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256" r:id="rId2"/>
    <p:sldId id="303" r:id="rId3"/>
    <p:sldId id="257" r:id="rId4"/>
    <p:sldId id="270" r:id="rId5"/>
    <p:sldId id="271" r:id="rId6"/>
    <p:sldId id="272" r:id="rId7"/>
    <p:sldId id="301" r:id="rId8"/>
    <p:sldId id="273" r:id="rId9"/>
    <p:sldId id="274" r:id="rId10"/>
    <p:sldId id="275" r:id="rId11"/>
    <p:sldId id="276" r:id="rId12"/>
    <p:sldId id="277" r:id="rId13"/>
    <p:sldId id="278" r:id="rId14"/>
    <p:sldId id="279" r:id="rId15"/>
    <p:sldId id="281" r:id="rId16"/>
    <p:sldId id="282" r:id="rId17"/>
    <p:sldId id="283" r:id="rId18"/>
    <p:sldId id="284" r:id="rId19"/>
    <p:sldId id="285" r:id="rId20"/>
    <p:sldId id="286" r:id="rId21"/>
    <p:sldId id="287" r:id="rId22"/>
    <p:sldId id="288" r:id="rId23"/>
    <p:sldId id="289" r:id="rId24"/>
    <p:sldId id="290" r:id="rId25"/>
    <p:sldId id="292" r:id="rId26"/>
    <p:sldId id="293" r:id="rId27"/>
    <p:sldId id="294" r:id="rId28"/>
    <p:sldId id="295" r:id="rId29"/>
    <p:sldId id="296" r:id="rId30"/>
    <p:sldId id="297" r:id="rId31"/>
    <p:sldId id="302" r:id="rId32"/>
    <p:sldId id="298" r:id="rId33"/>
    <p:sldId id="299" r:id="rId34"/>
    <p:sldId id="300" r:id="rId35"/>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01A0"/>
    <a:srgbClr val="6C5699"/>
    <a:srgbClr val="6F7F3B"/>
    <a:srgbClr val="9AAD2C"/>
    <a:srgbClr val="B0CA0E"/>
    <a:srgbClr val="9966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autoAdjust="0"/>
    <p:restoredTop sz="94660" autoAdjust="0"/>
  </p:normalViewPr>
  <p:slideViewPr>
    <p:cSldViewPr snapToGrid="0">
      <p:cViewPr varScale="1">
        <p:scale>
          <a:sx n="91" d="100"/>
          <a:sy n="91" d="100"/>
        </p:scale>
        <p:origin x="-1938" y="-114"/>
      </p:cViewPr>
      <p:guideLst>
        <p:guide orient="horz" pos="598"/>
        <p:guide pos="1971"/>
        <p:guide pos="2262"/>
        <p:guide pos="25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26"/>
    </p:cViewPr>
  </p:sorter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2590800" cy="6858000"/>
          </a:xfrm>
          <a:prstGeom prst="rect">
            <a:avLst/>
          </a:prstGeom>
          <a:solidFill>
            <a:srgbClr val="003618"/>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0" charset="0"/>
            </a:endParaRPr>
          </a:p>
        </p:txBody>
      </p:sp>
      <p:sp>
        <p:nvSpPr>
          <p:cNvPr id="7" name="Rectangle 24"/>
          <p:cNvSpPr>
            <a:spLocks noChangeArrowheads="1"/>
          </p:cNvSpPr>
          <p:nvPr/>
        </p:nvSpPr>
        <p:spPr bwMode="auto">
          <a:xfrm>
            <a:off x="1982207" y="2516188"/>
            <a:ext cx="184731" cy="338554"/>
          </a:xfrm>
          <a:prstGeom prst="rect">
            <a:avLst/>
          </a:prstGeom>
          <a:noFill/>
          <a:ln w="9525">
            <a:noFill/>
            <a:miter lim="800000"/>
            <a:headEnd/>
            <a:tailEnd/>
          </a:ln>
          <a:effectLst/>
        </p:spPr>
        <p:txBody>
          <a:bodyPr wrap="none">
            <a:spAutoFit/>
          </a:bodyPr>
          <a:lstStyle/>
          <a:p>
            <a:pPr algn="r">
              <a:defRPr/>
            </a:pPr>
            <a:endParaRPr lang="en-US" sz="1600" dirty="0">
              <a:solidFill>
                <a:schemeClr val="hlink"/>
              </a:solidFill>
              <a:latin typeface="Impact" pitchFamily="-110" charset="0"/>
              <a:ea typeface="+mn-ea"/>
            </a:endParaRPr>
          </a:p>
        </p:txBody>
      </p:sp>
      <p:sp>
        <p:nvSpPr>
          <p:cNvPr id="9" name="Rectangle 26"/>
          <p:cNvSpPr>
            <a:spLocks noChangeArrowheads="1"/>
          </p:cNvSpPr>
          <p:nvPr/>
        </p:nvSpPr>
        <p:spPr bwMode="auto">
          <a:xfrm>
            <a:off x="1982207" y="4468813"/>
            <a:ext cx="184731" cy="338554"/>
          </a:xfrm>
          <a:prstGeom prst="rect">
            <a:avLst/>
          </a:prstGeom>
          <a:noFill/>
          <a:ln w="9525">
            <a:noFill/>
            <a:miter lim="800000"/>
            <a:headEnd/>
            <a:tailEnd/>
          </a:ln>
          <a:effectLst/>
        </p:spPr>
        <p:txBody>
          <a:bodyPr wrap="none">
            <a:spAutoFit/>
          </a:bodyPr>
          <a:lstStyle/>
          <a:p>
            <a:pPr algn="r">
              <a:defRPr/>
            </a:pPr>
            <a:endParaRPr lang="en-US" sz="1600" dirty="0">
              <a:solidFill>
                <a:schemeClr val="hlink"/>
              </a:solidFill>
              <a:latin typeface="Impact" pitchFamily="-110" charset="0"/>
              <a:ea typeface="+mn-ea"/>
            </a:endParaRPr>
          </a:p>
        </p:txBody>
      </p:sp>
      <p:sp>
        <p:nvSpPr>
          <p:cNvPr id="6" name="TextBox 5"/>
          <p:cNvSpPr txBox="1"/>
          <p:nvPr/>
        </p:nvSpPr>
        <p:spPr>
          <a:xfrm>
            <a:off x="152400" y="304800"/>
            <a:ext cx="2362200" cy="1569660"/>
          </a:xfrm>
          <a:prstGeom prst="rect">
            <a:avLst/>
          </a:prstGeom>
          <a:noFill/>
        </p:spPr>
        <p:txBody>
          <a:bodyPr wrap="square" rtlCol="0">
            <a:spAutoFit/>
          </a:bodyPr>
          <a:lstStyle/>
          <a:p>
            <a:pPr algn="ctr"/>
            <a:r>
              <a:rPr lang="en-US" sz="3200" b="0" dirty="0" smtClean="0">
                <a:solidFill>
                  <a:schemeClr val="bg1"/>
                </a:solidFill>
                <a:latin typeface="Calibri" pitchFamily="34" charset="0"/>
              </a:rPr>
              <a:t>THS Automotive Technology</a:t>
            </a:r>
            <a:r>
              <a:rPr lang="en-US" sz="3200" b="0" baseline="0" dirty="0" smtClean="0">
                <a:solidFill>
                  <a:schemeClr val="bg1"/>
                </a:solidFill>
                <a:latin typeface="Calibri" pitchFamily="34" charset="0"/>
              </a:rPr>
              <a:t> </a:t>
            </a:r>
            <a:endParaRPr lang="en-US" sz="3200" b="0" dirty="0">
              <a:solidFill>
                <a:schemeClr val="bg1"/>
              </a:solidFill>
              <a:latin typeface="Calibri" pitchFamily="34" charset="0"/>
            </a:endParaRPr>
          </a:p>
        </p:txBody>
      </p:sp>
      <p:pic>
        <p:nvPicPr>
          <p:cNvPr id="11" name="Picture 10" descr="powert2.png"/>
          <p:cNvPicPr>
            <a:picLocks noChangeAspect="1"/>
          </p:cNvPicPr>
          <p:nvPr/>
        </p:nvPicPr>
        <p:blipFill>
          <a:blip r:embed="rId13" cstate="print"/>
          <a:stretch>
            <a:fillRect/>
          </a:stretch>
        </p:blipFill>
        <p:spPr>
          <a:xfrm>
            <a:off x="685800" y="5562600"/>
            <a:ext cx="1219202" cy="795530"/>
          </a:xfrm>
          <a:prstGeom prst="rect">
            <a:avLst/>
          </a:prstGeom>
        </p:spPr>
      </p:pic>
      <p:sp>
        <p:nvSpPr>
          <p:cNvPr id="8" name="Rectangle 25"/>
          <p:cNvSpPr>
            <a:spLocks noChangeArrowheads="1"/>
          </p:cNvSpPr>
          <p:nvPr userDrawn="1"/>
        </p:nvSpPr>
        <p:spPr bwMode="auto">
          <a:xfrm>
            <a:off x="306100" y="2355128"/>
            <a:ext cx="2162175" cy="825500"/>
          </a:xfrm>
          <a:prstGeom prst="rect">
            <a:avLst/>
          </a:prstGeom>
          <a:noFill/>
          <a:ln w="9525">
            <a:noFill/>
            <a:miter lim="800000"/>
            <a:headEnd/>
            <a:tailEnd/>
          </a:ln>
          <a:effectLst/>
        </p:spPr>
        <p:txBody>
          <a:bodyPr wrap="none">
            <a:spAutoFit/>
          </a:bodyPr>
          <a:lstStyle/>
          <a:p>
            <a:pPr algn="r">
              <a:defRPr/>
            </a:pPr>
            <a:endParaRPr lang="en-US" sz="1600" dirty="0">
              <a:solidFill>
                <a:schemeClr val="hlink"/>
              </a:solidFill>
              <a:latin typeface="Impact" pitchFamily="34" charset="0"/>
            </a:endParaRPr>
          </a:p>
          <a:p>
            <a:pPr algn="r">
              <a:defRPr/>
            </a:pPr>
            <a:r>
              <a:rPr lang="en-US" sz="1600" dirty="0">
                <a:solidFill>
                  <a:schemeClr val="bg1"/>
                </a:solidFill>
                <a:latin typeface="Impact" pitchFamily="34" charset="0"/>
              </a:rPr>
              <a:t>Fundamental Principles</a:t>
            </a:r>
          </a:p>
          <a:p>
            <a:pPr algn="r">
              <a:defRPr/>
            </a:pPr>
            <a:r>
              <a:rPr lang="en-US" sz="1600" dirty="0">
                <a:solidFill>
                  <a:schemeClr val="bg1"/>
                </a:solidFill>
                <a:latin typeface="Impact" pitchFamily="34" charset="0"/>
              </a:rPr>
              <a:t>of Electricity</a:t>
            </a:r>
          </a:p>
        </p:txBody>
      </p:sp>
      <p:sp>
        <p:nvSpPr>
          <p:cNvPr id="12" name="Rectangle 26"/>
          <p:cNvSpPr>
            <a:spLocks noChangeArrowheads="1"/>
          </p:cNvSpPr>
          <p:nvPr userDrawn="1"/>
        </p:nvSpPr>
        <p:spPr bwMode="auto">
          <a:xfrm>
            <a:off x="905598" y="3886922"/>
            <a:ext cx="1479550" cy="825500"/>
          </a:xfrm>
          <a:prstGeom prst="rect">
            <a:avLst/>
          </a:prstGeom>
          <a:noFill/>
          <a:ln w="9525">
            <a:noFill/>
            <a:miter lim="800000"/>
            <a:headEnd/>
            <a:tailEnd/>
          </a:ln>
          <a:effectLst/>
        </p:spPr>
        <p:txBody>
          <a:bodyPr wrap="none">
            <a:spAutoFit/>
          </a:bodyPr>
          <a:lstStyle/>
          <a:p>
            <a:pPr algn="r">
              <a:defRPr/>
            </a:pPr>
            <a:r>
              <a:rPr lang="en-US" sz="1600" dirty="0">
                <a:solidFill>
                  <a:schemeClr val="bg1"/>
                </a:solidFill>
                <a:latin typeface="Impact" pitchFamily="34" charset="0"/>
              </a:rPr>
              <a:t>Lesson 1:</a:t>
            </a:r>
          </a:p>
          <a:p>
            <a:pPr algn="r">
              <a:defRPr/>
            </a:pPr>
            <a:r>
              <a:rPr lang="en-US" sz="1600" dirty="0">
                <a:solidFill>
                  <a:schemeClr val="bg1"/>
                </a:solidFill>
                <a:latin typeface="Impact" pitchFamily="34" charset="0"/>
              </a:rPr>
              <a:t>Basic Electrical</a:t>
            </a:r>
          </a:p>
          <a:p>
            <a:pPr algn="r">
              <a:defRPr/>
            </a:pPr>
            <a:r>
              <a:rPr lang="en-US" sz="1600" dirty="0">
                <a:solidFill>
                  <a:schemeClr val="bg1"/>
                </a:solidFill>
                <a:latin typeface="Impact" pitchFamily="34" charset="0"/>
              </a:rPr>
              <a:t>Theory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ＭＳ Ｐゴシック" pitchFamily="-110" charset="-128"/>
          <a:cs typeface="+mj-cs"/>
        </a:defRPr>
      </a:lvl1pPr>
      <a:lvl2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2pPr>
      <a:lvl3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3pPr>
      <a:lvl4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4pPr>
      <a:lvl5pPr algn="ctr" rtl="0" eaLnBrk="1" fontAlgn="base" hangingPunct="1">
        <a:spcBef>
          <a:spcPct val="0"/>
        </a:spcBef>
        <a:spcAft>
          <a:spcPct val="0"/>
        </a:spcAft>
        <a:defRPr sz="4400">
          <a:solidFill>
            <a:schemeClr val="tx2"/>
          </a:solidFill>
          <a:latin typeface="Times" pitchFamily="-110" charset="0"/>
          <a:ea typeface="ＭＳ Ｐゴシック" pitchFamily="-110" charset="-128"/>
        </a:defRPr>
      </a:lvl5pPr>
      <a:lvl6pPr marL="457200" algn="ctr" rtl="0" eaLnBrk="1" fontAlgn="base" hangingPunct="1">
        <a:spcBef>
          <a:spcPct val="0"/>
        </a:spcBef>
        <a:spcAft>
          <a:spcPct val="0"/>
        </a:spcAft>
        <a:defRPr sz="4400">
          <a:solidFill>
            <a:schemeClr val="tx2"/>
          </a:solidFill>
          <a:latin typeface="Times" pitchFamily="-110" charset="0"/>
        </a:defRPr>
      </a:lvl6pPr>
      <a:lvl7pPr marL="914400" algn="ctr" rtl="0" eaLnBrk="1" fontAlgn="base" hangingPunct="1">
        <a:spcBef>
          <a:spcPct val="0"/>
        </a:spcBef>
        <a:spcAft>
          <a:spcPct val="0"/>
        </a:spcAft>
        <a:defRPr sz="4400">
          <a:solidFill>
            <a:schemeClr val="tx2"/>
          </a:solidFill>
          <a:latin typeface="Times" pitchFamily="-110" charset="0"/>
        </a:defRPr>
      </a:lvl7pPr>
      <a:lvl8pPr marL="1371600" algn="ctr" rtl="0" eaLnBrk="1" fontAlgn="base" hangingPunct="1">
        <a:spcBef>
          <a:spcPct val="0"/>
        </a:spcBef>
        <a:spcAft>
          <a:spcPct val="0"/>
        </a:spcAft>
        <a:defRPr sz="4400">
          <a:solidFill>
            <a:schemeClr val="tx2"/>
          </a:solidFill>
          <a:latin typeface="Times" pitchFamily="-110" charset="0"/>
        </a:defRPr>
      </a:lvl8pPr>
      <a:lvl9pPr marL="1828800" algn="ctr" rtl="0" eaLnBrk="1" fontAlgn="base" hangingPunct="1">
        <a:spcBef>
          <a:spcPct val="0"/>
        </a:spcBef>
        <a:spcAft>
          <a:spcPct val="0"/>
        </a:spcAft>
        <a:defRPr sz="4400">
          <a:solidFill>
            <a:schemeClr val="tx2"/>
          </a:solidFill>
          <a:latin typeface="Times"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10"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02010101"/>
          <p:cNvPicPr>
            <a:picLocks noChangeAspect="1" noChangeArrowheads="1"/>
          </p:cNvPicPr>
          <p:nvPr/>
        </p:nvPicPr>
        <p:blipFill>
          <a:blip r:embed="rId2" cstate="print"/>
          <a:srcRect/>
          <a:stretch>
            <a:fillRect/>
          </a:stretch>
        </p:blipFill>
        <p:spPr bwMode="auto">
          <a:xfrm>
            <a:off x="3491625" y="2019014"/>
            <a:ext cx="4769507" cy="3881887"/>
          </a:xfrm>
          <a:prstGeom prst="rect">
            <a:avLst/>
          </a:prstGeom>
          <a:noFill/>
          <a:ln w="28575">
            <a:solidFill>
              <a:srgbClr val="000000"/>
            </a:solidFill>
            <a:miter lim="800000"/>
            <a:headEnd/>
            <a:tailEnd/>
          </a:ln>
        </p:spPr>
      </p:pic>
      <p:sp>
        <p:nvSpPr>
          <p:cNvPr id="5" name="TextBox 4"/>
          <p:cNvSpPr txBox="1"/>
          <p:nvPr/>
        </p:nvSpPr>
        <p:spPr>
          <a:xfrm>
            <a:off x="3794235" y="735724"/>
            <a:ext cx="4456386" cy="523220"/>
          </a:xfrm>
          <a:prstGeom prst="rect">
            <a:avLst/>
          </a:prstGeom>
          <a:noFill/>
        </p:spPr>
        <p:txBody>
          <a:bodyPr wrap="square" rtlCol="0">
            <a:spAutoFit/>
          </a:bodyPr>
          <a:lstStyle/>
          <a:p>
            <a:r>
              <a:rPr lang="en-US" sz="2800" b="1" dirty="0" smtClean="0"/>
              <a:t>Basic Electrical Theory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Electrical energy</a:t>
            </a:r>
          </a:p>
        </p:txBody>
      </p:sp>
      <p:sp>
        <p:nvSpPr>
          <p:cNvPr id="122883" name="Text Box 3"/>
          <p:cNvSpPr txBox="1">
            <a:spLocks noChangeArrowheads="1"/>
          </p:cNvSpPr>
          <p:nvPr/>
        </p:nvSpPr>
        <p:spPr bwMode="auto">
          <a:xfrm>
            <a:off x="2878138" y="2128838"/>
            <a:ext cx="6100762" cy="15589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It is important to understand how electricity functions at the atomic level. Today’s vehicles use more electrical devices than ever before. Many of which can be destroyed by improper use of electronic testing equipment. Understanding fundamentals of electricity allows the technician to work with electrical circuits confidently and safely.</a:t>
            </a:r>
            <a:endParaRPr lang="en-US" altLang="en-US" sz="1600"/>
          </a:p>
        </p:txBody>
      </p:sp>
      <p:sp>
        <p:nvSpPr>
          <p:cNvPr id="122884" name="Text Box 4"/>
          <p:cNvSpPr txBox="1">
            <a:spLocks noChangeArrowheads="1"/>
          </p:cNvSpPr>
          <p:nvPr/>
        </p:nvSpPr>
        <p:spPr bwMode="auto">
          <a:xfrm>
            <a:off x="3227388" y="1184275"/>
            <a:ext cx="5194300" cy="825500"/>
          </a:xfrm>
          <a:prstGeom prst="rect">
            <a:avLst/>
          </a:prstGeom>
          <a:noFill/>
          <a:ln w="9525">
            <a:noFill/>
            <a:miter lim="800000"/>
            <a:headEnd/>
            <a:tailEnd/>
          </a:ln>
        </p:spPr>
        <p:txBody>
          <a:bodyPr>
            <a:spAutoFit/>
          </a:bodyPr>
          <a:lstStyle/>
          <a:p>
            <a:r>
              <a:rPr lang="en-US" sz="1600"/>
              <a:t>A person can receive a dangerous shock or burn from a vehicle’s electrical system. High voltage from spark plug wires can be dangerous.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wipe(left)">
                                      <p:cBhvr>
                                        <p:cTn id="7" dur="500"/>
                                        <p:tgtEl>
                                          <p:spTgt spid="1228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3"/>
                                        </p:tgtEl>
                                        <p:attrNameLst>
                                          <p:attrName>style.visibility</p:attrName>
                                        </p:attrNameLst>
                                      </p:cBhvr>
                                      <p:to>
                                        <p:strVal val="visible"/>
                                      </p:to>
                                    </p:set>
                                    <p:animEffect transition="in" filter="wipe(left)">
                                      <p:cBhvr>
                                        <p:cTn id="12"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p:bldP spid="1228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879725" y="6096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forces</a:t>
            </a:r>
            <a:endParaRPr lang="en-US" sz="2000" b="1">
              <a:latin typeface="Impact" pitchFamily="34" charset="0"/>
            </a:endParaRPr>
          </a:p>
        </p:txBody>
      </p:sp>
      <p:sp>
        <p:nvSpPr>
          <p:cNvPr id="123909" name="Text Box 5"/>
          <p:cNvSpPr txBox="1">
            <a:spLocks noChangeArrowheads="1"/>
          </p:cNvSpPr>
          <p:nvPr/>
        </p:nvSpPr>
        <p:spPr bwMode="auto">
          <a:xfrm>
            <a:off x="2878138" y="5370513"/>
            <a:ext cx="6100762" cy="1069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Electrons, neutrons, and protons are tiny, but they still have weight and occupy space. An electron cannot be moved unless some force acts upon it. The forces that work within the atom are called atomic forces.</a:t>
            </a:r>
            <a:endParaRPr lang="en-US" altLang="en-US" sz="1600"/>
          </a:p>
        </p:txBody>
      </p:sp>
      <p:pic>
        <p:nvPicPr>
          <p:cNvPr id="123910" name="Picture 6" descr="02010104"/>
          <p:cNvPicPr>
            <a:picLocks noChangeAspect="1" noChangeArrowheads="1"/>
          </p:cNvPicPr>
          <p:nvPr/>
        </p:nvPicPr>
        <p:blipFill>
          <a:blip r:embed="rId2" cstate="print"/>
          <a:srcRect/>
          <a:stretch>
            <a:fillRect/>
          </a:stretch>
        </p:blipFill>
        <p:spPr bwMode="auto">
          <a:xfrm>
            <a:off x="3362325" y="1298575"/>
            <a:ext cx="2921000" cy="3951288"/>
          </a:xfrm>
          <a:prstGeom prst="rect">
            <a:avLst/>
          </a:prstGeom>
          <a:noFill/>
          <a:ln w="28575">
            <a:solidFill>
              <a:srgbClr val="000000"/>
            </a:solidFill>
            <a:miter lim="800000"/>
            <a:headEnd/>
            <a:tailEnd/>
          </a:ln>
        </p:spPr>
      </p:pic>
      <p:grpSp>
        <p:nvGrpSpPr>
          <p:cNvPr id="2" name="Group 12"/>
          <p:cNvGrpSpPr>
            <a:grpSpLocks/>
          </p:cNvGrpSpPr>
          <p:nvPr/>
        </p:nvGrpSpPr>
        <p:grpSpPr bwMode="auto">
          <a:xfrm>
            <a:off x="6811963" y="2700338"/>
            <a:ext cx="1316037" cy="711200"/>
            <a:chOff x="3275502" y="5383247"/>
            <a:chExt cx="1316580" cy="710214"/>
          </a:xfrm>
        </p:grpSpPr>
        <p:pic>
          <p:nvPicPr>
            <p:cNvPr id="11270" name="Picture 9" descr="icons-03.tif"/>
            <p:cNvPicPr>
              <a:picLocks noChangeAspect="1"/>
            </p:cNvPicPr>
            <p:nvPr/>
          </p:nvPicPr>
          <p:blipFill>
            <a:blip r:embed="rId3" cstate="print"/>
            <a:srcRect/>
            <a:stretch>
              <a:fillRect/>
            </a:stretch>
          </p:blipFill>
          <p:spPr bwMode="auto">
            <a:xfrm>
              <a:off x="3708454" y="5383247"/>
              <a:ext cx="440436" cy="423672"/>
            </a:xfrm>
            <a:prstGeom prst="rect">
              <a:avLst/>
            </a:prstGeom>
            <a:noFill/>
            <a:ln w="9525">
              <a:noFill/>
              <a:miter lim="800000"/>
              <a:headEnd/>
              <a:tailEnd/>
            </a:ln>
          </p:spPr>
        </p:pic>
        <p:sp>
          <p:nvSpPr>
            <p:cNvPr id="11271" name="TextBox 10"/>
            <p:cNvSpPr txBox="1">
              <a:spLocks noChangeArrowheads="1"/>
            </p:cNvSpPr>
            <p:nvPr/>
          </p:nvSpPr>
          <p:spPr bwMode="auto">
            <a:xfrm>
              <a:off x="3275502" y="5816682"/>
              <a:ext cx="1316580" cy="276779"/>
            </a:xfrm>
            <a:prstGeom prst="rect">
              <a:avLst/>
            </a:prstGeom>
            <a:noFill/>
            <a:ln w="9525">
              <a:noFill/>
              <a:miter lim="800000"/>
              <a:headEnd/>
              <a:tailEnd/>
            </a:ln>
          </p:spPr>
          <p:txBody>
            <a:bodyPr wrap="none">
              <a:spAutoFit/>
            </a:bodyPr>
            <a:lstStyle/>
            <a:p>
              <a:pPr algn="ctr"/>
              <a:r>
                <a:rPr lang="en-US" altLang="en-US" b="1" i="1"/>
                <a:t>Atom in motion</a:t>
              </a:r>
              <a:endParaRPr lang="en-US" b="1"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wipe(left)">
                                      <p:cBhvr>
                                        <p:cTn id="7" dur="500"/>
                                        <p:tgtEl>
                                          <p:spTgt spid="12390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3910"/>
                                        </p:tgtEl>
                                        <p:attrNameLst>
                                          <p:attrName>style.visibility</p:attrName>
                                        </p:attrNameLst>
                                      </p:cBhvr>
                                      <p:to>
                                        <p:strVal val="visible"/>
                                      </p:to>
                                    </p:set>
                                    <p:animEffect transition="in" filter="wipe(left)">
                                      <p:cBhvr>
                                        <p:cTn id="11" dur="500"/>
                                        <p:tgtEl>
                                          <p:spTgt spid="123910"/>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3909"/>
                                        </p:tgtEl>
                                        <p:attrNameLst>
                                          <p:attrName>style.visibility</p:attrName>
                                        </p:attrNameLst>
                                      </p:cBhvr>
                                      <p:to>
                                        <p:strVal val="visible"/>
                                      </p:to>
                                    </p:set>
                                    <p:animEffect transition="in" filter="wipe(left)">
                                      <p:cBhvr>
                                        <p:cTn id="19"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879725" y="6096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forces</a:t>
            </a:r>
            <a:endParaRPr lang="en-US" sz="2000" b="1">
              <a:latin typeface="Impact" pitchFamily="34" charset="0"/>
            </a:endParaRPr>
          </a:p>
        </p:txBody>
      </p:sp>
      <p:sp>
        <p:nvSpPr>
          <p:cNvPr id="124931" name="Text Box 3"/>
          <p:cNvSpPr txBox="1">
            <a:spLocks noChangeArrowheads="1"/>
          </p:cNvSpPr>
          <p:nvPr/>
        </p:nvSpPr>
        <p:spPr bwMode="auto">
          <a:xfrm>
            <a:off x="2867025" y="1123950"/>
            <a:ext cx="6100763"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Attraction is the force that pulls differently charged particles towards each other. Repulsion is the force that pushes similarly charges particles away from each other.</a:t>
            </a:r>
            <a:endParaRPr lang="en-US" altLang="en-US" sz="1600"/>
          </a:p>
        </p:txBody>
      </p:sp>
      <p:pic>
        <p:nvPicPr>
          <p:cNvPr id="5" name="Picture 4" descr="02010105.tif"/>
          <p:cNvPicPr>
            <a:picLocks noChangeAspect="1"/>
          </p:cNvPicPr>
          <p:nvPr/>
        </p:nvPicPr>
        <p:blipFill>
          <a:blip r:embed="rId2" cstate="print"/>
          <a:srcRect/>
          <a:stretch>
            <a:fillRect/>
          </a:stretch>
        </p:blipFill>
        <p:spPr bwMode="auto">
          <a:xfrm>
            <a:off x="2990850" y="2211388"/>
            <a:ext cx="5486400" cy="2028825"/>
          </a:xfrm>
          <a:prstGeom prst="rect">
            <a:avLst/>
          </a:prstGeom>
          <a:noFill/>
          <a:ln w="28575">
            <a:solidFill>
              <a:schemeClr val="tx1"/>
            </a:solidFill>
            <a:miter lim="800000"/>
            <a:headEnd/>
            <a:tailEnd/>
          </a:ln>
        </p:spPr>
      </p:pic>
      <p:sp>
        <p:nvSpPr>
          <p:cNvPr id="6" name="Text Box 4"/>
          <p:cNvSpPr txBox="1">
            <a:spLocks noChangeArrowheads="1"/>
          </p:cNvSpPr>
          <p:nvPr/>
        </p:nvSpPr>
        <p:spPr bwMode="auto">
          <a:xfrm>
            <a:off x="3203575" y="4521200"/>
            <a:ext cx="5426075" cy="581025"/>
          </a:xfrm>
          <a:prstGeom prst="rect">
            <a:avLst/>
          </a:prstGeom>
          <a:noFill/>
          <a:ln w="9525">
            <a:noFill/>
            <a:miter lim="800000"/>
            <a:headEnd/>
            <a:tailEnd/>
          </a:ln>
        </p:spPr>
        <p:txBody>
          <a:bodyPr>
            <a:spAutoFit/>
          </a:bodyPr>
          <a:lstStyle/>
          <a:p>
            <a:r>
              <a:rPr lang="en-US" sz="1600"/>
              <a:t>Electrons, which are negatively charged (-), are attracted to protons, which are positively charged (+).</a:t>
            </a:r>
          </a:p>
        </p:txBody>
      </p:sp>
      <p:sp>
        <p:nvSpPr>
          <p:cNvPr id="7" name="Text Box 5"/>
          <p:cNvSpPr txBox="1">
            <a:spLocks noChangeArrowheads="1"/>
          </p:cNvSpPr>
          <p:nvPr/>
        </p:nvSpPr>
        <p:spPr bwMode="auto">
          <a:xfrm>
            <a:off x="3203575" y="5197475"/>
            <a:ext cx="5387975" cy="825500"/>
          </a:xfrm>
          <a:prstGeom prst="rect">
            <a:avLst/>
          </a:prstGeom>
          <a:noFill/>
          <a:ln w="9525">
            <a:noFill/>
            <a:miter lim="800000"/>
            <a:headEnd/>
            <a:tailEnd/>
          </a:ln>
        </p:spPr>
        <p:txBody>
          <a:bodyPr>
            <a:spAutoFit/>
          </a:bodyPr>
          <a:lstStyle/>
          <a:p>
            <a:r>
              <a:rPr lang="en-US" sz="1600"/>
              <a:t>If one atomic particle is positively charged and another is negatively charged, then the two atomic particles attract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wipe(left)">
                                      <p:cBhvr>
                                        <p:cTn id="7" dur="500"/>
                                        <p:tgtEl>
                                          <p:spTgt spid="1249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forces</a:t>
            </a:r>
          </a:p>
        </p:txBody>
      </p:sp>
      <p:sp>
        <p:nvSpPr>
          <p:cNvPr id="125960" name="Text Box 8"/>
          <p:cNvSpPr txBox="1">
            <a:spLocks noChangeArrowheads="1"/>
          </p:cNvSpPr>
          <p:nvPr/>
        </p:nvSpPr>
        <p:spPr bwMode="auto">
          <a:xfrm>
            <a:off x="3475038" y="1169988"/>
            <a:ext cx="5453062" cy="581025"/>
          </a:xfrm>
          <a:prstGeom prst="rect">
            <a:avLst/>
          </a:prstGeom>
          <a:noFill/>
          <a:ln w="9525">
            <a:noFill/>
            <a:miter lim="800000"/>
            <a:headEnd/>
            <a:tailEnd/>
          </a:ln>
        </p:spPr>
        <p:txBody>
          <a:bodyPr>
            <a:spAutoFit/>
          </a:bodyPr>
          <a:lstStyle/>
          <a:p>
            <a:r>
              <a:rPr lang="en-US" sz="1600"/>
              <a:t>Any two atomic particles that are both positively or negatively charged repel each other.</a:t>
            </a:r>
          </a:p>
        </p:txBody>
      </p:sp>
      <p:sp>
        <p:nvSpPr>
          <p:cNvPr id="125961" name="Text Box 9"/>
          <p:cNvSpPr txBox="1">
            <a:spLocks noChangeArrowheads="1"/>
          </p:cNvSpPr>
          <p:nvPr/>
        </p:nvSpPr>
        <p:spPr bwMode="auto">
          <a:xfrm>
            <a:off x="3475038" y="1995488"/>
            <a:ext cx="5502275" cy="1069975"/>
          </a:xfrm>
          <a:prstGeom prst="rect">
            <a:avLst/>
          </a:prstGeom>
          <a:noFill/>
          <a:ln w="9525">
            <a:noFill/>
            <a:miter lim="800000"/>
            <a:headEnd/>
            <a:tailEnd/>
          </a:ln>
        </p:spPr>
        <p:txBody>
          <a:bodyPr>
            <a:spAutoFit/>
          </a:bodyPr>
          <a:lstStyle/>
          <a:p>
            <a:r>
              <a:rPr lang="en-US" sz="1600"/>
              <a:t>When an atom contains an equal number of protons and electrons, the forces of attraction and repulsion within the atom are balanced. A neutrally charged atom will neither attract nor repel any other atom.</a:t>
            </a:r>
          </a:p>
        </p:txBody>
      </p:sp>
      <p:pic>
        <p:nvPicPr>
          <p:cNvPr id="7" name="Picture 5" descr="02010106"/>
          <p:cNvPicPr>
            <a:picLocks noChangeAspect="1" noChangeArrowheads="1"/>
          </p:cNvPicPr>
          <p:nvPr/>
        </p:nvPicPr>
        <p:blipFill>
          <a:blip r:embed="rId2" cstate="print"/>
          <a:srcRect/>
          <a:stretch>
            <a:fillRect/>
          </a:stretch>
        </p:blipFill>
        <p:spPr bwMode="auto">
          <a:xfrm>
            <a:off x="3568700" y="3379788"/>
            <a:ext cx="4324350" cy="25463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60"/>
                                        </p:tgtEl>
                                        <p:attrNameLst>
                                          <p:attrName>style.visibility</p:attrName>
                                        </p:attrNameLst>
                                      </p:cBhvr>
                                      <p:to>
                                        <p:strVal val="visible"/>
                                      </p:to>
                                    </p:set>
                                    <p:animEffect transition="in" filter="wipe(left)">
                                      <p:cBhvr>
                                        <p:cTn id="7" dur="500"/>
                                        <p:tgtEl>
                                          <p:spTgt spid="1259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61"/>
                                        </p:tgtEl>
                                        <p:attrNameLst>
                                          <p:attrName>style.visibility</p:attrName>
                                        </p:attrNameLst>
                                      </p:cBhvr>
                                      <p:to>
                                        <p:strVal val="visible"/>
                                      </p:to>
                                    </p:set>
                                    <p:animEffect transition="in" filter="wipe(left)">
                                      <p:cBhvr>
                                        <p:cTn id="12" dur="500"/>
                                        <p:tgtEl>
                                          <p:spTgt spid="12596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P spid="1259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879725" y="609600"/>
            <a:ext cx="5827713" cy="457200"/>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forces</a:t>
            </a:r>
            <a:endParaRPr lang="en-US" sz="2000" b="1">
              <a:latin typeface="Impact" pitchFamily="34" charset="0"/>
            </a:endParaRPr>
          </a:p>
        </p:txBody>
      </p:sp>
      <p:sp>
        <p:nvSpPr>
          <p:cNvPr id="126979" name="Text Box 3"/>
          <p:cNvSpPr txBox="1">
            <a:spLocks noChangeArrowheads="1"/>
          </p:cNvSpPr>
          <p:nvPr/>
        </p:nvSpPr>
        <p:spPr bwMode="auto">
          <a:xfrm>
            <a:off x="2878138" y="1173163"/>
            <a:ext cx="6100762" cy="3397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Atoms can be both positively and negatively charged.</a:t>
            </a:r>
            <a:endParaRPr lang="en-US" altLang="en-US" sz="1600"/>
          </a:p>
        </p:txBody>
      </p:sp>
      <p:sp>
        <p:nvSpPr>
          <p:cNvPr id="126982" name="Text Box 6"/>
          <p:cNvSpPr txBox="1">
            <a:spLocks noChangeArrowheads="1"/>
          </p:cNvSpPr>
          <p:nvPr/>
        </p:nvSpPr>
        <p:spPr bwMode="auto">
          <a:xfrm>
            <a:off x="3194050" y="1565275"/>
            <a:ext cx="5346700" cy="1069975"/>
          </a:xfrm>
          <a:prstGeom prst="rect">
            <a:avLst/>
          </a:prstGeom>
          <a:noFill/>
          <a:ln w="9525">
            <a:noFill/>
            <a:miter lim="800000"/>
            <a:headEnd/>
            <a:tailEnd/>
          </a:ln>
        </p:spPr>
        <p:txBody>
          <a:bodyPr>
            <a:spAutoFit/>
          </a:bodyPr>
          <a:lstStyle/>
          <a:p>
            <a:pPr>
              <a:spcBef>
                <a:spcPct val="50000"/>
              </a:spcBef>
            </a:pPr>
            <a:r>
              <a:rPr lang="en-US" sz="1600"/>
              <a:t>If an external force causes an electron (-) to depart from its orbit around a neutrally charged atom, the electron leaves behind a positively charged hole (+) that changes the balance and makes the atom positively charged.</a:t>
            </a:r>
          </a:p>
        </p:txBody>
      </p:sp>
      <p:sp>
        <p:nvSpPr>
          <p:cNvPr id="6" name="Text Box 4"/>
          <p:cNvSpPr txBox="1">
            <a:spLocks noChangeArrowheads="1"/>
          </p:cNvSpPr>
          <p:nvPr/>
        </p:nvSpPr>
        <p:spPr bwMode="auto">
          <a:xfrm>
            <a:off x="3203575" y="2725738"/>
            <a:ext cx="5194300" cy="1069975"/>
          </a:xfrm>
          <a:prstGeom prst="rect">
            <a:avLst/>
          </a:prstGeom>
          <a:noFill/>
          <a:ln w="9525">
            <a:noFill/>
            <a:miter lim="800000"/>
            <a:headEnd/>
            <a:tailEnd/>
          </a:ln>
        </p:spPr>
        <p:txBody>
          <a:bodyPr>
            <a:spAutoFit/>
          </a:bodyPr>
          <a:lstStyle/>
          <a:p>
            <a:r>
              <a:rPr lang="en-US" sz="1600"/>
              <a:t>In a neutrally charged atom, the balance between positive and negative charges can be upset if the atom is forced to accept an extra electron (-). The extra electron makes the atom negatively charged.</a:t>
            </a:r>
          </a:p>
        </p:txBody>
      </p:sp>
      <p:pic>
        <p:nvPicPr>
          <p:cNvPr id="7" name="Picture 8" descr="02010107"/>
          <p:cNvPicPr>
            <a:picLocks noChangeAspect="1" noChangeArrowheads="1"/>
          </p:cNvPicPr>
          <p:nvPr/>
        </p:nvPicPr>
        <p:blipFill>
          <a:blip r:embed="rId2" cstate="print"/>
          <a:srcRect/>
          <a:stretch>
            <a:fillRect/>
          </a:stretch>
        </p:blipFill>
        <p:spPr bwMode="auto">
          <a:xfrm>
            <a:off x="3378200" y="3973513"/>
            <a:ext cx="4718050" cy="246062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wipe(left)">
                                      <p:cBhvr>
                                        <p:cTn id="7" dur="500"/>
                                        <p:tgtEl>
                                          <p:spTgt spid="1269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82"/>
                                        </p:tgtEl>
                                        <p:attrNameLst>
                                          <p:attrName>style.visibility</p:attrName>
                                        </p:attrNameLst>
                                      </p:cBhvr>
                                      <p:to>
                                        <p:strVal val="visible"/>
                                      </p:to>
                                    </p:set>
                                    <p:animEffect transition="in" filter="wipe(left)">
                                      <p:cBhvr>
                                        <p:cTn id="12" dur="500"/>
                                        <p:tgtEl>
                                          <p:spTgt spid="1269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12698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forces</a:t>
            </a:r>
          </a:p>
        </p:txBody>
      </p:sp>
      <p:sp>
        <p:nvSpPr>
          <p:cNvPr id="129027" name="Text Box 3"/>
          <p:cNvSpPr txBox="1">
            <a:spLocks noChangeArrowheads="1"/>
          </p:cNvSpPr>
          <p:nvPr/>
        </p:nvSpPr>
        <p:spPr bwMode="auto">
          <a:xfrm>
            <a:off x="3214688" y="1873250"/>
            <a:ext cx="5426075" cy="581025"/>
          </a:xfrm>
          <a:prstGeom prst="rect">
            <a:avLst/>
          </a:prstGeom>
          <a:noFill/>
          <a:ln w="9525">
            <a:noFill/>
            <a:miter lim="800000"/>
            <a:headEnd/>
            <a:tailEnd/>
          </a:ln>
        </p:spPr>
        <p:txBody>
          <a:bodyPr>
            <a:spAutoFit/>
          </a:bodyPr>
          <a:lstStyle/>
          <a:p>
            <a:r>
              <a:rPr lang="en-US" sz="1600"/>
              <a:t>If the majority of the atoms in a material are short an electron, the material is positively charged.</a:t>
            </a:r>
          </a:p>
        </p:txBody>
      </p:sp>
      <p:sp>
        <p:nvSpPr>
          <p:cNvPr id="129028" name="Text Box 4"/>
          <p:cNvSpPr txBox="1">
            <a:spLocks noChangeArrowheads="1"/>
          </p:cNvSpPr>
          <p:nvPr/>
        </p:nvSpPr>
        <p:spPr bwMode="auto">
          <a:xfrm>
            <a:off x="3214688" y="2576513"/>
            <a:ext cx="5387975" cy="581025"/>
          </a:xfrm>
          <a:prstGeom prst="rect">
            <a:avLst/>
          </a:prstGeom>
          <a:noFill/>
          <a:ln w="9525">
            <a:noFill/>
            <a:miter lim="800000"/>
            <a:headEnd/>
            <a:tailEnd/>
          </a:ln>
        </p:spPr>
        <p:txBody>
          <a:bodyPr>
            <a:spAutoFit/>
          </a:bodyPr>
          <a:lstStyle/>
          <a:p>
            <a:r>
              <a:rPr lang="en-US" sz="1600"/>
              <a:t>If the majority of the atoms in a material have an extra electron, the material is negatively charged.</a:t>
            </a:r>
          </a:p>
        </p:txBody>
      </p:sp>
      <p:sp>
        <p:nvSpPr>
          <p:cNvPr id="5" name="Text Box 6"/>
          <p:cNvSpPr txBox="1">
            <a:spLocks noChangeArrowheads="1"/>
          </p:cNvSpPr>
          <p:nvPr/>
        </p:nvSpPr>
        <p:spPr bwMode="auto">
          <a:xfrm>
            <a:off x="2865438" y="1209675"/>
            <a:ext cx="5700712"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Any material has the same state-of-charge as the atoms that make it up.</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27"/>
                                        </p:tgtEl>
                                        <p:attrNameLst>
                                          <p:attrName>style.visibility</p:attrName>
                                        </p:attrNameLst>
                                      </p:cBhvr>
                                      <p:to>
                                        <p:strVal val="visible"/>
                                      </p:to>
                                    </p:set>
                                    <p:animEffect transition="in" filter="wipe(left)">
                                      <p:cBhvr>
                                        <p:cTn id="12" dur="500"/>
                                        <p:tgtEl>
                                          <p:spTgt spid="129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28"/>
                                        </p:tgtEl>
                                        <p:attrNameLst>
                                          <p:attrName>style.visibility</p:attrName>
                                        </p:attrNameLst>
                                      </p:cBhvr>
                                      <p:to>
                                        <p:strVal val="visible"/>
                                      </p:to>
                                    </p:set>
                                    <p:animEffect transition="in" filter="wipe(left)">
                                      <p:cBhvr>
                                        <p:cTn id="17"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p:bldP spid="12902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879725" y="595313"/>
            <a:ext cx="5827713" cy="461962"/>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endParaRPr lang="en-US" sz="2000" b="1">
              <a:latin typeface="Impact" pitchFamily="34" charset="0"/>
            </a:endParaRPr>
          </a:p>
        </p:txBody>
      </p:sp>
      <p:sp>
        <p:nvSpPr>
          <p:cNvPr id="130052" name="Text Box 4"/>
          <p:cNvSpPr txBox="1">
            <a:spLocks noChangeArrowheads="1"/>
          </p:cNvSpPr>
          <p:nvPr/>
        </p:nvSpPr>
        <p:spPr bwMode="auto">
          <a:xfrm>
            <a:off x="2865438" y="1243013"/>
            <a:ext cx="6100762"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Current is the flow of electrons in the same direction. There are two theories relating to electron movement in current flow.</a:t>
            </a:r>
            <a:endParaRPr lang="en-US" altLang="en-US" sz="1600"/>
          </a:p>
        </p:txBody>
      </p:sp>
      <p:pic>
        <p:nvPicPr>
          <p:cNvPr id="130054" name="Picture 6" descr="02010108"/>
          <p:cNvPicPr>
            <a:picLocks noChangeAspect="1" noChangeArrowheads="1"/>
          </p:cNvPicPr>
          <p:nvPr/>
        </p:nvPicPr>
        <p:blipFill>
          <a:blip r:embed="rId2" cstate="print"/>
          <a:srcRect/>
          <a:stretch>
            <a:fillRect/>
          </a:stretch>
        </p:blipFill>
        <p:spPr bwMode="auto">
          <a:xfrm>
            <a:off x="4230688" y="2070100"/>
            <a:ext cx="3079750" cy="2332038"/>
          </a:xfrm>
          <a:prstGeom prst="rect">
            <a:avLst/>
          </a:prstGeom>
          <a:noFill/>
          <a:ln w="28575">
            <a:solidFill>
              <a:srgbClr val="000000"/>
            </a:solidFill>
            <a:miter lim="800000"/>
            <a:headEnd/>
            <a:tailEnd/>
          </a:ln>
        </p:spPr>
      </p:pic>
      <p:sp>
        <p:nvSpPr>
          <p:cNvPr id="130055" name="Text Box 7"/>
          <p:cNvSpPr txBox="1">
            <a:spLocks noChangeArrowheads="1"/>
          </p:cNvSpPr>
          <p:nvPr/>
        </p:nvSpPr>
        <p:spPr bwMode="auto">
          <a:xfrm>
            <a:off x="3306763" y="4624388"/>
            <a:ext cx="5321300" cy="825500"/>
          </a:xfrm>
          <a:prstGeom prst="rect">
            <a:avLst/>
          </a:prstGeom>
          <a:noFill/>
          <a:ln w="9525">
            <a:noFill/>
            <a:miter lim="800000"/>
            <a:headEnd/>
            <a:tailEnd/>
          </a:ln>
        </p:spPr>
        <p:txBody>
          <a:bodyPr>
            <a:spAutoFit/>
          </a:bodyPr>
          <a:lstStyle/>
          <a:p>
            <a:pPr>
              <a:spcBef>
                <a:spcPct val="50000"/>
              </a:spcBef>
            </a:pPr>
            <a:r>
              <a:rPr lang="en-US" sz="1600"/>
              <a:t>The conventional theory states that current flows from an area of high potential (+) to an area of low potential (-). The conventional theory is used for vehicle systems.</a:t>
            </a:r>
          </a:p>
        </p:txBody>
      </p:sp>
      <p:sp>
        <p:nvSpPr>
          <p:cNvPr id="130056" name="Text Box 8"/>
          <p:cNvSpPr txBox="1">
            <a:spLocks noChangeArrowheads="1"/>
          </p:cNvSpPr>
          <p:nvPr/>
        </p:nvSpPr>
        <p:spPr bwMode="auto">
          <a:xfrm>
            <a:off x="3306763" y="5540375"/>
            <a:ext cx="5232400" cy="1069975"/>
          </a:xfrm>
          <a:prstGeom prst="rect">
            <a:avLst/>
          </a:prstGeom>
          <a:noFill/>
          <a:ln w="9525">
            <a:noFill/>
            <a:miter lim="800000"/>
            <a:headEnd/>
            <a:tailEnd/>
          </a:ln>
        </p:spPr>
        <p:txBody>
          <a:bodyPr>
            <a:spAutoFit/>
          </a:bodyPr>
          <a:lstStyle/>
          <a:p>
            <a:pPr>
              <a:spcBef>
                <a:spcPct val="50000"/>
              </a:spcBef>
            </a:pPr>
            <a:r>
              <a:rPr lang="en-US" sz="1600"/>
              <a:t>The electron  theory states that current flows from an area of negative potential (-) to an area lacking electrons that is positive potential (+). This balances the charges. The electron theory is used for electronics.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wipe(left)">
                                      <p:cBhvr>
                                        <p:cTn id="7" dur="500"/>
                                        <p:tgtEl>
                                          <p:spTgt spid="130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2"/>
                                        </p:tgtEl>
                                        <p:attrNameLst>
                                          <p:attrName>style.visibility</p:attrName>
                                        </p:attrNameLst>
                                      </p:cBhvr>
                                      <p:to>
                                        <p:strVal val="visible"/>
                                      </p:to>
                                    </p:set>
                                    <p:animEffect transition="in" filter="wipe(left)">
                                      <p:cBhvr>
                                        <p:cTn id="12" dur="500"/>
                                        <p:tgtEl>
                                          <p:spTgt spid="13005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0054"/>
                                        </p:tgtEl>
                                        <p:attrNameLst>
                                          <p:attrName>style.visibility</p:attrName>
                                        </p:attrNameLst>
                                      </p:cBhvr>
                                      <p:to>
                                        <p:strVal val="visible"/>
                                      </p:to>
                                    </p:set>
                                    <p:animEffect transition="in" filter="wipe(left)">
                                      <p:cBhvr>
                                        <p:cTn id="16" dur="500"/>
                                        <p:tgtEl>
                                          <p:spTgt spid="1300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0055"/>
                                        </p:tgtEl>
                                        <p:attrNameLst>
                                          <p:attrName>style.visibility</p:attrName>
                                        </p:attrNameLst>
                                      </p:cBhvr>
                                      <p:to>
                                        <p:strVal val="visible"/>
                                      </p:to>
                                    </p:set>
                                    <p:animEffect transition="in" filter="wipe(left)">
                                      <p:cBhvr>
                                        <p:cTn id="21" dur="500"/>
                                        <p:tgtEl>
                                          <p:spTgt spid="1300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0056"/>
                                        </p:tgtEl>
                                        <p:attrNameLst>
                                          <p:attrName>style.visibility</p:attrName>
                                        </p:attrNameLst>
                                      </p:cBhvr>
                                      <p:to>
                                        <p:strVal val="visible"/>
                                      </p:to>
                                    </p:set>
                                    <p:animEffect transition="in" filter="wipe(left)">
                                      <p:cBhvr>
                                        <p:cTn id="26" dur="500"/>
                                        <p:tgtEl>
                                          <p:spTgt spid="130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52" grpId="0"/>
      <p:bldP spid="130055" grpId="0"/>
      <p:bldP spid="1300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31075" name="Text Box 3"/>
          <p:cNvSpPr txBox="1">
            <a:spLocks noChangeArrowheads="1"/>
          </p:cNvSpPr>
          <p:nvPr/>
        </p:nvSpPr>
        <p:spPr bwMode="auto">
          <a:xfrm>
            <a:off x="2865438" y="2370138"/>
            <a:ext cx="6100762"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Conductors, insulators, and semiconductors each have different electron properties.</a:t>
            </a:r>
            <a:endParaRPr lang="en-US" altLang="en-US" sz="1600"/>
          </a:p>
        </p:txBody>
      </p:sp>
      <p:sp>
        <p:nvSpPr>
          <p:cNvPr id="131077" name="Text Box 5"/>
          <p:cNvSpPr txBox="1">
            <a:spLocks noChangeArrowheads="1"/>
          </p:cNvSpPr>
          <p:nvPr/>
        </p:nvSpPr>
        <p:spPr bwMode="auto">
          <a:xfrm>
            <a:off x="3262313" y="1208088"/>
            <a:ext cx="5321300" cy="1069975"/>
          </a:xfrm>
          <a:prstGeom prst="rect">
            <a:avLst/>
          </a:prstGeom>
          <a:noFill/>
          <a:ln w="9525">
            <a:noFill/>
            <a:miter lim="800000"/>
            <a:headEnd/>
            <a:tailEnd/>
          </a:ln>
        </p:spPr>
        <p:txBody>
          <a:bodyPr>
            <a:spAutoFit/>
          </a:bodyPr>
          <a:lstStyle/>
          <a:p>
            <a:pPr>
              <a:spcBef>
                <a:spcPct val="50000"/>
              </a:spcBef>
            </a:pPr>
            <a:r>
              <a:rPr lang="en-US" sz="1600" b="1"/>
              <a:t>NOTE:</a:t>
            </a:r>
            <a:r>
              <a:rPr lang="en-US" sz="1600"/>
              <a:t> The direction of current flow makes a difference in the operation of devices such as diodes. The direction of current flow does not affect the measurable units of electricity: voltage, current, and resistance.</a:t>
            </a:r>
            <a:endParaRPr lang="en-US" sz="1600" b="1"/>
          </a:p>
        </p:txBody>
      </p:sp>
      <p:pic>
        <p:nvPicPr>
          <p:cNvPr id="131079" name="Picture 7" descr="02010109"/>
          <p:cNvPicPr>
            <a:picLocks noChangeAspect="1" noChangeArrowheads="1"/>
          </p:cNvPicPr>
          <p:nvPr/>
        </p:nvPicPr>
        <p:blipFill>
          <a:blip r:embed="rId2" cstate="print"/>
          <a:srcRect/>
          <a:stretch>
            <a:fillRect/>
          </a:stretch>
        </p:blipFill>
        <p:spPr bwMode="auto">
          <a:xfrm>
            <a:off x="4570413" y="3154363"/>
            <a:ext cx="2379662" cy="343852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wipe(left)">
                                      <p:cBhvr>
                                        <p:cTn id="7" dur="500"/>
                                        <p:tgtEl>
                                          <p:spTgt spid="131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5"/>
                                        </p:tgtEl>
                                        <p:attrNameLst>
                                          <p:attrName>style.visibility</p:attrName>
                                        </p:attrNameLst>
                                      </p:cBhvr>
                                      <p:to>
                                        <p:strVal val="visible"/>
                                      </p:to>
                                    </p:set>
                                    <p:animEffect transition="in" filter="wipe(left)">
                                      <p:cBhvr>
                                        <p:cTn id="12" dur="500"/>
                                        <p:tgtEl>
                                          <p:spTgt spid="13107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1079"/>
                                        </p:tgtEl>
                                        <p:attrNameLst>
                                          <p:attrName>style.visibility</p:attrName>
                                        </p:attrNameLst>
                                      </p:cBhvr>
                                      <p:to>
                                        <p:strVal val="visible"/>
                                      </p:to>
                                    </p:set>
                                    <p:animEffect transition="in" filter="wipe(left)">
                                      <p:cBhvr>
                                        <p:cTn id="16"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32099" name="Text Box 3"/>
          <p:cNvSpPr txBox="1">
            <a:spLocks noChangeArrowheads="1"/>
          </p:cNvSpPr>
          <p:nvPr/>
        </p:nvSpPr>
        <p:spPr bwMode="auto">
          <a:xfrm>
            <a:off x="2865438" y="5126038"/>
            <a:ext cx="6100762"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Electron movement is based on the principle of equilibrium. An atom that is short of electrons attracts new electrons. An atom that contains extra electrons repels extra electrons.</a:t>
            </a:r>
            <a:endParaRPr lang="en-US" altLang="en-US" sz="1600"/>
          </a:p>
        </p:txBody>
      </p:sp>
      <p:sp>
        <p:nvSpPr>
          <p:cNvPr id="132100" name="Text Box 4"/>
          <p:cNvSpPr txBox="1">
            <a:spLocks noChangeArrowheads="1"/>
          </p:cNvSpPr>
          <p:nvPr/>
        </p:nvSpPr>
        <p:spPr bwMode="auto">
          <a:xfrm>
            <a:off x="3251200" y="1208088"/>
            <a:ext cx="5321300" cy="1314450"/>
          </a:xfrm>
          <a:prstGeom prst="rect">
            <a:avLst/>
          </a:prstGeom>
          <a:noFill/>
          <a:ln w="9525">
            <a:noFill/>
            <a:miter lim="800000"/>
            <a:headEnd/>
            <a:tailEnd/>
          </a:ln>
        </p:spPr>
        <p:txBody>
          <a:bodyPr>
            <a:spAutoFit/>
          </a:bodyPr>
          <a:lstStyle/>
          <a:p>
            <a:pPr>
              <a:spcBef>
                <a:spcPct val="50000"/>
              </a:spcBef>
            </a:pPr>
            <a:r>
              <a:rPr lang="en-US" sz="1600"/>
              <a:t>A conductor is a material that allows current to flow easily. A conductor has one to three electrons in the outer ring that are loosely held with room for more. A low EMF causes a flow of free electrons. Conductors include silver, copper, and carbon.</a:t>
            </a:r>
          </a:p>
        </p:txBody>
      </p:sp>
      <p:sp>
        <p:nvSpPr>
          <p:cNvPr id="132102" name="Text Box 6"/>
          <p:cNvSpPr txBox="1">
            <a:spLocks noChangeArrowheads="1"/>
          </p:cNvSpPr>
          <p:nvPr/>
        </p:nvSpPr>
        <p:spPr bwMode="auto">
          <a:xfrm>
            <a:off x="3251200" y="2674938"/>
            <a:ext cx="5321300" cy="1314450"/>
          </a:xfrm>
          <a:prstGeom prst="rect">
            <a:avLst/>
          </a:prstGeom>
          <a:noFill/>
          <a:ln w="9525">
            <a:noFill/>
            <a:miter lim="800000"/>
            <a:headEnd/>
            <a:tailEnd/>
          </a:ln>
        </p:spPr>
        <p:txBody>
          <a:bodyPr>
            <a:spAutoFit/>
          </a:bodyPr>
          <a:lstStyle/>
          <a:p>
            <a:pPr>
              <a:spcBef>
                <a:spcPct val="50000"/>
              </a:spcBef>
            </a:pPr>
            <a:r>
              <a:rPr lang="en-US" sz="1600"/>
              <a:t>Insulators usually have five to eight electrons in the outer ring that are tightly held with a fairly full ring. A high EMF is required to cause any electron flow. Insulators are poor conductors and include glass, rubber, and certain plastics.</a:t>
            </a:r>
          </a:p>
        </p:txBody>
      </p:sp>
      <p:sp>
        <p:nvSpPr>
          <p:cNvPr id="6" name="Text Box 6"/>
          <p:cNvSpPr txBox="1">
            <a:spLocks noChangeArrowheads="1"/>
          </p:cNvSpPr>
          <p:nvPr/>
        </p:nvSpPr>
        <p:spPr bwMode="auto">
          <a:xfrm>
            <a:off x="3244850" y="4141788"/>
            <a:ext cx="5321300" cy="830262"/>
          </a:xfrm>
          <a:prstGeom prst="rect">
            <a:avLst/>
          </a:prstGeom>
          <a:noFill/>
          <a:ln w="9525">
            <a:noFill/>
            <a:miter lim="800000"/>
            <a:headEnd/>
            <a:tailEnd/>
          </a:ln>
        </p:spPr>
        <p:txBody>
          <a:bodyPr>
            <a:spAutoFit/>
          </a:bodyPr>
          <a:lstStyle/>
          <a:p>
            <a:pPr>
              <a:spcBef>
                <a:spcPct val="50000"/>
              </a:spcBef>
            </a:pPr>
            <a:r>
              <a:rPr lang="en-US" sz="1600"/>
              <a:t>Semiconductors have four electrons in the outer ring. They are neither good conductors nor good insulators. Semiconductors include carbon, germanium, and silicon.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wipe(left)">
                                      <p:cBhvr>
                                        <p:cTn id="7" dur="500"/>
                                        <p:tgtEl>
                                          <p:spTgt spid="132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102"/>
                                        </p:tgtEl>
                                        <p:attrNameLst>
                                          <p:attrName>style.visibility</p:attrName>
                                        </p:attrNameLst>
                                      </p:cBhvr>
                                      <p:to>
                                        <p:strVal val="visible"/>
                                      </p:to>
                                    </p:set>
                                    <p:animEffect transition="in" filter="wipe(left)">
                                      <p:cBhvr>
                                        <p:cTn id="12" dur="500"/>
                                        <p:tgtEl>
                                          <p:spTgt spid="132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099"/>
                                        </p:tgtEl>
                                        <p:attrNameLst>
                                          <p:attrName>style.visibility</p:attrName>
                                        </p:attrNameLst>
                                      </p:cBhvr>
                                      <p:to>
                                        <p:strVal val="visible"/>
                                      </p:to>
                                    </p:set>
                                    <p:animEffect transition="in" filter="wipe(left)">
                                      <p:cBhvr>
                                        <p:cTn id="22" dur="500"/>
                                        <p:tgtEl>
                                          <p:spTgt spid="13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P spid="132100" grpId="0"/>
      <p:bldP spid="13210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33124" name="Text Box 4"/>
          <p:cNvSpPr txBox="1">
            <a:spLocks noChangeArrowheads="1"/>
          </p:cNvSpPr>
          <p:nvPr/>
        </p:nvSpPr>
        <p:spPr bwMode="auto">
          <a:xfrm>
            <a:off x="3363913" y="1162050"/>
            <a:ext cx="5321300" cy="1314450"/>
          </a:xfrm>
          <a:prstGeom prst="rect">
            <a:avLst/>
          </a:prstGeom>
          <a:noFill/>
          <a:ln w="9525">
            <a:noFill/>
            <a:miter lim="800000"/>
            <a:headEnd/>
            <a:tailEnd/>
          </a:ln>
        </p:spPr>
        <p:txBody>
          <a:bodyPr>
            <a:spAutoFit/>
          </a:bodyPr>
          <a:lstStyle/>
          <a:p>
            <a:pPr>
              <a:spcBef>
                <a:spcPct val="50000"/>
              </a:spcBef>
            </a:pPr>
            <a:r>
              <a:rPr lang="en-US" sz="1600"/>
              <a:t>The copper atom has only one electron on its outer layer. Because this electron (-) has a weak attraction to the proton (+) in the nucleus, the electron is easily dislodged from its orbit. When the outer electron is free, the copper atom is a good conductor of electrons.</a:t>
            </a:r>
          </a:p>
        </p:txBody>
      </p:sp>
      <p:pic>
        <p:nvPicPr>
          <p:cNvPr id="133126" name="Picture 6" descr="02010110"/>
          <p:cNvPicPr>
            <a:picLocks noChangeAspect="1" noChangeArrowheads="1"/>
          </p:cNvPicPr>
          <p:nvPr/>
        </p:nvPicPr>
        <p:blipFill>
          <a:blip r:embed="rId2" cstate="print"/>
          <a:srcRect/>
          <a:stretch>
            <a:fillRect/>
          </a:stretch>
        </p:blipFill>
        <p:spPr bwMode="auto">
          <a:xfrm>
            <a:off x="3681413" y="2628900"/>
            <a:ext cx="4095750" cy="2000250"/>
          </a:xfrm>
          <a:prstGeom prst="rect">
            <a:avLst/>
          </a:prstGeom>
          <a:noFill/>
          <a:ln w="28575">
            <a:solidFill>
              <a:srgbClr val="000000"/>
            </a:solidFill>
            <a:miter lim="800000"/>
            <a:headEnd/>
            <a:tailEnd/>
          </a:ln>
        </p:spPr>
      </p:pic>
      <p:sp>
        <p:nvSpPr>
          <p:cNvPr id="133127" name="Text Box 7"/>
          <p:cNvSpPr txBox="1">
            <a:spLocks noChangeArrowheads="1"/>
          </p:cNvSpPr>
          <p:nvPr/>
        </p:nvSpPr>
        <p:spPr bwMode="auto">
          <a:xfrm>
            <a:off x="3363913" y="4768850"/>
            <a:ext cx="5321300" cy="825500"/>
          </a:xfrm>
          <a:prstGeom prst="rect">
            <a:avLst/>
          </a:prstGeom>
          <a:noFill/>
          <a:ln w="9525">
            <a:noFill/>
            <a:miter lim="800000"/>
            <a:headEnd/>
            <a:tailEnd/>
          </a:ln>
        </p:spPr>
        <p:txBody>
          <a:bodyPr>
            <a:spAutoFit/>
          </a:bodyPr>
          <a:lstStyle/>
          <a:p>
            <a:pPr>
              <a:spcBef>
                <a:spcPct val="50000"/>
              </a:spcBef>
            </a:pPr>
            <a:r>
              <a:rPr lang="en-US" sz="1600"/>
              <a:t>If some outside force causes one electron in the row of copper atoms to leave its orbit, that electron begins to orbit the neighboring atom.</a:t>
            </a:r>
          </a:p>
        </p:txBody>
      </p:sp>
      <p:sp>
        <p:nvSpPr>
          <p:cNvPr id="133128" name="Text Box 8"/>
          <p:cNvSpPr txBox="1">
            <a:spLocks noChangeArrowheads="1"/>
          </p:cNvSpPr>
          <p:nvPr/>
        </p:nvSpPr>
        <p:spPr bwMode="auto">
          <a:xfrm>
            <a:off x="3284538" y="5654675"/>
            <a:ext cx="5380037"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The atom from which the electron was dislodged becomes more positively charged, due to the absence of an electron.</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ipe(left)">
                                      <p:cBhvr>
                                        <p:cTn id="7" dur="500"/>
                                        <p:tgtEl>
                                          <p:spTgt spid="1331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3126"/>
                                        </p:tgtEl>
                                        <p:attrNameLst>
                                          <p:attrName>style.visibility</p:attrName>
                                        </p:attrNameLst>
                                      </p:cBhvr>
                                      <p:to>
                                        <p:strVal val="visible"/>
                                      </p:to>
                                    </p:set>
                                    <p:animEffect transition="in" filter="wipe(left)">
                                      <p:cBhvr>
                                        <p:cTn id="11" dur="500"/>
                                        <p:tgtEl>
                                          <p:spTgt spid="1331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127"/>
                                        </p:tgtEl>
                                        <p:attrNameLst>
                                          <p:attrName>style.visibility</p:attrName>
                                        </p:attrNameLst>
                                      </p:cBhvr>
                                      <p:to>
                                        <p:strVal val="visible"/>
                                      </p:to>
                                    </p:set>
                                    <p:animEffect transition="in" filter="wipe(left)">
                                      <p:cBhvr>
                                        <p:cTn id="16" dur="500"/>
                                        <p:tgtEl>
                                          <p:spTgt spid="1331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3128"/>
                                        </p:tgtEl>
                                        <p:attrNameLst>
                                          <p:attrName>style.visibility</p:attrName>
                                        </p:attrNameLst>
                                      </p:cBhvr>
                                      <p:to>
                                        <p:strVal val="visible"/>
                                      </p:to>
                                    </p:set>
                                    <p:animEffect transition="in" filter="wipe(left)">
                                      <p:cBhvr>
                                        <p:cTn id="21" dur="5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P spid="133127" grpId="0"/>
      <p:bldP spid="1331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2289" y="620111"/>
            <a:ext cx="4897821" cy="646331"/>
          </a:xfrm>
          <a:prstGeom prst="rect">
            <a:avLst/>
          </a:prstGeom>
          <a:noFill/>
        </p:spPr>
        <p:txBody>
          <a:bodyPr wrap="square" rtlCol="0">
            <a:spAutoFit/>
          </a:bodyPr>
          <a:lstStyle/>
          <a:p>
            <a:pPr algn="ctr"/>
            <a:r>
              <a:rPr lang="en-US" sz="3600" b="1" dirty="0" smtClean="0"/>
              <a:t>Key Terms to Know</a:t>
            </a:r>
            <a:endParaRPr lang="en-US" sz="3600" b="1" dirty="0"/>
          </a:p>
        </p:txBody>
      </p:sp>
      <p:sp>
        <p:nvSpPr>
          <p:cNvPr id="4" name="TextBox 3"/>
          <p:cNvSpPr txBox="1"/>
          <p:nvPr/>
        </p:nvSpPr>
        <p:spPr>
          <a:xfrm>
            <a:off x="3216166" y="1597572"/>
            <a:ext cx="5801710" cy="1015663"/>
          </a:xfrm>
          <a:prstGeom prst="rect">
            <a:avLst/>
          </a:prstGeom>
          <a:noFill/>
        </p:spPr>
        <p:txBody>
          <a:bodyPr wrap="square" rtlCol="0">
            <a:spAutoFit/>
          </a:bodyPr>
          <a:lstStyle/>
          <a:p>
            <a:r>
              <a:rPr lang="en-US" sz="2000" b="1" dirty="0" smtClean="0"/>
              <a:t>Circuit</a:t>
            </a:r>
            <a:r>
              <a:rPr lang="en-US" sz="2000" dirty="0" smtClean="0"/>
              <a:t> — A conductor through which electrons can flow away from and return to an electrical source.</a:t>
            </a:r>
            <a:endParaRPr lang="en-US" sz="2000" dirty="0"/>
          </a:p>
        </p:txBody>
      </p:sp>
      <p:sp>
        <p:nvSpPr>
          <p:cNvPr id="6" name="TextBox 5"/>
          <p:cNvSpPr txBox="1"/>
          <p:nvPr/>
        </p:nvSpPr>
        <p:spPr>
          <a:xfrm>
            <a:off x="3279228" y="2680138"/>
            <a:ext cx="5717626" cy="1015663"/>
          </a:xfrm>
          <a:prstGeom prst="rect">
            <a:avLst/>
          </a:prstGeom>
          <a:noFill/>
        </p:spPr>
        <p:txBody>
          <a:bodyPr wrap="square" rtlCol="0">
            <a:spAutoFit/>
          </a:bodyPr>
          <a:lstStyle/>
          <a:p>
            <a:r>
              <a:rPr lang="en-US" sz="2000" b="1" dirty="0" smtClean="0"/>
              <a:t>Electromotive </a:t>
            </a:r>
            <a:r>
              <a:rPr lang="en-US" sz="2000" b="1" dirty="0" smtClean="0"/>
              <a:t>force (EMF) </a:t>
            </a:r>
            <a:r>
              <a:rPr lang="en-US" sz="2000" dirty="0" smtClean="0"/>
              <a:t>— Force that pushes free electrons out of orbit to create current flow in a circuit.</a:t>
            </a:r>
            <a:endParaRPr lang="en-US" sz="2000" dirty="0"/>
          </a:p>
        </p:txBody>
      </p:sp>
      <p:sp>
        <p:nvSpPr>
          <p:cNvPr id="7" name="TextBox 6"/>
          <p:cNvSpPr txBox="1"/>
          <p:nvPr/>
        </p:nvSpPr>
        <p:spPr>
          <a:xfrm>
            <a:off x="3268717" y="3857297"/>
            <a:ext cx="5717628" cy="707886"/>
          </a:xfrm>
          <a:prstGeom prst="rect">
            <a:avLst/>
          </a:prstGeom>
          <a:noFill/>
        </p:spPr>
        <p:txBody>
          <a:bodyPr wrap="square" rtlCol="0">
            <a:spAutoFit/>
          </a:bodyPr>
          <a:lstStyle/>
          <a:p>
            <a:r>
              <a:rPr lang="en-US" sz="2000" b="1" dirty="0" smtClean="0"/>
              <a:t>Molecules</a:t>
            </a:r>
            <a:r>
              <a:rPr lang="en-US" sz="2000" dirty="0" smtClean="0"/>
              <a:t> — Atoms that have collected to form a larger particle.</a:t>
            </a:r>
            <a:endParaRPr lang="en-US" sz="2000" dirty="0"/>
          </a:p>
        </p:txBody>
      </p:sp>
      <p:sp>
        <p:nvSpPr>
          <p:cNvPr id="10" name="TextBox 9"/>
          <p:cNvSpPr txBox="1"/>
          <p:nvPr/>
        </p:nvSpPr>
        <p:spPr>
          <a:xfrm>
            <a:off x="3289738" y="4635062"/>
            <a:ext cx="5696608" cy="707886"/>
          </a:xfrm>
          <a:prstGeom prst="rect">
            <a:avLst/>
          </a:prstGeom>
          <a:noFill/>
        </p:spPr>
        <p:txBody>
          <a:bodyPr wrap="square" rtlCol="0">
            <a:spAutoFit/>
          </a:bodyPr>
          <a:lstStyle/>
          <a:p>
            <a:r>
              <a:rPr lang="en-US" sz="2000" b="1" dirty="0" smtClean="0"/>
              <a:t>Resistance</a:t>
            </a:r>
            <a:r>
              <a:rPr lang="en-US" sz="2000" dirty="0" smtClean="0"/>
              <a:t> — The amount of opposition to the electrical flow in a circuit</a:t>
            </a:r>
            <a:r>
              <a:rPr lang="en-US"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34150" name="Text Box 6"/>
          <p:cNvSpPr txBox="1">
            <a:spLocks noChangeArrowheads="1"/>
          </p:cNvSpPr>
          <p:nvPr/>
        </p:nvSpPr>
        <p:spPr bwMode="auto">
          <a:xfrm>
            <a:off x="3408363" y="1200150"/>
            <a:ext cx="5380037"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The atom around which the electron begins to orbit becomes more negatively charged, due to its extra electron.</a:t>
            </a:r>
            <a:endParaRPr lang="en-US" altLang="en-US" sz="1600"/>
          </a:p>
        </p:txBody>
      </p:sp>
      <p:pic>
        <p:nvPicPr>
          <p:cNvPr id="134151" name="Picture 7" descr="02010111"/>
          <p:cNvPicPr>
            <a:picLocks noChangeAspect="1" noChangeArrowheads="1"/>
          </p:cNvPicPr>
          <p:nvPr/>
        </p:nvPicPr>
        <p:blipFill>
          <a:blip r:embed="rId2" cstate="print"/>
          <a:srcRect/>
          <a:stretch>
            <a:fillRect/>
          </a:stretch>
        </p:blipFill>
        <p:spPr bwMode="auto">
          <a:xfrm>
            <a:off x="4506913" y="2101850"/>
            <a:ext cx="2593975" cy="2187575"/>
          </a:xfrm>
          <a:prstGeom prst="rect">
            <a:avLst/>
          </a:prstGeom>
          <a:noFill/>
          <a:ln w="28575">
            <a:solidFill>
              <a:srgbClr val="000000"/>
            </a:solidFill>
            <a:miter lim="800000"/>
            <a:headEnd/>
            <a:tailEnd/>
          </a:ln>
        </p:spPr>
      </p:pic>
      <p:pic>
        <p:nvPicPr>
          <p:cNvPr id="134152" name="Picture 8" descr="02010112"/>
          <p:cNvPicPr>
            <a:picLocks noChangeAspect="1" noChangeArrowheads="1"/>
          </p:cNvPicPr>
          <p:nvPr/>
        </p:nvPicPr>
        <p:blipFill>
          <a:blip r:embed="rId3" cstate="print"/>
          <a:srcRect/>
          <a:stretch>
            <a:fillRect/>
          </a:stretch>
        </p:blipFill>
        <p:spPr bwMode="auto">
          <a:xfrm>
            <a:off x="3190875" y="4503738"/>
            <a:ext cx="5227638" cy="218122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150"/>
                                        </p:tgtEl>
                                        <p:attrNameLst>
                                          <p:attrName>style.visibility</p:attrName>
                                        </p:attrNameLst>
                                      </p:cBhvr>
                                      <p:to>
                                        <p:strVal val="visible"/>
                                      </p:to>
                                    </p:set>
                                    <p:animEffect transition="in" filter="wipe(left)">
                                      <p:cBhvr>
                                        <p:cTn id="7" dur="500"/>
                                        <p:tgtEl>
                                          <p:spTgt spid="1341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51"/>
                                        </p:tgtEl>
                                        <p:attrNameLst>
                                          <p:attrName>style.visibility</p:attrName>
                                        </p:attrNameLst>
                                      </p:cBhvr>
                                      <p:to>
                                        <p:strVal val="visible"/>
                                      </p:to>
                                    </p:set>
                                    <p:animEffect transition="in" filter="wipe(left)">
                                      <p:cBhvr>
                                        <p:cTn id="11" dur="500"/>
                                        <p:tgtEl>
                                          <p:spTgt spid="13415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52"/>
                                        </p:tgtEl>
                                        <p:attrNameLst>
                                          <p:attrName>style.visibility</p:attrName>
                                        </p:attrNameLst>
                                      </p:cBhvr>
                                      <p:to>
                                        <p:strVal val="visible"/>
                                      </p:to>
                                    </p:set>
                                    <p:animEffect transition="in" filter="wipe(left)">
                                      <p:cBhvr>
                                        <p:cTn id="15" dur="500"/>
                                        <p:tgtEl>
                                          <p:spTgt spid="134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35171" name="Text Box 3"/>
          <p:cNvSpPr txBox="1">
            <a:spLocks noChangeArrowheads="1"/>
          </p:cNvSpPr>
          <p:nvPr/>
        </p:nvSpPr>
        <p:spPr bwMode="auto">
          <a:xfrm>
            <a:off x="3476625" y="1162050"/>
            <a:ext cx="5321300" cy="581025"/>
          </a:xfrm>
          <a:prstGeom prst="rect">
            <a:avLst/>
          </a:prstGeom>
          <a:noFill/>
          <a:ln w="9525">
            <a:noFill/>
            <a:miter lim="800000"/>
            <a:headEnd/>
            <a:tailEnd/>
          </a:ln>
        </p:spPr>
        <p:txBody>
          <a:bodyPr>
            <a:spAutoFit/>
          </a:bodyPr>
          <a:lstStyle/>
          <a:p>
            <a:pPr>
              <a:spcBef>
                <a:spcPct val="50000"/>
              </a:spcBef>
            </a:pPr>
            <a:r>
              <a:rPr lang="en-US" sz="1600"/>
              <a:t>Movement of a single electron begins a chain reaction to create a circuit.</a:t>
            </a:r>
          </a:p>
        </p:txBody>
      </p:sp>
      <p:sp>
        <p:nvSpPr>
          <p:cNvPr id="135174" name="Text Box 6"/>
          <p:cNvSpPr txBox="1">
            <a:spLocks noChangeArrowheads="1"/>
          </p:cNvSpPr>
          <p:nvPr/>
        </p:nvSpPr>
        <p:spPr bwMode="auto">
          <a:xfrm>
            <a:off x="3397250" y="1792288"/>
            <a:ext cx="5380038"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The atom that becomes positively charged due to the movement of the electron attracts the free electron in the neighboring atom.</a:t>
            </a:r>
            <a:endParaRPr lang="en-US" altLang="en-US" sz="1600"/>
          </a:p>
        </p:txBody>
      </p:sp>
      <p:sp>
        <p:nvSpPr>
          <p:cNvPr id="135175" name="Text Box 7"/>
          <p:cNvSpPr txBox="1">
            <a:spLocks noChangeArrowheads="1"/>
          </p:cNvSpPr>
          <p:nvPr/>
        </p:nvSpPr>
        <p:spPr bwMode="auto">
          <a:xfrm>
            <a:off x="3397250" y="2686050"/>
            <a:ext cx="5380038"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The negatively charged atom repels its new electron and pushes it to the next atom in the loop.</a:t>
            </a:r>
            <a:endParaRPr lang="en-US" altLang="en-US" sz="1600"/>
          </a:p>
        </p:txBody>
      </p:sp>
      <p:sp>
        <p:nvSpPr>
          <p:cNvPr id="135176" name="Text Box 8"/>
          <p:cNvSpPr txBox="1">
            <a:spLocks noChangeArrowheads="1"/>
          </p:cNvSpPr>
          <p:nvPr/>
        </p:nvSpPr>
        <p:spPr bwMode="auto">
          <a:xfrm>
            <a:off x="3397250" y="3375025"/>
            <a:ext cx="5380038"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Electrons then are passed from atom to atom around the loop, which is a circuit.</a:t>
            </a:r>
            <a:endParaRPr lang="en-US" altLang="en-US" sz="1600"/>
          </a:p>
        </p:txBody>
      </p:sp>
      <p:sp>
        <p:nvSpPr>
          <p:cNvPr id="135177" name="Text Box 9"/>
          <p:cNvSpPr txBox="1">
            <a:spLocks noChangeArrowheads="1"/>
          </p:cNvSpPr>
          <p:nvPr/>
        </p:nvSpPr>
        <p:spPr bwMode="auto">
          <a:xfrm>
            <a:off x="3476625" y="4032250"/>
            <a:ext cx="5441950" cy="1069975"/>
          </a:xfrm>
          <a:prstGeom prst="rect">
            <a:avLst/>
          </a:prstGeom>
          <a:noFill/>
          <a:ln w="9525">
            <a:noFill/>
            <a:miter lim="800000"/>
            <a:headEnd/>
            <a:tailEnd/>
          </a:ln>
        </p:spPr>
        <p:txBody>
          <a:bodyPr>
            <a:spAutoFit/>
          </a:bodyPr>
          <a:lstStyle/>
          <a:p>
            <a:pPr>
              <a:spcBef>
                <a:spcPct val="50000"/>
              </a:spcBef>
            </a:pPr>
            <a:r>
              <a:rPr lang="en-US" sz="1600"/>
              <a:t>The chain reaction continues as long as the outside force causes the electrons to move. When the force is removed, the atoms again become balanced and electron movement stops.</a:t>
            </a:r>
          </a:p>
        </p:txBody>
      </p:sp>
      <p:pic>
        <p:nvPicPr>
          <p:cNvPr id="8" name="Picture 6" descr="02010113"/>
          <p:cNvPicPr>
            <a:picLocks noChangeAspect="1" noChangeArrowheads="1"/>
          </p:cNvPicPr>
          <p:nvPr/>
        </p:nvPicPr>
        <p:blipFill>
          <a:blip r:embed="rId2" cstate="print"/>
          <a:srcRect/>
          <a:stretch>
            <a:fillRect/>
          </a:stretch>
        </p:blipFill>
        <p:spPr bwMode="auto">
          <a:xfrm>
            <a:off x="3606800" y="5254625"/>
            <a:ext cx="3875088" cy="1360488"/>
          </a:xfrm>
          <a:prstGeom prst="rect">
            <a:avLst/>
          </a:prstGeom>
          <a:noFill/>
          <a:ln w="28575">
            <a:solidFill>
              <a:srgbClr val="000000"/>
            </a:solidFill>
            <a:miter lim="800000"/>
            <a:headEnd/>
            <a:tailEnd/>
          </a:ln>
        </p:spPr>
      </p:pic>
      <p:grpSp>
        <p:nvGrpSpPr>
          <p:cNvPr id="2" name="Group 12"/>
          <p:cNvGrpSpPr>
            <a:grpSpLocks/>
          </p:cNvGrpSpPr>
          <p:nvPr/>
        </p:nvGrpSpPr>
        <p:grpSpPr bwMode="auto">
          <a:xfrm>
            <a:off x="7640638" y="5486400"/>
            <a:ext cx="1262062" cy="711200"/>
            <a:chOff x="3284129" y="5383247"/>
            <a:chExt cx="1263673" cy="710214"/>
          </a:xfrm>
        </p:grpSpPr>
        <p:pic>
          <p:nvPicPr>
            <p:cNvPr id="21514" name="Picture 9" descr="icons-03.tif"/>
            <p:cNvPicPr>
              <a:picLocks noChangeAspect="1"/>
            </p:cNvPicPr>
            <p:nvPr/>
          </p:nvPicPr>
          <p:blipFill>
            <a:blip r:embed="rId3" cstate="print"/>
            <a:srcRect/>
            <a:stretch>
              <a:fillRect/>
            </a:stretch>
          </p:blipFill>
          <p:spPr bwMode="auto">
            <a:xfrm>
              <a:off x="3708454" y="5383247"/>
              <a:ext cx="440436" cy="423672"/>
            </a:xfrm>
            <a:prstGeom prst="rect">
              <a:avLst/>
            </a:prstGeom>
            <a:noFill/>
            <a:ln w="9525">
              <a:noFill/>
              <a:miter lim="800000"/>
              <a:headEnd/>
              <a:tailEnd/>
            </a:ln>
          </p:spPr>
        </p:pic>
        <p:sp>
          <p:nvSpPr>
            <p:cNvPr id="21515" name="TextBox 10"/>
            <p:cNvSpPr txBox="1">
              <a:spLocks noChangeArrowheads="1"/>
            </p:cNvSpPr>
            <p:nvPr/>
          </p:nvSpPr>
          <p:spPr bwMode="auto">
            <a:xfrm>
              <a:off x="3284129" y="5816682"/>
              <a:ext cx="1263673" cy="276779"/>
            </a:xfrm>
            <a:prstGeom prst="rect">
              <a:avLst/>
            </a:prstGeom>
            <a:noFill/>
            <a:ln w="9525">
              <a:noFill/>
              <a:miter lim="800000"/>
              <a:headEnd/>
              <a:tailEnd/>
            </a:ln>
          </p:spPr>
          <p:txBody>
            <a:bodyPr wrap="none">
              <a:spAutoFit/>
            </a:bodyPr>
            <a:lstStyle/>
            <a:p>
              <a:pPr algn="ctr"/>
              <a:r>
                <a:rPr lang="en-US" altLang="en-US" b="1" i="1"/>
                <a:t>Electron pump</a:t>
              </a:r>
              <a:endParaRPr lang="en-US" b="1"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wipe(left)">
                                      <p:cBhvr>
                                        <p:cTn id="7" dur="500"/>
                                        <p:tgtEl>
                                          <p:spTgt spid="135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Effect transition="in" filter="wipe(left)">
                                      <p:cBhvr>
                                        <p:cTn id="12" dur="500"/>
                                        <p:tgtEl>
                                          <p:spTgt spid="1351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5"/>
                                        </p:tgtEl>
                                        <p:attrNameLst>
                                          <p:attrName>style.visibility</p:attrName>
                                        </p:attrNameLst>
                                      </p:cBhvr>
                                      <p:to>
                                        <p:strVal val="visible"/>
                                      </p:to>
                                    </p:set>
                                    <p:animEffect transition="in" filter="wipe(left)">
                                      <p:cBhvr>
                                        <p:cTn id="17" dur="500"/>
                                        <p:tgtEl>
                                          <p:spTgt spid="1351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6"/>
                                        </p:tgtEl>
                                        <p:attrNameLst>
                                          <p:attrName>style.visibility</p:attrName>
                                        </p:attrNameLst>
                                      </p:cBhvr>
                                      <p:to>
                                        <p:strVal val="visible"/>
                                      </p:to>
                                    </p:set>
                                    <p:animEffect transition="in" filter="wipe(left)">
                                      <p:cBhvr>
                                        <p:cTn id="22" dur="500"/>
                                        <p:tgtEl>
                                          <p:spTgt spid="1351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5177">
                                            <p:txEl>
                                              <p:pRg st="0" end="0"/>
                                            </p:txEl>
                                          </p:spTgt>
                                        </p:tgtEl>
                                        <p:attrNameLst>
                                          <p:attrName>style.visibility</p:attrName>
                                        </p:attrNameLst>
                                      </p:cBhvr>
                                      <p:to>
                                        <p:strVal val="visible"/>
                                      </p:to>
                                    </p:set>
                                    <p:animEffect transition="in" filter="wipe(left)">
                                      <p:cBhvr>
                                        <p:cTn id="27" dur="500"/>
                                        <p:tgtEl>
                                          <p:spTgt spid="135177">
                                            <p:txEl>
                                              <p:pRg st="0" end="0"/>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p:bldP spid="135174" grpId="0"/>
      <p:bldP spid="135175" grpId="0"/>
      <p:bldP spid="135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36199" name="Text Box 7"/>
          <p:cNvSpPr txBox="1">
            <a:spLocks noChangeArrowheads="1"/>
          </p:cNvSpPr>
          <p:nvPr/>
        </p:nvSpPr>
        <p:spPr bwMode="auto">
          <a:xfrm>
            <a:off x="3476625" y="1214438"/>
            <a:ext cx="5321300" cy="581025"/>
          </a:xfrm>
          <a:prstGeom prst="rect">
            <a:avLst/>
          </a:prstGeom>
          <a:noFill/>
          <a:ln w="9525">
            <a:noFill/>
            <a:miter lim="800000"/>
            <a:headEnd/>
            <a:tailEnd/>
          </a:ln>
        </p:spPr>
        <p:txBody>
          <a:bodyPr>
            <a:spAutoFit/>
          </a:bodyPr>
          <a:lstStyle/>
          <a:p>
            <a:pPr>
              <a:spcBef>
                <a:spcPct val="50000"/>
              </a:spcBef>
            </a:pPr>
            <a:r>
              <a:rPr lang="en-US" sz="1600"/>
              <a:t>The movement of electrons is current. Current can be converted into mechanical, thermal, or magnetic energy.</a:t>
            </a:r>
          </a:p>
        </p:txBody>
      </p:sp>
      <p:sp>
        <p:nvSpPr>
          <p:cNvPr id="136200" name="Text Box 8"/>
          <p:cNvSpPr txBox="1">
            <a:spLocks noChangeArrowheads="1"/>
          </p:cNvSpPr>
          <p:nvPr/>
        </p:nvSpPr>
        <p:spPr bwMode="auto">
          <a:xfrm>
            <a:off x="3125788" y="1876425"/>
            <a:ext cx="5815012" cy="15589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Before current can flow through a circuit, electrons must be forced to move. The electron pump is a device that produces this force by pulling electrons from one atom and forcing them to the next. The electron pump comes in a variety of forms, such as a flashlight battery or a nuclear power plant.</a:t>
            </a:r>
            <a:endParaRPr lang="en-US" altLang="en-US" sz="1600"/>
          </a:p>
        </p:txBody>
      </p:sp>
      <p:pic>
        <p:nvPicPr>
          <p:cNvPr id="6" name="Picture 6" descr="02010114"/>
          <p:cNvPicPr>
            <a:picLocks noChangeAspect="1" noChangeArrowheads="1"/>
          </p:cNvPicPr>
          <p:nvPr/>
        </p:nvPicPr>
        <p:blipFill>
          <a:blip r:embed="rId2" cstate="print"/>
          <a:srcRect/>
          <a:stretch>
            <a:fillRect/>
          </a:stretch>
        </p:blipFill>
        <p:spPr bwMode="auto">
          <a:xfrm>
            <a:off x="3614738" y="3646488"/>
            <a:ext cx="4402137" cy="25844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wipe(left)">
                                      <p:cBhvr>
                                        <p:cTn id="7" dur="500"/>
                                        <p:tgtEl>
                                          <p:spTgt spid="1361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200"/>
                                        </p:tgtEl>
                                        <p:attrNameLst>
                                          <p:attrName>style.visibility</p:attrName>
                                        </p:attrNameLst>
                                      </p:cBhvr>
                                      <p:to>
                                        <p:strVal val="visible"/>
                                      </p:to>
                                    </p:set>
                                    <p:animEffect transition="in" filter="wipe(left)">
                                      <p:cBhvr>
                                        <p:cTn id="12" dur="500"/>
                                        <p:tgtEl>
                                          <p:spTgt spid="13620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p:bldP spid="1362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37220" name="Text Box 4"/>
          <p:cNvSpPr txBox="1">
            <a:spLocks noChangeArrowheads="1"/>
          </p:cNvSpPr>
          <p:nvPr/>
        </p:nvSpPr>
        <p:spPr bwMode="auto">
          <a:xfrm>
            <a:off x="3240088" y="2273300"/>
            <a:ext cx="5554662" cy="830263"/>
          </a:xfrm>
          <a:prstGeom prst="rect">
            <a:avLst/>
          </a:prstGeom>
          <a:noFill/>
          <a:ln w="9525">
            <a:noFill/>
            <a:miter lim="800000"/>
            <a:headEnd/>
            <a:tailEnd/>
          </a:ln>
        </p:spPr>
        <p:txBody>
          <a:bodyPr>
            <a:spAutoFit/>
          </a:bodyPr>
          <a:lstStyle/>
          <a:p>
            <a:pPr>
              <a:spcBef>
                <a:spcPct val="50000"/>
              </a:spcBef>
            </a:pPr>
            <a:r>
              <a:rPr lang="en-US" sz="1600"/>
              <a:t>The filament in a light bulb is a load. Electrical current, or electron flow, is forced across the filament to provide resistance. The heat produced causes the filament to glow.</a:t>
            </a:r>
          </a:p>
        </p:txBody>
      </p:sp>
      <p:sp>
        <p:nvSpPr>
          <p:cNvPr id="137221" name="Text Box 5"/>
          <p:cNvSpPr txBox="1">
            <a:spLocks noChangeArrowheads="1"/>
          </p:cNvSpPr>
          <p:nvPr/>
        </p:nvSpPr>
        <p:spPr bwMode="auto">
          <a:xfrm>
            <a:off x="2900363" y="1131888"/>
            <a:ext cx="5848350" cy="10763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Electrical devices contain components that resist electrical current flow, causing current to produce mechanical, thermal, or magnetic energy. The component that provides resistance in an electrical circuit is called a load.</a:t>
            </a:r>
            <a:endParaRPr lang="en-US" altLang="en-US" sz="1600"/>
          </a:p>
        </p:txBody>
      </p:sp>
      <p:pic>
        <p:nvPicPr>
          <p:cNvPr id="6" name="Picture 6" descr="02010115"/>
          <p:cNvPicPr>
            <a:picLocks noChangeAspect="1" noChangeArrowheads="1"/>
          </p:cNvPicPr>
          <p:nvPr/>
        </p:nvPicPr>
        <p:blipFill>
          <a:blip r:embed="rId2" cstate="print"/>
          <a:srcRect/>
          <a:stretch>
            <a:fillRect/>
          </a:stretch>
        </p:blipFill>
        <p:spPr bwMode="auto">
          <a:xfrm>
            <a:off x="3090863" y="3238500"/>
            <a:ext cx="5300662" cy="2498725"/>
          </a:xfrm>
          <a:prstGeom prst="rect">
            <a:avLst/>
          </a:prstGeom>
          <a:noFill/>
          <a:ln w="28575">
            <a:solidFill>
              <a:srgbClr val="000000"/>
            </a:solidFill>
            <a:miter lim="800000"/>
            <a:headEnd/>
            <a:tailEnd/>
          </a:ln>
        </p:spPr>
      </p:pic>
      <p:sp>
        <p:nvSpPr>
          <p:cNvPr id="7" name="Text Box 3"/>
          <p:cNvSpPr txBox="1">
            <a:spLocks noChangeArrowheads="1"/>
          </p:cNvSpPr>
          <p:nvPr/>
        </p:nvSpPr>
        <p:spPr bwMode="auto">
          <a:xfrm>
            <a:off x="3127375" y="5878513"/>
            <a:ext cx="5959475" cy="830262"/>
          </a:xfrm>
          <a:prstGeom prst="rect">
            <a:avLst/>
          </a:prstGeom>
          <a:noFill/>
          <a:ln w="9525">
            <a:noFill/>
            <a:miter lim="800000"/>
            <a:headEnd/>
            <a:tailEnd/>
          </a:ln>
        </p:spPr>
        <p:txBody>
          <a:bodyPr>
            <a:spAutoFit/>
          </a:bodyPr>
          <a:lstStyle/>
          <a:p>
            <a:pPr>
              <a:spcBef>
                <a:spcPct val="50000"/>
              </a:spcBef>
            </a:pPr>
            <a:r>
              <a:rPr lang="en-US" sz="1600"/>
              <a:t>If more than one load device is connected in parallel across any part of a circuit, current flow in the circuit is divided in proportion to the resistance of each of the parallel load devices.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wipe(left)">
                                      <p:cBhvr>
                                        <p:cTn id="7" dur="500"/>
                                        <p:tgtEl>
                                          <p:spTgt spid="1372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20"/>
                                        </p:tgtEl>
                                        <p:attrNameLst>
                                          <p:attrName>style.visibility</p:attrName>
                                        </p:attrNameLst>
                                      </p:cBhvr>
                                      <p:to>
                                        <p:strVal val="visible"/>
                                      </p:to>
                                    </p:set>
                                    <p:animEffect transition="in" filter="wipe(left)">
                                      <p:cBhvr>
                                        <p:cTn id="12" dur="500"/>
                                        <p:tgtEl>
                                          <p:spTgt spid="13722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38244" name="Text Box 4"/>
          <p:cNvSpPr txBox="1">
            <a:spLocks noChangeArrowheads="1"/>
          </p:cNvSpPr>
          <p:nvPr/>
        </p:nvSpPr>
        <p:spPr bwMode="auto">
          <a:xfrm>
            <a:off x="2878138" y="1214438"/>
            <a:ext cx="6051550" cy="1323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Electrical controls are devices that allow or prohibit current flow in a circuit. A simple switch can be used to control a circuit such as a light bulb. When the switch is open, current flow stops, and the light bulb goes out. When the switch is closed, current flow resumes and the light bulb comes on.</a:t>
            </a:r>
            <a:endParaRPr lang="en-US" altLang="en-US" sz="1600"/>
          </a:p>
        </p:txBody>
      </p:sp>
      <p:pic>
        <p:nvPicPr>
          <p:cNvPr id="6" name="Picture 4" descr="02010116"/>
          <p:cNvPicPr>
            <a:picLocks noChangeAspect="1" noChangeArrowheads="1"/>
          </p:cNvPicPr>
          <p:nvPr/>
        </p:nvPicPr>
        <p:blipFill>
          <a:blip r:embed="rId2" cstate="print"/>
          <a:srcRect l="2209" t="4160" r="2122" b="6433"/>
          <a:stretch>
            <a:fillRect/>
          </a:stretch>
        </p:blipFill>
        <p:spPr bwMode="auto">
          <a:xfrm>
            <a:off x="3338513" y="2811463"/>
            <a:ext cx="4570412" cy="2359025"/>
          </a:xfrm>
          <a:prstGeom prst="rect">
            <a:avLst/>
          </a:prstGeom>
          <a:noFill/>
          <a:ln w="28575">
            <a:solidFill>
              <a:srgbClr val="000000"/>
            </a:solidFill>
            <a:miter lim="800000"/>
            <a:headEnd/>
            <a:tailEnd/>
          </a:ln>
        </p:spPr>
      </p:pic>
      <p:sp>
        <p:nvSpPr>
          <p:cNvPr id="7" name="Text Box 3"/>
          <p:cNvSpPr txBox="1">
            <a:spLocks noChangeArrowheads="1"/>
          </p:cNvSpPr>
          <p:nvPr/>
        </p:nvSpPr>
        <p:spPr bwMode="auto">
          <a:xfrm>
            <a:off x="2878138" y="5484813"/>
            <a:ext cx="5746750" cy="1069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Safety devices, such as fuses, fusible links, or circuit breakers, within an electrical circuit are designed to open when the circuit is overloaded. Safety devices protect the circuit and its components.</a:t>
            </a:r>
            <a:endParaRPr lang="en-US" altLang="en-US" sz="1600"/>
          </a:p>
        </p:txBody>
      </p:sp>
      <p:grpSp>
        <p:nvGrpSpPr>
          <p:cNvPr id="2" name="Group 12"/>
          <p:cNvGrpSpPr>
            <a:grpSpLocks/>
          </p:cNvGrpSpPr>
          <p:nvPr/>
        </p:nvGrpSpPr>
        <p:grpSpPr bwMode="auto">
          <a:xfrm>
            <a:off x="7907338" y="3582988"/>
            <a:ext cx="1150937" cy="895350"/>
            <a:chOff x="3335947" y="5383247"/>
            <a:chExt cx="1151590" cy="894458"/>
          </a:xfrm>
        </p:grpSpPr>
        <p:pic>
          <p:nvPicPr>
            <p:cNvPr id="24583" name="Picture 9" descr="icons-03.tif"/>
            <p:cNvPicPr>
              <a:picLocks noChangeAspect="1"/>
            </p:cNvPicPr>
            <p:nvPr/>
          </p:nvPicPr>
          <p:blipFill>
            <a:blip r:embed="rId3" cstate="print"/>
            <a:srcRect/>
            <a:stretch>
              <a:fillRect/>
            </a:stretch>
          </p:blipFill>
          <p:spPr bwMode="auto">
            <a:xfrm>
              <a:off x="3708454" y="5383247"/>
              <a:ext cx="440436" cy="423672"/>
            </a:xfrm>
            <a:prstGeom prst="rect">
              <a:avLst/>
            </a:prstGeom>
            <a:noFill/>
            <a:ln w="9525">
              <a:noFill/>
              <a:miter lim="800000"/>
              <a:headEnd/>
              <a:tailEnd/>
            </a:ln>
          </p:spPr>
        </p:pic>
        <p:sp>
          <p:nvSpPr>
            <p:cNvPr id="24584" name="TextBox 10"/>
            <p:cNvSpPr txBox="1">
              <a:spLocks noChangeArrowheads="1"/>
            </p:cNvSpPr>
            <p:nvPr/>
          </p:nvSpPr>
          <p:spPr bwMode="auto">
            <a:xfrm>
              <a:off x="3335947" y="5816680"/>
              <a:ext cx="1151590" cy="461025"/>
            </a:xfrm>
            <a:prstGeom prst="rect">
              <a:avLst/>
            </a:prstGeom>
            <a:noFill/>
            <a:ln w="9525">
              <a:noFill/>
              <a:miter lim="800000"/>
              <a:headEnd/>
              <a:tailEnd/>
            </a:ln>
          </p:spPr>
          <p:txBody>
            <a:bodyPr wrap="none">
              <a:spAutoFit/>
            </a:bodyPr>
            <a:lstStyle/>
            <a:p>
              <a:pPr algn="ctr"/>
              <a:r>
                <a:rPr lang="en-US" altLang="en-US" b="1" i="1"/>
                <a:t>Circuit on-off</a:t>
              </a:r>
            </a:p>
            <a:p>
              <a:pPr algn="ctr"/>
              <a:r>
                <a:rPr lang="en-US" b="1" i="1"/>
                <a:t>condition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wipe(left)">
                                      <p:cBhvr>
                                        <p:cTn id="7" dur="500"/>
                                        <p:tgtEl>
                                          <p:spTgt spid="1382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Circuits and basic circuit components</a:t>
            </a:r>
          </a:p>
        </p:txBody>
      </p:sp>
      <p:sp>
        <p:nvSpPr>
          <p:cNvPr id="140293" name="Text Box 5"/>
          <p:cNvSpPr txBox="1">
            <a:spLocks noChangeArrowheads="1"/>
          </p:cNvSpPr>
          <p:nvPr/>
        </p:nvSpPr>
        <p:spPr bwMode="auto">
          <a:xfrm>
            <a:off x="2911475" y="1149350"/>
            <a:ext cx="5905500" cy="3397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The direction of electron flow within a circuit is important.</a:t>
            </a:r>
            <a:endParaRPr lang="en-US" altLang="en-US" sz="1600"/>
          </a:p>
        </p:txBody>
      </p:sp>
      <p:sp>
        <p:nvSpPr>
          <p:cNvPr id="140294" name="Text Box 6"/>
          <p:cNvSpPr txBox="1">
            <a:spLocks noChangeArrowheads="1"/>
          </p:cNvSpPr>
          <p:nvPr/>
        </p:nvSpPr>
        <p:spPr bwMode="auto">
          <a:xfrm>
            <a:off x="3284538" y="1568450"/>
            <a:ext cx="5321300" cy="830263"/>
          </a:xfrm>
          <a:prstGeom prst="rect">
            <a:avLst/>
          </a:prstGeom>
          <a:noFill/>
          <a:ln w="9525">
            <a:noFill/>
            <a:miter lim="800000"/>
            <a:headEnd/>
            <a:tailEnd/>
          </a:ln>
        </p:spPr>
        <p:txBody>
          <a:bodyPr>
            <a:spAutoFit/>
          </a:bodyPr>
          <a:lstStyle/>
          <a:p>
            <a:pPr>
              <a:spcBef>
                <a:spcPct val="50000"/>
              </a:spcBef>
            </a:pPr>
            <a:r>
              <a:rPr lang="en-US" sz="1600"/>
              <a:t>In some circuits, the electron pump causes electrons to flow in only one direction. These are direct current (DC) circuits.</a:t>
            </a:r>
          </a:p>
        </p:txBody>
      </p:sp>
      <p:pic>
        <p:nvPicPr>
          <p:cNvPr id="7" name="Picture 9" descr="02010117"/>
          <p:cNvPicPr>
            <a:picLocks noChangeAspect="1" noChangeArrowheads="1"/>
          </p:cNvPicPr>
          <p:nvPr/>
        </p:nvPicPr>
        <p:blipFill>
          <a:blip r:embed="rId2" cstate="print"/>
          <a:srcRect l="3175" t="4510" r="5267" b="17387"/>
          <a:stretch>
            <a:fillRect/>
          </a:stretch>
        </p:blipFill>
        <p:spPr bwMode="auto">
          <a:xfrm>
            <a:off x="3406775" y="2674938"/>
            <a:ext cx="4252913" cy="1828800"/>
          </a:xfrm>
          <a:prstGeom prst="rect">
            <a:avLst/>
          </a:prstGeom>
          <a:noFill/>
          <a:ln w="28575">
            <a:solidFill>
              <a:srgbClr val="000000"/>
            </a:solidFill>
            <a:miter lim="800000"/>
            <a:headEnd/>
            <a:tailEnd/>
          </a:ln>
        </p:spPr>
      </p:pic>
      <p:sp>
        <p:nvSpPr>
          <p:cNvPr id="8" name="Text Box 8"/>
          <p:cNvSpPr txBox="1">
            <a:spLocks noChangeArrowheads="1"/>
          </p:cNvSpPr>
          <p:nvPr/>
        </p:nvSpPr>
        <p:spPr bwMode="auto">
          <a:xfrm>
            <a:off x="3284538" y="4803775"/>
            <a:ext cx="5321300" cy="825500"/>
          </a:xfrm>
          <a:prstGeom prst="rect">
            <a:avLst/>
          </a:prstGeom>
          <a:noFill/>
          <a:ln w="9525">
            <a:noFill/>
            <a:miter lim="800000"/>
            <a:headEnd/>
            <a:tailEnd/>
          </a:ln>
        </p:spPr>
        <p:txBody>
          <a:bodyPr>
            <a:spAutoFit/>
          </a:bodyPr>
          <a:lstStyle/>
          <a:p>
            <a:pPr>
              <a:spcBef>
                <a:spcPct val="50000"/>
              </a:spcBef>
            </a:pPr>
            <a:r>
              <a:rPr lang="en-US" sz="1600"/>
              <a:t>In other circuits, the electron pump moves electrons in alternate directions. These are alternating current (AC) circuits.</a:t>
            </a:r>
          </a:p>
        </p:txBody>
      </p:sp>
      <p:sp>
        <p:nvSpPr>
          <p:cNvPr id="9" name="Text Box 10"/>
          <p:cNvSpPr txBox="1">
            <a:spLocks noChangeArrowheads="1"/>
          </p:cNvSpPr>
          <p:nvPr/>
        </p:nvSpPr>
        <p:spPr bwMode="auto">
          <a:xfrm>
            <a:off x="3284538" y="5702300"/>
            <a:ext cx="5321300" cy="581025"/>
          </a:xfrm>
          <a:prstGeom prst="rect">
            <a:avLst/>
          </a:prstGeom>
          <a:noFill/>
          <a:ln w="9525">
            <a:noFill/>
            <a:miter lim="800000"/>
            <a:headEnd/>
            <a:tailEnd/>
          </a:ln>
        </p:spPr>
        <p:txBody>
          <a:bodyPr>
            <a:spAutoFit/>
          </a:bodyPr>
          <a:lstStyle/>
          <a:p>
            <a:pPr>
              <a:spcBef>
                <a:spcPct val="50000"/>
              </a:spcBef>
            </a:pPr>
            <a:r>
              <a:rPr lang="en-US" sz="1600"/>
              <a:t>There are advantages and disadvantages to both AC and DC circuits. DC circuits are usually used in vehicles.</a:t>
            </a:r>
          </a:p>
        </p:txBody>
      </p:sp>
      <p:grpSp>
        <p:nvGrpSpPr>
          <p:cNvPr id="2" name="Group 12"/>
          <p:cNvGrpSpPr>
            <a:grpSpLocks/>
          </p:cNvGrpSpPr>
          <p:nvPr/>
        </p:nvGrpSpPr>
        <p:grpSpPr bwMode="auto">
          <a:xfrm>
            <a:off x="7899400" y="2657475"/>
            <a:ext cx="977900" cy="895350"/>
            <a:chOff x="3482549" y="5383247"/>
            <a:chExt cx="979166" cy="894458"/>
          </a:xfrm>
        </p:grpSpPr>
        <p:pic>
          <p:nvPicPr>
            <p:cNvPr id="25612" name="Picture 10" descr="icons-03.tif"/>
            <p:cNvPicPr>
              <a:picLocks noChangeAspect="1"/>
            </p:cNvPicPr>
            <p:nvPr/>
          </p:nvPicPr>
          <p:blipFill>
            <a:blip r:embed="rId3" cstate="print"/>
            <a:srcRect/>
            <a:stretch>
              <a:fillRect/>
            </a:stretch>
          </p:blipFill>
          <p:spPr bwMode="auto">
            <a:xfrm>
              <a:off x="3708454" y="5383247"/>
              <a:ext cx="440436" cy="423672"/>
            </a:xfrm>
            <a:prstGeom prst="rect">
              <a:avLst/>
            </a:prstGeom>
            <a:noFill/>
            <a:ln w="9525">
              <a:noFill/>
              <a:miter lim="800000"/>
              <a:headEnd/>
              <a:tailEnd/>
            </a:ln>
          </p:spPr>
        </p:pic>
        <p:sp>
          <p:nvSpPr>
            <p:cNvPr id="25613" name="TextBox 11"/>
            <p:cNvSpPr txBox="1">
              <a:spLocks noChangeArrowheads="1"/>
            </p:cNvSpPr>
            <p:nvPr/>
          </p:nvSpPr>
          <p:spPr bwMode="auto">
            <a:xfrm>
              <a:off x="3482549" y="5816680"/>
              <a:ext cx="979166" cy="461025"/>
            </a:xfrm>
            <a:prstGeom prst="rect">
              <a:avLst/>
            </a:prstGeom>
            <a:noFill/>
            <a:ln w="9525">
              <a:noFill/>
              <a:miter lim="800000"/>
              <a:headEnd/>
              <a:tailEnd/>
            </a:ln>
          </p:spPr>
          <p:txBody>
            <a:bodyPr wrap="none">
              <a:spAutoFit/>
            </a:bodyPr>
            <a:lstStyle/>
            <a:p>
              <a:pPr algn="ctr"/>
              <a:r>
                <a:rPr lang="en-US" altLang="en-US" b="1" i="1"/>
                <a:t>DC current</a:t>
              </a:r>
            </a:p>
            <a:p>
              <a:pPr algn="ctr"/>
              <a:r>
                <a:rPr lang="en-US" b="1" i="1"/>
                <a:t>flow</a:t>
              </a:r>
            </a:p>
          </p:txBody>
        </p:sp>
      </p:grpSp>
      <p:grpSp>
        <p:nvGrpSpPr>
          <p:cNvPr id="3" name="Group 12"/>
          <p:cNvGrpSpPr>
            <a:grpSpLocks/>
          </p:cNvGrpSpPr>
          <p:nvPr/>
        </p:nvGrpSpPr>
        <p:grpSpPr bwMode="auto">
          <a:xfrm>
            <a:off x="7896225" y="3673475"/>
            <a:ext cx="977900" cy="893763"/>
            <a:chOff x="3482547" y="5383247"/>
            <a:chExt cx="979165" cy="895488"/>
          </a:xfrm>
        </p:grpSpPr>
        <p:pic>
          <p:nvPicPr>
            <p:cNvPr id="25610" name="Picture 13" descr="icons-03.tif"/>
            <p:cNvPicPr>
              <a:picLocks noChangeAspect="1"/>
            </p:cNvPicPr>
            <p:nvPr/>
          </p:nvPicPr>
          <p:blipFill>
            <a:blip r:embed="rId3" cstate="print"/>
            <a:srcRect/>
            <a:stretch>
              <a:fillRect/>
            </a:stretch>
          </p:blipFill>
          <p:spPr bwMode="auto">
            <a:xfrm>
              <a:off x="3708454" y="5383247"/>
              <a:ext cx="440436" cy="423672"/>
            </a:xfrm>
            <a:prstGeom prst="rect">
              <a:avLst/>
            </a:prstGeom>
            <a:noFill/>
            <a:ln w="9525">
              <a:noFill/>
              <a:miter lim="800000"/>
              <a:headEnd/>
              <a:tailEnd/>
            </a:ln>
          </p:spPr>
        </p:pic>
        <p:sp>
          <p:nvSpPr>
            <p:cNvPr id="25611" name="TextBox 14"/>
            <p:cNvSpPr txBox="1">
              <a:spLocks noChangeArrowheads="1"/>
            </p:cNvSpPr>
            <p:nvPr/>
          </p:nvSpPr>
          <p:spPr bwMode="auto">
            <a:xfrm>
              <a:off x="3482547" y="5816679"/>
              <a:ext cx="979165" cy="462056"/>
            </a:xfrm>
            <a:prstGeom prst="rect">
              <a:avLst/>
            </a:prstGeom>
            <a:noFill/>
            <a:ln w="9525">
              <a:noFill/>
              <a:miter lim="800000"/>
              <a:headEnd/>
              <a:tailEnd/>
            </a:ln>
          </p:spPr>
          <p:txBody>
            <a:bodyPr wrap="none">
              <a:spAutoFit/>
            </a:bodyPr>
            <a:lstStyle/>
            <a:p>
              <a:pPr algn="ctr"/>
              <a:r>
                <a:rPr lang="en-US" altLang="en-US" b="1" i="1"/>
                <a:t>AC current</a:t>
              </a:r>
            </a:p>
            <a:p>
              <a:pPr algn="ctr"/>
              <a:r>
                <a:rPr lang="en-US" b="1" i="1"/>
                <a:t>flow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4"/>
                                        </p:tgtEl>
                                        <p:attrNameLst>
                                          <p:attrName>style.visibility</p:attrName>
                                        </p:attrNameLst>
                                      </p:cBhvr>
                                      <p:to>
                                        <p:strVal val="visible"/>
                                      </p:to>
                                    </p:set>
                                    <p:animEffect transition="in" filter="wipe(left)">
                                      <p:cBhvr>
                                        <p:cTn id="12" dur="500"/>
                                        <p:tgtEl>
                                          <p:spTgt spid="14029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4"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p>
        </p:txBody>
      </p:sp>
      <p:sp>
        <p:nvSpPr>
          <p:cNvPr id="141315" name="Text Box 3"/>
          <p:cNvSpPr txBox="1">
            <a:spLocks noChangeArrowheads="1"/>
          </p:cNvSpPr>
          <p:nvPr/>
        </p:nvSpPr>
        <p:spPr bwMode="auto">
          <a:xfrm>
            <a:off x="3295650" y="2384425"/>
            <a:ext cx="5321300" cy="1314450"/>
          </a:xfrm>
          <a:prstGeom prst="rect">
            <a:avLst/>
          </a:prstGeom>
          <a:noFill/>
          <a:ln w="9525">
            <a:noFill/>
            <a:miter lim="800000"/>
            <a:headEnd/>
            <a:tailEnd/>
          </a:ln>
        </p:spPr>
        <p:txBody>
          <a:bodyPr>
            <a:spAutoFit/>
          </a:bodyPr>
          <a:lstStyle/>
          <a:p>
            <a:pPr>
              <a:spcBef>
                <a:spcPct val="50000"/>
              </a:spcBef>
            </a:pPr>
            <a:r>
              <a:rPr lang="en-US" sz="1600"/>
              <a:t>If free electrons are dislodged from a conductive material, then that material no longer maintains a neutral charge. The more electrons removed from the material, the stronger the material’s attraction for new electrons becomes.</a:t>
            </a:r>
          </a:p>
        </p:txBody>
      </p:sp>
      <p:sp>
        <p:nvSpPr>
          <p:cNvPr id="141318" name="Text Box 6"/>
          <p:cNvSpPr txBox="1">
            <a:spLocks noChangeArrowheads="1"/>
          </p:cNvSpPr>
          <p:nvPr/>
        </p:nvSpPr>
        <p:spPr bwMode="auto">
          <a:xfrm>
            <a:off x="2911475" y="1198563"/>
            <a:ext cx="5380038" cy="1069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The principle of potential difference operates when one side of a circuit has more electrons than the other side. The excess electrons flow through the circuit to the side with fewer electrons.</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wipe(left)">
                                      <p:cBhvr>
                                        <p:cTn id="7" dur="500"/>
                                        <p:tgtEl>
                                          <p:spTgt spid="141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318"/>
                                        </p:tgtEl>
                                        <p:attrNameLst>
                                          <p:attrName>style.visibility</p:attrName>
                                        </p:attrNameLst>
                                      </p:cBhvr>
                                      <p:to>
                                        <p:strVal val="visible"/>
                                      </p:to>
                                    </p:set>
                                    <p:animEffect transition="in" filter="wipe(left)">
                                      <p:cBhvr>
                                        <p:cTn id="12" dur="500"/>
                                        <p:tgtEl>
                                          <p:spTgt spid="1413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315"/>
                                        </p:tgtEl>
                                        <p:attrNameLst>
                                          <p:attrName>style.visibility</p:attrName>
                                        </p:attrNameLst>
                                      </p:cBhvr>
                                      <p:to>
                                        <p:strVal val="visible"/>
                                      </p:to>
                                    </p:set>
                                    <p:animEffect transition="in" filter="wipe(left)">
                                      <p:cBhvr>
                                        <p:cTn id="17" dur="500"/>
                                        <p:tgtEl>
                                          <p:spTgt spid="14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5" grpId="0"/>
      <p:bldP spid="1413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p>
        </p:txBody>
      </p:sp>
      <p:sp>
        <p:nvSpPr>
          <p:cNvPr id="142341" name="Text Box 5"/>
          <p:cNvSpPr txBox="1">
            <a:spLocks noChangeArrowheads="1"/>
          </p:cNvSpPr>
          <p:nvPr/>
        </p:nvSpPr>
        <p:spPr bwMode="auto">
          <a:xfrm>
            <a:off x="3160713" y="5300663"/>
            <a:ext cx="5588000" cy="5842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a:t>In the first conductive material, the number of electrons increases to develop a strong negative charge.</a:t>
            </a:r>
          </a:p>
        </p:txBody>
      </p:sp>
      <p:pic>
        <p:nvPicPr>
          <p:cNvPr id="142342" name="Picture 6" descr="02010118"/>
          <p:cNvPicPr>
            <a:picLocks noChangeAspect="1" noChangeArrowheads="1"/>
          </p:cNvPicPr>
          <p:nvPr/>
        </p:nvPicPr>
        <p:blipFill>
          <a:blip r:embed="rId2" cstate="print"/>
          <a:srcRect/>
          <a:stretch>
            <a:fillRect/>
          </a:stretch>
        </p:blipFill>
        <p:spPr bwMode="auto">
          <a:xfrm>
            <a:off x="3736975" y="2392363"/>
            <a:ext cx="4068763" cy="2800350"/>
          </a:xfrm>
          <a:prstGeom prst="rect">
            <a:avLst/>
          </a:prstGeom>
          <a:noFill/>
          <a:ln w="28575">
            <a:solidFill>
              <a:srgbClr val="000000"/>
            </a:solidFill>
            <a:miter lim="800000"/>
            <a:headEnd/>
            <a:tailEnd/>
          </a:ln>
        </p:spPr>
      </p:pic>
      <p:sp>
        <p:nvSpPr>
          <p:cNvPr id="142343" name="Text Box 7"/>
          <p:cNvSpPr txBox="1">
            <a:spLocks noChangeArrowheads="1"/>
          </p:cNvSpPr>
          <p:nvPr/>
        </p:nvSpPr>
        <p:spPr bwMode="auto">
          <a:xfrm>
            <a:off x="3149600" y="5961063"/>
            <a:ext cx="5711825"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a:t>In the second conductive material, the number decreases to develop a strong positive charge.</a:t>
            </a:r>
          </a:p>
        </p:txBody>
      </p:sp>
      <p:sp>
        <p:nvSpPr>
          <p:cNvPr id="6" name="Text Box 5"/>
          <p:cNvSpPr txBox="1">
            <a:spLocks noChangeArrowheads="1"/>
          </p:cNvSpPr>
          <p:nvPr/>
        </p:nvSpPr>
        <p:spPr bwMode="auto">
          <a:xfrm>
            <a:off x="3182938" y="1192213"/>
            <a:ext cx="5611812" cy="1077912"/>
          </a:xfrm>
          <a:prstGeom prst="rect">
            <a:avLst/>
          </a:prstGeom>
          <a:noFill/>
          <a:ln w="9525">
            <a:noFill/>
            <a:miter lim="800000"/>
            <a:headEnd/>
            <a:tailEnd/>
          </a:ln>
        </p:spPr>
        <p:txBody>
          <a:bodyPr>
            <a:spAutoFit/>
          </a:bodyPr>
          <a:lstStyle/>
          <a:p>
            <a:pPr>
              <a:spcBef>
                <a:spcPct val="50000"/>
              </a:spcBef>
            </a:pPr>
            <a:r>
              <a:rPr lang="en-US" sz="1600"/>
              <a:t>If free electrons from the first conductive material are collected and forced into orbit around the atoms of a second conductive material, the second material becomes negatively (-) charged and tends to repel extra electrons.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2342"/>
                                        </p:tgtEl>
                                        <p:attrNameLst>
                                          <p:attrName>style.visibility</p:attrName>
                                        </p:attrNameLst>
                                      </p:cBhvr>
                                      <p:to>
                                        <p:strVal val="visible"/>
                                      </p:to>
                                    </p:set>
                                    <p:animEffect transition="in" filter="wipe(left)">
                                      <p:cBhvr>
                                        <p:cTn id="11" dur="500"/>
                                        <p:tgtEl>
                                          <p:spTgt spid="1423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2341"/>
                                        </p:tgtEl>
                                        <p:attrNameLst>
                                          <p:attrName>style.visibility</p:attrName>
                                        </p:attrNameLst>
                                      </p:cBhvr>
                                      <p:to>
                                        <p:strVal val="visible"/>
                                      </p:to>
                                    </p:set>
                                    <p:animEffect transition="in" filter="wipe(left)">
                                      <p:cBhvr>
                                        <p:cTn id="16" dur="500"/>
                                        <p:tgtEl>
                                          <p:spTgt spid="1423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2343"/>
                                        </p:tgtEl>
                                        <p:attrNameLst>
                                          <p:attrName>style.visibility</p:attrName>
                                        </p:attrNameLst>
                                      </p:cBhvr>
                                      <p:to>
                                        <p:strVal val="visible"/>
                                      </p:to>
                                    </p:set>
                                    <p:animEffect transition="in" filter="wipe(left)">
                                      <p:cBhvr>
                                        <p:cTn id="21" dur="500"/>
                                        <p:tgtEl>
                                          <p:spTgt spid="14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P spid="14234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endParaRPr lang="en-US" sz="2000" b="1">
              <a:latin typeface="Impact" pitchFamily="34" charset="0"/>
            </a:endParaRPr>
          </a:p>
        </p:txBody>
      </p:sp>
      <p:sp>
        <p:nvSpPr>
          <p:cNvPr id="143363" name="Text Box 3"/>
          <p:cNvSpPr txBox="1">
            <a:spLocks noChangeArrowheads="1"/>
          </p:cNvSpPr>
          <p:nvPr/>
        </p:nvSpPr>
        <p:spPr bwMode="auto">
          <a:xfrm>
            <a:off x="3476625" y="1298575"/>
            <a:ext cx="5321300" cy="581025"/>
          </a:xfrm>
          <a:prstGeom prst="rect">
            <a:avLst/>
          </a:prstGeom>
          <a:noFill/>
          <a:ln w="9525">
            <a:noFill/>
            <a:miter lim="800000"/>
            <a:headEnd/>
            <a:tailEnd/>
          </a:ln>
        </p:spPr>
        <p:txBody>
          <a:bodyPr>
            <a:spAutoFit/>
          </a:bodyPr>
          <a:lstStyle/>
          <a:p>
            <a:pPr>
              <a:spcBef>
                <a:spcPct val="50000"/>
              </a:spcBef>
            </a:pPr>
            <a:r>
              <a:rPr lang="en-US" sz="1600"/>
              <a:t>A potential-difference device contains both positively and negatively charged materials.</a:t>
            </a:r>
          </a:p>
        </p:txBody>
      </p:sp>
      <p:sp>
        <p:nvSpPr>
          <p:cNvPr id="143365" name="Text Box 5"/>
          <p:cNvSpPr txBox="1">
            <a:spLocks noChangeArrowheads="1"/>
          </p:cNvSpPr>
          <p:nvPr/>
        </p:nvSpPr>
        <p:spPr bwMode="auto">
          <a:xfrm>
            <a:off x="3382963" y="1944688"/>
            <a:ext cx="5380037" cy="1069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If a potential-difference device is placed in a circuit, extra electrons from the positively charged material flow through the circuit to the negatively charged material.</a:t>
            </a:r>
            <a:endParaRPr lang="en-US" altLang="en-US" sz="1600"/>
          </a:p>
        </p:txBody>
      </p:sp>
      <p:sp>
        <p:nvSpPr>
          <p:cNvPr id="143366" name="Text Box 6"/>
          <p:cNvSpPr txBox="1">
            <a:spLocks noChangeArrowheads="1"/>
          </p:cNvSpPr>
          <p:nvPr/>
        </p:nvSpPr>
        <p:spPr bwMode="auto">
          <a:xfrm>
            <a:off x="3382963" y="3095625"/>
            <a:ext cx="5380037"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While electrons are flowing, the electrical circuit is live and can perform work.</a:t>
            </a:r>
            <a:endParaRPr lang="en-US" altLang="en-US" sz="1600"/>
          </a:p>
        </p:txBody>
      </p:sp>
      <p:sp>
        <p:nvSpPr>
          <p:cNvPr id="143367" name="Text Box 7"/>
          <p:cNvSpPr txBox="1">
            <a:spLocks noChangeArrowheads="1"/>
          </p:cNvSpPr>
          <p:nvPr/>
        </p:nvSpPr>
        <p:spPr bwMode="auto">
          <a:xfrm>
            <a:off x="3382963" y="3756025"/>
            <a:ext cx="5380037"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While all electrons have returned to the positively charged material, electron flow stops.</a:t>
            </a:r>
            <a:endParaRPr lang="en-US" altLang="en-US" sz="1600"/>
          </a:p>
        </p:txBody>
      </p:sp>
      <p:pic>
        <p:nvPicPr>
          <p:cNvPr id="143368" name="Picture 8" descr="02010119"/>
          <p:cNvPicPr>
            <a:picLocks noChangeAspect="1" noChangeArrowheads="1"/>
          </p:cNvPicPr>
          <p:nvPr/>
        </p:nvPicPr>
        <p:blipFill>
          <a:blip r:embed="rId2" cstate="print"/>
          <a:srcRect/>
          <a:stretch>
            <a:fillRect/>
          </a:stretch>
        </p:blipFill>
        <p:spPr bwMode="auto">
          <a:xfrm>
            <a:off x="3771900" y="4492625"/>
            <a:ext cx="3986213" cy="2100263"/>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wipe(left)">
                                      <p:cBhvr>
                                        <p:cTn id="7" dur="500"/>
                                        <p:tgtEl>
                                          <p:spTgt spid="1433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Effect transition="in" filter="wipe(left)">
                                      <p:cBhvr>
                                        <p:cTn id="12" dur="500"/>
                                        <p:tgtEl>
                                          <p:spTgt spid="1433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66"/>
                                        </p:tgtEl>
                                        <p:attrNameLst>
                                          <p:attrName>style.visibility</p:attrName>
                                        </p:attrNameLst>
                                      </p:cBhvr>
                                      <p:to>
                                        <p:strVal val="visible"/>
                                      </p:to>
                                    </p:set>
                                    <p:animEffect transition="in" filter="wipe(left)">
                                      <p:cBhvr>
                                        <p:cTn id="17" dur="500"/>
                                        <p:tgtEl>
                                          <p:spTgt spid="1433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wipe(left)">
                                      <p:cBhvr>
                                        <p:cTn id="22" dur="500"/>
                                        <p:tgtEl>
                                          <p:spTgt spid="143367"/>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43368"/>
                                        </p:tgtEl>
                                        <p:attrNameLst>
                                          <p:attrName>style.visibility</p:attrName>
                                        </p:attrNameLst>
                                      </p:cBhvr>
                                      <p:to>
                                        <p:strVal val="visible"/>
                                      </p:to>
                                    </p:set>
                                    <p:animEffect transition="in" filter="wipe(left)">
                                      <p:cBhvr>
                                        <p:cTn id="26"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5" grpId="0"/>
      <p:bldP spid="143366" grpId="0"/>
      <p:bldP spid="1433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endParaRPr lang="en-US" sz="2000" b="1">
              <a:latin typeface="Impact" pitchFamily="34" charset="0"/>
            </a:endParaRPr>
          </a:p>
        </p:txBody>
      </p:sp>
      <p:sp>
        <p:nvSpPr>
          <p:cNvPr id="144387" name="Text Box 3"/>
          <p:cNvSpPr txBox="1">
            <a:spLocks noChangeArrowheads="1"/>
          </p:cNvSpPr>
          <p:nvPr/>
        </p:nvSpPr>
        <p:spPr bwMode="auto">
          <a:xfrm>
            <a:off x="3405188" y="1298575"/>
            <a:ext cx="5253037" cy="1069975"/>
          </a:xfrm>
          <a:prstGeom prst="rect">
            <a:avLst/>
          </a:prstGeom>
          <a:noFill/>
          <a:ln w="9525">
            <a:noFill/>
            <a:miter lim="800000"/>
            <a:headEnd/>
            <a:tailEnd/>
          </a:ln>
        </p:spPr>
        <p:txBody>
          <a:bodyPr>
            <a:spAutoFit/>
          </a:bodyPr>
          <a:lstStyle/>
          <a:p>
            <a:pPr>
              <a:spcBef>
                <a:spcPct val="50000"/>
              </a:spcBef>
            </a:pPr>
            <a:r>
              <a:rPr lang="en-US" sz="1600" b="1"/>
              <a:t>NOTE</a:t>
            </a:r>
            <a:r>
              <a:rPr lang="en-US" sz="1600"/>
              <a:t>: Current flow strength depends on the strength of the negative and positive charges in the two materials. As the two materials lose their charges, current flow decreases.</a:t>
            </a:r>
            <a:endParaRPr lang="en-US" sz="1600" b="1"/>
          </a:p>
        </p:txBody>
      </p:sp>
      <p:sp>
        <p:nvSpPr>
          <p:cNvPr id="144392" name="Text Box 8"/>
          <p:cNvSpPr txBox="1">
            <a:spLocks noChangeArrowheads="1"/>
          </p:cNvSpPr>
          <p:nvPr/>
        </p:nvSpPr>
        <p:spPr bwMode="auto">
          <a:xfrm>
            <a:off x="3105150" y="2422525"/>
            <a:ext cx="5321300" cy="1069975"/>
          </a:xfrm>
          <a:prstGeom prst="rect">
            <a:avLst/>
          </a:prstGeom>
          <a:noFill/>
          <a:ln w="9525">
            <a:noFill/>
            <a:miter lim="800000"/>
            <a:headEnd/>
            <a:tailEnd/>
          </a:ln>
        </p:spPr>
        <p:txBody>
          <a:bodyPr>
            <a:spAutoFit/>
          </a:bodyPr>
          <a:lstStyle/>
          <a:p>
            <a:pPr>
              <a:spcBef>
                <a:spcPct val="50000"/>
              </a:spcBef>
            </a:pPr>
            <a:r>
              <a:rPr lang="en-US" sz="1600"/>
              <a:t>The automotive battery is a potential-difference device. The battery has two distinct poles; one positive and one negative. In a completed circuit, electrons move from the electron-dense negative pole to the positive pole.</a:t>
            </a:r>
          </a:p>
        </p:txBody>
      </p:sp>
      <p:pic>
        <p:nvPicPr>
          <p:cNvPr id="144393" name="Picture 9" descr="02010120"/>
          <p:cNvPicPr>
            <a:picLocks noChangeAspect="1" noChangeArrowheads="1"/>
          </p:cNvPicPr>
          <p:nvPr/>
        </p:nvPicPr>
        <p:blipFill>
          <a:blip r:embed="rId2" cstate="print"/>
          <a:srcRect/>
          <a:stretch>
            <a:fillRect/>
          </a:stretch>
        </p:blipFill>
        <p:spPr bwMode="auto">
          <a:xfrm>
            <a:off x="2846388" y="3663950"/>
            <a:ext cx="5811837" cy="20002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wipe(left)">
                                      <p:cBhvr>
                                        <p:cTn id="7" dur="500"/>
                                        <p:tgtEl>
                                          <p:spTgt spid="1443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92"/>
                                        </p:tgtEl>
                                        <p:attrNameLst>
                                          <p:attrName>style.visibility</p:attrName>
                                        </p:attrNameLst>
                                      </p:cBhvr>
                                      <p:to>
                                        <p:strVal val="visible"/>
                                      </p:to>
                                    </p:set>
                                    <p:animEffect transition="in" filter="wipe(left)">
                                      <p:cBhvr>
                                        <p:cTn id="12" dur="500"/>
                                        <p:tgtEl>
                                          <p:spTgt spid="14439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4393"/>
                                        </p:tgtEl>
                                        <p:attrNameLst>
                                          <p:attrName>style.visibility</p:attrName>
                                        </p:attrNameLst>
                                      </p:cBhvr>
                                      <p:to>
                                        <p:strVal val="visible"/>
                                      </p:to>
                                    </p:set>
                                    <p:animEffect transition="in" filter="wipe(left)">
                                      <p:cBhvr>
                                        <p:cTn id="16" dur="500"/>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1443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structure</a:t>
            </a:r>
          </a:p>
        </p:txBody>
      </p:sp>
      <p:sp>
        <p:nvSpPr>
          <p:cNvPr id="4155" name="Text Box 59"/>
          <p:cNvSpPr txBox="1">
            <a:spLocks noChangeArrowheads="1"/>
          </p:cNvSpPr>
          <p:nvPr/>
        </p:nvSpPr>
        <p:spPr bwMode="auto">
          <a:xfrm>
            <a:off x="2878138" y="1255713"/>
            <a:ext cx="6100762" cy="13144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An atom is the smallest particle of any element and is made up of electrons, neutrons, and protons. An atom is a carefully balanced energy machine. The center of the atom is the nucleus. Orbiting the nucleus are electrons that follow fixed paths called shells or rings.</a:t>
            </a:r>
            <a:endParaRPr lang="en-US" altLang="en-US" sz="1600"/>
          </a:p>
        </p:txBody>
      </p:sp>
      <p:sp>
        <p:nvSpPr>
          <p:cNvPr id="4157" name="Text Box 61"/>
          <p:cNvSpPr txBox="1">
            <a:spLocks noChangeArrowheads="1"/>
          </p:cNvSpPr>
          <p:nvPr/>
        </p:nvSpPr>
        <p:spPr bwMode="auto">
          <a:xfrm>
            <a:off x="2870200" y="2797175"/>
            <a:ext cx="5765800" cy="581025"/>
          </a:xfrm>
          <a:prstGeom prst="rect">
            <a:avLst/>
          </a:prstGeom>
          <a:noFill/>
          <a:ln w="9525">
            <a:noFill/>
            <a:miter lim="800000"/>
            <a:headEnd/>
            <a:tailEnd/>
          </a:ln>
        </p:spPr>
        <p:txBody>
          <a:bodyPr>
            <a:spAutoFit/>
          </a:bodyPr>
          <a:lstStyle/>
          <a:p>
            <a:pPr marL="338138" lvl="1" indent="-223838" defTabSz="455613">
              <a:tabLst>
                <a:tab pos="339725" algn="l"/>
              </a:tabLst>
            </a:pPr>
            <a:r>
              <a:rPr lang="en-US" altLang="en-US" sz="1600"/>
              <a:t>	Electrons are negatively charged parts of an atom that orbit the nucleus.</a:t>
            </a:r>
          </a:p>
        </p:txBody>
      </p:sp>
      <p:sp>
        <p:nvSpPr>
          <p:cNvPr id="4169" name="Text Box 73"/>
          <p:cNvSpPr txBox="1">
            <a:spLocks noChangeArrowheads="1"/>
          </p:cNvSpPr>
          <p:nvPr/>
        </p:nvSpPr>
        <p:spPr bwMode="auto">
          <a:xfrm>
            <a:off x="3203575" y="3540125"/>
            <a:ext cx="5349875" cy="581025"/>
          </a:xfrm>
          <a:prstGeom prst="rect">
            <a:avLst/>
          </a:prstGeom>
          <a:noFill/>
          <a:ln w="9525">
            <a:noFill/>
            <a:miter lim="800000"/>
            <a:headEnd/>
            <a:tailEnd/>
          </a:ln>
        </p:spPr>
        <p:txBody>
          <a:bodyPr>
            <a:spAutoFit/>
          </a:bodyPr>
          <a:lstStyle/>
          <a:p>
            <a:r>
              <a:rPr lang="en-US" sz="1600"/>
              <a:t>Neutrons are the uncharged parts of an atom located in the nucleus.</a:t>
            </a:r>
          </a:p>
        </p:txBody>
      </p:sp>
      <p:sp>
        <p:nvSpPr>
          <p:cNvPr id="4170" name="Text Box 74"/>
          <p:cNvSpPr txBox="1">
            <a:spLocks noChangeArrowheads="1"/>
          </p:cNvSpPr>
          <p:nvPr/>
        </p:nvSpPr>
        <p:spPr bwMode="auto">
          <a:xfrm>
            <a:off x="3203575" y="4289425"/>
            <a:ext cx="5413375" cy="581025"/>
          </a:xfrm>
          <a:prstGeom prst="rect">
            <a:avLst/>
          </a:prstGeom>
          <a:noFill/>
          <a:ln w="9525">
            <a:noFill/>
            <a:miter lim="800000"/>
            <a:headEnd/>
            <a:tailEnd/>
          </a:ln>
        </p:spPr>
        <p:txBody>
          <a:bodyPr>
            <a:spAutoFit/>
          </a:bodyPr>
          <a:lstStyle/>
          <a:p>
            <a:r>
              <a:rPr lang="en-US" sz="1600" b="1"/>
              <a:t>NOTE</a:t>
            </a:r>
            <a:r>
              <a:rPr lang="en-US" sz="1600"/>
              <a:t>: There are no neutrons in hydrogen, which is the simplest atom.</a:t>
            </a:r>
          </a:p>
        </p:txBody>
      </p:sp>
      <p:sp>
        <p:nvSpPr>
          <p:cNvPr id="4171" name="Text Box 75"/>
          <p:cNvSpPr txBox="1">
            <a:spLocks noChangeArrowheads="1"/>
          </p:cNvSpPr>
          <p:nvPr/>
        </p:nvSpPr>
        <p:spPr bwMode="auto">
          <a:xfrm>
            <a:off x="3203575" y="5026025"/>
            <a:ext cx="5221288" cy="581025"/>
          </a:xfrm>
          <a:prstGeom prst="rect">
            <a:avLst/>
          </a:prstGeom>
          <a:noFill/>
          <a:ln w="9525">
            <a:noFill/>
            <a:miter lim="800000"/>
            <a:headEnd/>
            <a:tailEnd/>
          </a:ln>
        </p:spPr>
        <p:txBody>
          <a:bodyPr>
            <a:spAutoFit/>
          </a:bodyPr>
          <a:lstStyle/>
          <a:p>
            <a:r>
              <a:rPr lang="en-US" sz="1600"/>
              <a:t>Protons are positively charged parts of an atom located in the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ipe(left)">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55"/>
                                        </p:tgtEl>
                                        <p:attrNameLst>
                                          <p:attrName>style.visibility</p:attrName>
                                        </p:attrNameLst>
                                      </p:cBhvr>
                                      <p:to>
                                        <p:strVal val="visible"/>
                                      </p:to>
                                    </p:set>
                                    <p:animEffect transition="in" filter="wipe(left)">
                                      <p:cBhvr>
                                        <p:cTn id="12" dur="500"/>
                                        <p:tgtEl>
                                          <p:spTgt spid="4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57"/>
                                        </p:tgtEl>
                                        <p:attrNameLst>
                                          <p:attrName>style.visibility</p:attrName>
                                        </p:attrNameLst>
                                      </p:cBhvr>
                                      <p:to>
                                        <p:strVal val="visible"/>
                                      </p:to>
                                    </p:set>
                                    <p:animEffect transition="in" filter="wipe(left)">
                                      <p:cBhvr>
                                        <p:cTn id="17" dur="500"/>
                                        <p:tgtEl>
                                          <p:spTgt spid="41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69"/>
                                        </p:tgtEl>
                                        <p:attrNameLst>
                                          <p:attrName>style.visibility</p:attrName>
                                        </p:attrNameLst>
                                      </p:cBhvr>
                                      <p:to>
                                        <p:strVal val="visible"/>
                                      </p:to>
                                    </p:set>
                                    <p:animEffect transition="in" filter="wipe(left)">
                                      <p:cBhvr>
                                        <p:cTn id="22" dur="500"/>
                                        <p:tgtEl>
                                          <p:spTgt spid="41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70"/>
                                        </p:tgtEl>
                                        <p:attrNameLst>
                                          <p:attrName>style.visibility</p:attrName>
                                        </p:attrNameLst>
                                      </p:cBhvr>
                                      <p:to>
                                        <p:strVal val="visible"/>
                                      </p:to>
                                    </p:set>
                                    <p:animEffect transition="in" filter="wipe(left)">
                                      <p:cBhvr>
                                        <p:cTn id="27" dur="500"/>
                                        <p:tgtEl>
                                          <p:spTgt spid="41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71"/>
                                        </p:tgtEl>
                                        <p:attrNameLst>
                                          <p:attrName>style.visibility</p:attrName>
                                        </p:attrNameLst>
                                      </p:cBhvr>
                                      <p:to>
                                        <p:strVal val="visible"/>
                                      </p:to>
                                    </p:set>
                                    <p:animEffect transition="in" filter="wipe(left)">
                                      <p:cBhvr>
                                        <p:cTn id="32" dur="500"/>
                                        <p:tgtEl>
                                          <p:spTgt spid="4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utoUpdateAnimBg="0"/>
      <p:bldP spid="4155" grpId="0"/>
      <p:bldP spid="4157" grpId="0"/>
      <p:bldP spid="4169" grpId="0"/>
      <p:bldP spid="4170" grpId="0"/>
      <p:bldP spid="4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p>
        </p:txBody>
      </p:sp>
      <p:sp>
        <p:nvSpPr>
          <p:cNvPr id="146437" name="Text Box 5"/>
          <p:cNvSpPr txBox="1">
            <a:spLocks noChangeArrowheads="1"/>
          </p:cNvSpPr>
          <p:nvPr/>
        </p:nvSpPr>
        <p:spPr bwMode="auto">
          <a:xfrm>
            <a:off x="2889250" y="1211263"/>
            <a:ext cx="5702300" cy="1069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Electron flow, or current flow, and magnetism are closely related. A principle of magnetic force states that if a magnetic field passes across a conductor, electrons in that conductor are forced to move.</a:t>
            </a:r>
            <a:endParaRPr lang="en-US" altLang="en-US" sz="1600"/>
          </a:p>
        </p:txBody>
      </p:sp>
      <p:pic>
        <p:nvPicPr>
          <p:cNvPr id="146438" name="Picture 6" descr="02010121"/>
          <p:cNvPicPr>
            <a:picLocks noChangeAspect="1" noChangeArrowheads="1"/>
          </p:cNvPicPr>
          <p:nvPr/>
        </p:nvPicPr>
        <p:blipFill>
          <a:blip r:embed="rId2" cstate="print"/>
          <a:srcRect/>
          <a:stretch>
            <a:fillRect/>
          </a:stretch>
        </p:blipFill>
        <p:spPr bwMode="auto">
          <a:xfrm>
            <a:off x="3095625" y="2484438"/>
            <a:ext cx="5302250" cy="3092450"/>
          </a:xfrm>
          <a:prstGeom prst="rect">
            <a:avLst/>
          </a:prstGeom>
          <a:noFill/>
          <a:ln w="28575">
            <a:solidFill>
              <a:srgbClr val="000000"/>
            </a:solidFill>
            <a:miter lim="800000"/>
            <a:headEnd/>
            <a:tailEnd/>
          </a:ln>
        </p:spPr>
      </p:pic>
      <p:grpSp>
        <p:nvGrpSpPr>
          <p:cNvPr id="2" name="Group 12"/>
          <p:cNvGrpSpPr>
            <a:grpSpLocks/>
          </p:cNvGrpSpPr>
          <p:nvPr/>
        </p:nvGrpSpPr>
        <p:grpSpPr bwMode="auto">
          <a:xfrm>
            <a:off x="4275138" y="5881688"/>
            <a:ext cx="2930525" cy="422275"/>
            <a:chOff x="3708454" y="5383247"/>
            <a:chExt cx="2933600" cy="423672"/>
          </a:xfrm>
        </p:grpSpPr>
        <p:pic>
          <p:nvPicPr>
            <p:cNvPr id="30726" name="Picture 13" descr="icons-03.tif"/>
            <p:cNvPicPr>
              <a:picLocks noChangeAspect="1"/>
            </p:cNvPicPr>
            <p:nvPr/>
          </p:nvPicPr>
          <p:blipFill>
            <a:blip r:embed="rId3" cstate="print"/>
            <a:srcRect/>
            <a:stretch>
              <a:fillRect/>
            </a:stretch>
          </p:blipFill>
          <p:spPr bwMode="auto">
            <a:xfrm>
              <a:off x="3708454" y="5383247"/>
              <a:ext cx="440436" cy="423672"/>
            </a:xfrm>
            <a:prstGeom prst="rect">
              <a:avLst/>
            </a:prstGeom>
            <a:noFill/>
            <a:ln w="9525">
              <a:noFill/>
              <a:miter lim="800000"/>
              <a:headEnd/>
              <a:tailEnd/>
            </a:ln>
          </p:spPr>
        </p:pic>
        <p:sp>
          <p:nvSpPr>
            <p:cNvPr id="30727" name="TextBox 14"/>
            <p:cNvSpPr txBox="1">
              <a:spLocks noChangeArrowheads="1"/>
            </p:cNvSpPr>
            <p:nvPr/>
          </p:nvSpPr>
          <p:spPr bwMode="auto">
            <a:xfrm>
              <a:off x="4156109" y="5454059"/>
              <a:ext cx="2485945" cy="277234"/>
            </a:xfrm>
            <a:prstGeom prst="rect">
              <a:avLst/>
            </a:prstGeom>
            <a:noFill/>
            <a:ln w="9525">
              <a:noFill/>
              <a:miter lim="800000"/>
              <a:headEnd/>
              <a:tailEnd/>
            </a:ln>
          </p:spPr>
          <p:txBody>
            <a:bodyPr wrap="none">
              <a:spAutoFit/>
            </a:bodyPr>
            <a:lstStyle/>
            <a:p>
              <a:pPr algn="ctr"/>
              <a:r>
                <a:rPr lang="en-US" altLang="en-US" b="1" i="1"/>
                <a:t>Magnetism produces electricity</a:t>
              </a:r>
              <a:endParaRPr lang="en-US" b="1"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wipe(left)">
                                      <p:cBhvr>
                                        <p:cTn id="7" dur="500"/>
                                        <p:tgtEl>
                                          <p:spTgt spid="1464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6438"/>
                                        </p:tgtEl>
                                        <p:attrNameLst>
                                          <p:attrName>style.visibility</p:attrName>
                                        </p:attrNameLst>
                                      </p:cBhvr>
                                      <p:to>
                                        <p:strVal val="visible"/>
                                      </p:to>
                                    </p:set>
                                    <p:animEffect transition="in" filter="wipe(left)">
                                      <p:cBhvr>
                                        <p:cTn id="11" dur="500"/>
                                        <p:tgtEl>
                                          <p:spTgt spid="146438"/>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p>
        </p:txBody>
      </p:sp>
      <p:sp>
        <p:nvSpPr>
          <p:cNvPr id="146436" name="Text Box 4"/>
          <p:cNvSpPr txBox="1">
            <a:spLocks noChangeArrowheads="1"/>
          </p:cNvSpPr>
          <p:nvPr/>
        </p:nvSpPr>
        <p:spPr bwMode="auto">
          <a:xfrm>
            <a:off x="3489325" y="1228725"/>
            <a:ext cx="5321300" cy="581025"/>
          </a:xfrm>
          <a:prstGeom prst="rect">
            <a:avLst/>
          </a:prstGeom>
          <a:noFill/>
          <a:ln w="9525">
            <a:noFill/>
            <a:miter lim="800000"/>
            <a:headEnd/>
            <a:tailEnd/>
          </a:ln>
        </p:spPr>
        <p:txBody>
          <a:bodyPr>
            <a:spAutoFit/>
          </a:bodyPr>
          <a:lstStyle/>
          <a:p>
            <a:pPr>
              <a:spcBef>
                <a:spcPct val="50000"/>
              </a:spcBef>
            </a:pPr>
            <a:r>
              <a:rPr lang="en-US" sz="1600" b="1"/>
              <a:t>NOTE</a:t>
            </a:r>
            <a:r>
              <a:rPr lang="en-US" sz="1600"/>
              <a:t>: The strength of the magnetic field determines the amount of force applied to the electrons.</a:t>
            </a:r>
            <a:endParaRPr lang="en-US" sz="1600" b="1"/>
          </a:p>
        </p:txBody>
      </p:sp>
      <p:sp>
        <p:nvSpPr>
          <p:cNvPr id="146439" name="Text Box 7"/>
          <p:cNvSpPr txBox="1">
            <a:spLocks noChangeArrowheads="1"/>
          </p:cNvSpPr>
          <p:nvPr/>
        </p:nvSpPr>
        <p:spPr bwMode="auto">
          <a:xfrm>
            <a:off x="3489325" y="2016125"/>
            <a:ext cx="5321300" cy="581025"/>
          </a:xfrm>
          <a:prstGeom prst="rect">
            <a:avLst/>
          </a:prstGeom>
          <a:noFill/>
          <a:ln w="9525">
            <a:noFill/>
            <a:miter lim="800000"/>
            <a:headEnd/>
            <a:tailEnd/>
          </a:ln>
        </p:spPr>
        <p:txBody>
          <a:bodyPr>
            <a:spAutoFit/>
          </a:bodyPr>
          <a:lstStyle/>
          <a:p>
            <a:pPr>
              <a:spcBef>
                <a:spcPct val="50000"/>
              </a:spcBef>
            </a:pPr>
            <a:r>
              <a:rPr lang="en-US" sz="1600"/>
              <a:t>As a magnetic field passes across an electrical circuit, it dislodges electrons from their orbit.</a:t>
            </a:r>
          </a:p>
        </p:txBody>
      </p:sp>
      <p:sp>
        <p:nvSpPr>
          <p:cNvPr id="7" name="Text Box 3"/>
          <p:cNvSpPr txBox="1">
            <a:spLocks noChangeArrowheads="1"/>
          </p:cNvSpPr>
          <p:nvPr/>
        </p:nvSpPr>
        <p:spPr bwMode="auto">
          <a:xfrm>
            <a:off x="3489325" y="2797175"/>
            <a:ext cx="5321300" cy="581025"/>
          </a:xfrm>
          <a:prstGeom prst="rect">
            <a:avLst/>
          </a:prstGeom>
          <a:noFill/>
          <a:ln w="9525">
            <a:noFill/>
            <a:miter lim="800000"/>
            <a:headEnd/>
            <a:tailEnd/>
          </a:ln>
        </p:spPr>
        <p:txBody>
          <a:bodyPr>
            <a:spAutoFit/>
          </a:bodyPr>
          <a:lstStyle/>
          <a:p>
            <a:pPr>
              <a:spcBef>
                <a:spcPct val="50000"/>
              </a:spcBef>
            </a:pPr>
            <a:r>
              <a:rPr lang="en-US" sz="1600"/>
              <a:t>Free electrons are either attracted or repelled by the magnetic field and current flow is created.</a:t>
            </a:r>
          </a:p>
        </p:txBody>
      </p:sp>
      <p:sp>
        <p:nvSpPr>
          <p:cNvPr id="8" name="Text Box 6"/>
          <p:cNvSpPr txBox="1">
            <a:spLocks noChangeArrowheads="1"/>
          </p:cNvSpPr>
          <p:nvPr/>
        </p:nvSpPr>
        <p:spPr bwMode="auto">
          <a:xfrm>
            <a:off x="3489325" y="3516313"/>
            <a:ext cx="5321300" cy="581025"/>
          </a:xfrm>
          <a:prstGeom prst="rect">
            <a:avLst/>
          </a:prstGeom>
          <a:noFill/>
          <a:ln w="9525">
            <a:noFill/>
            <a:miter lim="800000"/>
            <a:headEnd/>
            <a:tailEnd/>
          </a:ln>
        </p:spPr>
        <p:txBody>
          <a:bodyPr>
            <a:spAutoFit/>
          </a:bodyPr>
          <a:lstStyle/>
          <a:p>
            <a:pPr>
              <a:spcBef>
                <a:spcPct val="50000"/>
              </a:spcBef>
            </a:pPr>
            <a:r>
              <a:rPr lang="en-US" sz="1600"/>
              <a:t>The stronger the magnetic field, the greater the current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wipe(left)">
                                      <p:cBhvr>
                                        <p:cTn id="7" dur="500"/>
                                        <p:tgtEl>
                                          <p:spTgt spid="1464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439"/>
                                        </p:tgtEl>
                                        <p:attrNameLst>
                                          <p:attrName>style.visibility</p:attrName>
                                        </p:attrNameLst>
                                      </p:cBhvr>
                                      <p:to>
                                        <p:strVal val="visible"/>
                                      </p:to>
                                    </p:set>
                                    <p:animEffect transition="in" filter="wipe(left)">
                                      <p:cBhvr>
                                        <p:cTn id="12" dur="500"/>
                                        <p:tgtEl>
                                          <p:spTgt spid="1464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39"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p>
        </p:txBody>
      </p:sp>
      <p:sp>
        <p:nvSpPr>
          <p:cNvPr id="147460" name="Text Box 4"/>
          <p:cNvSpPr txBox="1">
            <a:spLocks noChangeArrowheads="1"/>
          </p:cNvSpPr>
          <p:nvPr/>
        </p:nvSpPr>
        <p:spPr bwMode="auto">
          <a:xfrm>
            <a:off x="2900363" y="1176338"/>
            <a:ext cx="5949950" cy="1570037"/>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altLang="en-US" sz="1600"/>
              <a:t>If two conductors, each with a slightly different electron density, are placed in a circuit and heated, electrons are forced to flow from one conductor through the circuit to the other conductor. Electrical devices that use thermal energy to operate are called thermocouples. In vehicles, thermocouples have limited use.</a:t>
            </a:r>
          </a:p>
        </p:txBody>
      </p:sp>
      <p:pic>
        <p:nvPicPr>
          <p:cNvPr id="147463" name="Picture 7" descr="02010122"/>
          <p:cNvPicPr>
            <a:picLocks noChangeAspect="1" noChangeArrowheads="1"/>
          </p:cNvPicPr>
          <p:nvPr/>
        </p:nvPicPr>
        <p:blipFill>
          <a:blip r:embed="rId2" cstate="print"/>
          <a:srcRect r="1733"/>
          <a:stretch>
            <a:fillRect/>
          </a:stretch>
        </p:blipFill>
        <p:spPr bwMode="auto">
          <a:xfrm>
            <a:off x="3346450" y="2913063"/>
            <a:ext cx="5056188" cy="2940050"/>
          </a:xfrm>
          <a:prstGeom prst="rect">
            <a:avLst/>
          </a:prstGeom>
          <a:noFill/>
          <a:ln w="28575">
            <a:solidFill>
              <a:srgbClr val="000000"/>
            </a:solidFill>
            <a:miter lim="800000"/>
            <a:headEnd/>
            <a:tailEnd/>
          </a:ln>
        </p:spPr>
      </p:pic>
      <p:grpSp>
        <p:nvGrpSpPr>
          <p:cNvPr id="2" name="Group 12"/>
          <p:cNvGrpSpPr>
            <a:grpSpLocks/>
          </p:cNvGrpSpPr>
          <p:nvPr/>
        </p:nvGrpSpPr>
        <p:grpSpPr bwMode="auto">
          <a:xfrm>
            <a:off x="4662488" y="6040438"/>
            <a:ext cx="2435225" cy="423862"/>
            <a:chOff x="3708454" y="5383247"/>
            <a:chExt cx="2436983" cy="423672"/>
          </a:xfrm>
        </p:grpSpPr>
        <p:pic>
          <p:nvPicPr>
            <p:cNvPr id="32774" name="Picture 5" descr="icons-03.tif"/>
            <p:cNvPicPr>
              <a:picLocks noChangeAspect="1"/>
            </p:cNvPicPr>
            <p:nvPr/>
          </p:nvPicPr>
          <p:blipFill>
            <a:blip r:embed="rId3" cstate="print"/>
            <a:srcRect/>
            <a:stretch>
              <a:fillRect/>
            </a:stretch>
          </p:blipFill>
          <p:spPr bwMode="auto">
            <a:xfrm>
              <a:off x="3708454" y="5383247"/>
              <a:ext cx="440436" cy="423672"/>
            </a:xfrm>
            <a:prstGeom prst="rect">
              <a:avLst/>
            </a:prstGeom>
            <a:noFill/>
            <a:ln w="9525">
              <a:noFill/>
              <a:miter lim="800000"/>
              <a:headEnd/>
              <a:tailEnd/>
            </a:ln>
          </p:spPr>
        </p:pic>
        <p:sp>
          <p:nvSpPr>
            <p:cNvPr id="32775" name="TextBox 6"/>
            <p:cNvSpPr txBox="1">
              <a:spLocks noChangeArrowheads="1"/>
            </p:cNvSpPr>
            <p:nvPr/>
          </p:nvSpPr>
          <p:spPr bwMode="auto">
            <a:xfrm>
              <a:off x="4088755" y="5454989"/>
              <a:ext cx="2056682" cy="276528"/>
            </a:xfrm>
            <a:prstGeom prst="rect">
              <a:avLst/>
            </a:prstGeom>
            <a:noFill/>
            <a:ln w="9525">
              <a:noFill/>
              <a:miter lim="800000"/>
              <a:headEnd/>
              <a:tailEnd/>
            </a:ln>
          </p:spPr>
          <p:txBody>
            <a:bodyPr wrap="none">
              <a:spAutoFit/>
            </a:bodyPr>
            <a:lstStyle/>
            <a:p>
              <a:pPr algn="ctr"/>
              <a:r>
                <a:rPr lang="en-US" b="1" i="1"/>
                <a:t>Heat produces electricity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wipe(left)">
                                      <p:cBhvr>
                                        <p:cTn id="7" dur="500"/>
                                        <p:tgtEl>
                                          <p:spTgt spid="14746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7463"/>
                                        </p:tgtEl>
                                        <p:attrNameLst>
                                          <p:attrName>style.visibility</p:attrName>
                                        </p:attrNameLst>
                                      </p:cBhvr>
                                      <p:to>
                                        <p:strVal val="visible"/>
                                      </p:to>
                                    </p:set>
                                    <p:animEffect transition="in" filter="wipe(left)">
                                      <p:cBhvr>
                                        <p:cTn id="11" dur="500"/>
                                        <p:tgtEl>
                                          <p:spTgt spid="147463"/>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p>
        </p:txBody>
      </p:sp>
      <p:sp>
        <p:nvSpPr>
          <p:cNvPr id="148483" name="Text Box 3"/>
          <p:cNvSpPr txBox="1">
            <a:spLocks noChangeArrowheads="1"/>
          </p:cNvSpPr>
          <p:nvPr/>
        </p:nvSpPr>
        <p:spPr bwMode="auto">
          <a:xfrm>
            <a:off x="3217863" y="5380038"/>
            <a:ext cx="5321300" cy="825500"/>
          </a:xfrm>
          <a:prstGeom prst="rect">
            <a:avLst/>
          </a:prstGeom>
          <a:noFill/>
          <a:ln w="9525">
            <a:noFill/>
            <a:miter lim="800000"/>
            <a:headEnd/>
            <a:tailEnd/>
          </a:ln>
        </p:spPr>
        <p:txBody>
          <a:bodyPr>
            <a:spAutoFit/>
          </a:bodyPr>
          <a:lstStyle/>
          <a:p>
            <a:pPr>
              <a:spcBef>
                <a:spcPct val="50000"/>
              </a:spcBef>
            </a:pPr>
            <a:r>
              <a:rPr lang="en-US" sz="1600" b="1"/>
              <a:t>NOTE</a:t>
            </a:r>
            <a:r>
              <a:rPr lang="en-US" sz="1600"/>
              <a:t>: Only certain types of crystals are used in electrical circuits. These crystals are called piezoelectric devices.</a:t>
            </a:r>
            <a:endParaRPr lang="en-US" sz="1600" b="1"/>
          </a:p>
        </p:txBody>
      </p:sp>
      <p:sp>
        <p:nvSpPr>
          <p:cNvPr id="148484" name="Text Box 4"/>
          <p:cNvSpPr txBox="1">
            <a:spLocks noChangeArrowheads="1"/>
          </p:cNvSpPr>
          <p:nvPr/>
        </p:nvSpPr>
        <p:spPr bwMode="auto">
          <a:xfrm>
            <a:off x="2900363" y="1144588"/>
            <a:ext cx="5746750"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altLang="en-US" sz="1600"/>
              <a:t>If a crystal is bent or vibrated, it produces a small amount of electrical current. Currently, crystals have limited use in automotive electrical systems.</a:t>
            </a:r>
          </a:p>
        </p:txBody>
      </p:sp>
      <p:pic>
        <p:nvPicPr>
          <p:cNvPr id="6" name="Picture 5" descr="02010123.tif"/>
          <p:cNvPicPr>
            <a:picLocks noChangeAspect="1"/>
          </p:cNvPicPr>
          <p:nvPr/>
        </p:nvPicPr>
        <p:blipFill>
          <a:blip r:embed="rId2" cstate="print"/>
          <a:srcRect/>
          <a:stretch>
            <a:fillRect/>
          </a:stretch>
        </p:blipFill>
        <p:spPr bwMode="auto">
          <a:xfrm>
            <a:off x="2895600" y="2190750"/>
            <a:ext cx="5665788" cy="29464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Effect transition="in" filter="wipe(left)">
                                      <p:cBhvr>
                                        <p:cTn id="7" dur="500"/>
                                        <p:tgtEl>
                                          <p:spTgt spid="14848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8483"/>
                                        </p:tgtEl>
                                        <p:attrNameLst>
                                          <p:attrName>style.visibility</p:attrName>
                                        </p:attrNameLst>
                                      </p:cBhvr>
                                      <p:to>
                                        <p:strVal val="visible"/>
                                      </p:to>
                                    </p:set>
                                    <p:animEffect transition="in" filter="wipe(left)">
                                      <p:cBhvr>
                                        <p:cTn id="16" dur="500"/>
                                        <p:tgtEl>
                                          <p:spTgt spid="14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p:bldP spid="1484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How electron pumps produce current </a:t>
            </a:r>
          </a:p>
        </p:txBody>
      </p:sp>
      <p:sp>
        <p:nvSpPr>
          <p:cNvPr id="149508" name="Text Box 4"/>
          <p:cNvSpPr txBox="1">
            <a:spLocks noChangeArrowheads="1"/>
          </p:cNvSpPr>
          <p:nvPr/>
        </p:nvSpPr>
        <p:spPr bwMode="auto">
          <a:xfrm>
            <a:off x="2889250" y="1193800"/>
            <a:ext cx="5803900"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altLang="en-US" sz="1600"/>
              <a:t>The following illustration demonstrates how electron force, a load, and a electrical control work together in a circuit.</a:t>
            </a:r>
          </a:p>
        </p:txBody>
      </p:sp>
      <p:pic>
        <p:nvPicPr>
          <p:cNvPr id="149510" name="Picture 6" descr="02010125"/>
          <p:cNvPicPr>
            <a:picLocks noChangeAspect="1" noChangeArrowheads="1"/>
          </p:cNvPicPr>
          <p:nvPr/>
        </p:nvPicPr>
        <p:blipFill>
          <a:blip r:embed="rId2" cstate="print"/>
          <a:srcRect/>
          <a:stretch>
            <a:fillRect/>
          </a:stretch>
        </p:blipFill>
        <p:spPr bwMode="auto">
          <a:xfrm>
            <a:off x="2881313" y="1981200"/>
            <a:ext cx="5711825" cy="31781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wipe(left)">
                                      <p:cBhvr>
                                        <p:cTn id="7" dur="500"/>
                                        <p:tgtEl>
                                          <p:spTgt spid="14950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9510"/>
                                        </p:tgtEl>
                                        <p:attrNameLst>
                                          <p:attrName>style.visibility</p:attrName>
                                        </p:attrNameLst>
                                      </p:cBhvr>
                                      <p:to>
                                        <p:strVal val="visible"/>
                                      </p:to>
                                    </p:set>
                                    <p:animEffect transition="in" filter="wipe(left)">
                                      <p:cBhvr>
                                        <p:cTn id="11"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structure</a:t>
            </a:r>
          </a:p>
        </p:txBody>
      </p:sp>
      <p:sp>
        <p:nvSpPr>
          <p:cNvPr id="115715" name="Text Box 3"/>
          <p:cNvSpPr txBox="1">
            <a:spLocks noChangeArrowheads="1"/>
          </p:cNvSpPr>
          <p:nvPr/>
        </p:nvSpPr>
        <p:spPr bwMode="auto">
          <a:xfrm>
            <a:off x="2878138" y="1255713"/>
            <a:ext cx="6100762"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Atoms are the building blocks of matter and cannot be seen by the naked eye. They are so small that billions and billions of them are needed to make up a single drop of water.</a:t>
            </a:r>
            <a:endParaRPr lang="en-US" altLang="en-US" sz="1600"/>
          </a:p>
        </p:txBody>
      </p:sp>
      <p:sp>
        <p:nvSpPr>
          <p:cNvPr id="115720" name="Text Box 8"/>
          <p:cNvSpPr txBox="1">
            <a:spLocks noChangeArrowheads="1"/>
          </p:cNvSpPr>
          <p:nvPr/>
        </p:nvSpPr>
        <p:spPr bwMode="auto">
          <a:xfrm>
            <a:off x="2878138" y="2271713"/>
            <a:ext cx="6100762" cy="13144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A balanced atom has an equal number of protons and electrons. Positive protons hold the electrons in orbit. Centrifugal force prevents electrons from moving inward. Neurons cancel the repelling force between protons so that the core of the atom holds together.</a:t>
            </a:r>
            <a:endParaRPr lang="en-US" altLang="en-US" sz="1600"/>
          </a:p>
        </p:txBody>
      </p:sp>
      <p:pic>
        <p:nvPicPr>
          <p:cNvPr id="115721" name="Picture 9" descr="02010101"/>
          <p:cNvPicPr>
            <a:picLocks noChangeAspect="1" noChangeArrowheads="1"/>
          </p:cNvPicPr>
          <p:nvPr/>
        </p:nvPicPr>
        <p:blipFill>
          <a:blip r:embed="rId2" cstate="print"/>
          <a:srcRect/>
          <a:stretch>
            <a:fillRect/>
          </a:stretch>
        </p:blipFill>
        <p:spPr bwMode="auto">
          <a:xfrm>
            <a:off x="3365500" y="3798888"/>
            <a:ext cx="3267075" cy="2659062"/>
          </a:xfrm>
          <a:prstGeom prst="rect">
            <a:avLst/>
          </a:prstGeom>
          <a:noFill/>
          <a:ln w="28575">
            <a:solidFill>
              <a:srgbClr val="000000"/>
            </a:solidFill>
            <a:miter lim="800000"/>
            <a:headEnd/>
            <a:tailEnd/>
          </a:ln>
        </p:spPr>
      </p:pic>
      <p:grpSp>
        <p:nvGrpSpPr>
          <p:cNvPr id="2" name="Group 12"/>
          <p:cNvGrpSpPr>
            <a:grpSpLocks/>
          </p:cNvGrpSpPr>
          <p:nvPr/>
        </p:nvGrpSpPr>
        <p:grpSpPr bwMode="auto">
          <a:xfrm>
            <a:off x="7088188" y="4667250"/>
            <a:ext cx="1277937" cy="711200"/>
            <a:chOff x="3275502" y="5383247"/>
            <a:chExt cx="1278103" cy="710214"/>
          </a:xfrm>
        </p:grpSpPr>
        <p:pic>
          <p:nvPicPr>
            <p:cNvPr id="4103" name="Picture 9" descr="icons-03.tif"/>
            <p:cNvPicPr>
              <a:picLocks noChangeAspect="1"/>
            </p:cNvPicPr>
            <p:nvPr/>
          </p:nvPicPr>
          <p:blipFill>
            <a:blip r:embed="rId3" cstate="print"/>
            <a:srcRect/>
            <a:stretch>
              <a:fillRect/>
            </a:stretch>
          </p:blipFill>
          <p:spPr bwMode="auto">
            <a:xfrm>
              <a:off x="3708454" y="5383247"/>
              <a:ext cx="440436" cy="423672"/>
            </a:xfrm>
            <a:prstGeom prst="rect">
              <a:avLst/>
            </a:prstGeom>
            <a:noFill/>
            <a:ln w="9525">
              <a:noFill/>
              <a:miter lim="800000"/>
              <a:headEnd/>
              <a:tailEnd/>
            </a:ln>
          </p:spPr>
        </p:pic>
        <p:sp>
          <p:nvSpPr>
            <p:cNvPr id="4104" name="TextBox 10"/>
            <p:cNvSpPr txBox="1">
              <a:spLocks noChangeArrowheads="1"/>
            </p:cNvSpPr>
            <p:nvPr/>
          </p:nvSpPr>
          <p:spPr bwMode="auto">
            <a:xfrm>
              <a:off x="3275502" y="5816682"/>
              <a:ext cx="1278103" cy="276779"/>
            </a:xfrm>
            <a:prstGeom prst="rect">
              <a:avLst/>
            </a:prstGeom>
            <a:noFill/>
            <a:ln w="9525">
              <a:noFill/>
              <a:miter lim="800000"/>
              <a:headEnd/>
              <a:tailEnd/>
            </a:ln>
          </p:spPr>
          <p:txBody>
            <a:bodyPr wrap="none">
              <a:spAutoFit/>
            </a:bodyPr>
            <a:lstStyle/>
            <a:p>
              <a:pPr algn="ctr"/>
              <a:r>
                <a:rPr lang="en-US" altLang="en-US" b="1" i="1"/>
                <a:t>Balanced atom</a:t>
              </a:r>
              <a:endParaRPr lang="en-US" b="1"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wipe(left)">
                                      <p:cBhvr>
                                        <p:cTn id="7" dur="500"/>
                                        <p:tgtEl>
                                          <p:spTgt spid="1157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20"/>
                                        </p:tgtEl>
                                        <p:attrNameLst>
                                          <p:attrName>style.visibility</p:attrName>
                                        </p:attrNameLst>
                                      </p:cBhvr>
                                      <p:to>
                                        <p:strVal val="visible"/>
                                      </p:to>
                                    </p:set>
                                    <p:animEffect transition="in" filter="wipe(left)">
                                      <p:cBhvr>
                                        <p:cTn id="12" dur="500"/>
                                        <p:tgtEl>
                                          <p:spTgt spid="11572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5721"/>
                                        </p:tgtEl>
                                        <p:attrNameLst>
                                          <p:attrName>style.visibility</p:attrName>
                                        </p:attrNameLst>
                                      </p:cBhvr>
                                      <p:to>
                                        <p:strVal val="visible"/>
                                      </p:to>
                                    </p:set>
                                    <p:animEffect transition="in" filter="wipe(left)">
                                      <p:cBhvr>
                                        <p:cTn id="16" dur="500"/>
                                        <p:tgtEl>
                                          <p:spTgt spid="115721"/>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P spid="1157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structure</a:t>
            </a:r>
          </a:p>
        </p:txBody>
      </p:sp>
      <p:sp>
        <p:nvSpPr>
          <p:cNvPr id="116739" name="Text Box 3"/>
          <p:cNvSpPr txBox="1">
            <a:spLocks noChangeArrowheads="1"/>
          </p:cNvSpPr>
          <p:nvPr/>
        </p:nvSpPr>
        <p:spPr bwMode="auto">
          <a:xfrm>
            <a:off x="2878138" y="1255713"/>
            <a:ext cx="6100762" cy="131445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Ions have an equal number of electrons and protons. If an atom gains electrons, it is a negative ion. If an atom loses electrons, it is a positive ion. When positive ions attract electrons from neighboring atoms to become balanced, electron flow occurs.</a:t>
            </a:r>
            <a:endParaRPr lang="en-US" altLang="en-US" sz="1600"/>
          </a:p>
        </p:txBody>
      </p:sp>
      <p:pic>
        <p:nvPicPr>
          <p:cNvPr id="116742" name="Picture 6" descr="02010102"/>
          <p:cNvPicPr>
            <a:picLocks noChangeAspect="1" noChangeArrowheads="1"/>
          </p:cNvPicPr>
          <p:nvPr/>
        </p:nvPicPr>
        <p:blipFill>
          <a:blip r:embed="rId2" cstate="print"/>
          <a:srcRect/>
          <a:stretch>
            <a:fillRect/>
          </a:stretch>
        </p:blipFill>
        <p:spPr bwMode="auto">
          <a:xfrm>
            <a:off x="3316288" y="2730500"/>
            <a:ext cx="4838700" cy="26320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wipe(left)">
                                      <p:cBhvr>
                                        <p:cTn id="7" dur="500"/>
                                        <p:tgtEl>
                                          <p:spTgt spid="1167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6742"/>
                                        </p:tgtEl>
                                        <p:attrNameLst>
                                          <p:attrName>style.visibility</p:attrName>
                                        </p:attrNameLst>
                                      </p:cBhvr>
                                      <p:to>
                                        <p:strVal val="visible"/>
                                      </p:to>
                                    </p:set>
                                    <p:animEffect transition="in" filter="wipe(left)">
                                      <p:cBhvr>
                                        <p:cTn id="11" dur="5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structure</a:t>
            </a:r>
            <a:endParaRPr lang="en-US" sz="2000" b="1">
              <a:latin typeface="Impact" pitchFamily="34" charset="0"/>
            </a:endParaRPr>
          </a:p>
        </p:txBody>
      </p:sp>
      <p:sp>
        <p:nvSpPr>
          <p:cNvPr id="118789" name="Text Box 5"/>
          <p:cNvSpPr txBox="1">
            <a:spLocks noChangeArrowheads="1"/>
          </p:cNvSpPr>
          <p:nvPr/>
        </p:nvSpPr>
        <p:spPr bwMode="auto">
          <a:xfrm>
            <a:off x="3475038" y="4833938"/>
            <a:ext cx="5221287" cy="581025"/>
          </a:xfrm>
          <a:prstGeom prst="rect">
            <a:avLst/>
          </a:prstGeom>
          <a:noFill/>
          <a:ln w="9525">
            <a:noFill/>
            <a:miter lim="800000"/>
            <a:headEnd/>
            <a:tailEnd/>
          </a:ln>
        </p:spPr>
        <p:txBody>
          <a:bodyPr>
            <a:spAutoFit/>
          </a:bodyPr>
          <a:lstStyle/>
          <a:p>
            <a:r>
              <a:rPr lang="en-US" sz="1600"/>
              <a:t>Bound electrons are those in the inner rings that are strongly attracted to protons.</a:t>
            </a:r>
          </a:p>
        </p:txBody>
      </p:sp>
      <p:sp>
        <p:nvSpPr>
          <p:cNvPr id="118790" name="Text Box 6"/>
          <p:cNvSpPr txBox="1">
            <a:spLocks noChangeArrowheads="1"/>
          </p:cNvSpPr>
          <p:nvPr/>
        </p:nvSpPr>
        <p:spPr bwMode="auto">
          <a:xfrm>
            <a:off x="3475038" y="5503863"/>
            <a:ext cx="5349875" cy="1069975"/>
          </a:xfrm>
          <a:prstGeom prst="rect">
            <a:avLst/>
          </a:prstGeom>
          <a:noFill/>
          <a:ln w="9525">
            <a:noFill/>
            <a:miter lim="800000"/>
            <a:headEnd/>
            <a:tailEnd/>
          </a:ln>
        </p:spPr>
        <p:txBody>
          <a:bodyPr>
            <a:spAutoFit/>
          </a:bodyPr>
          <a:lstStyle/>
          <a:p>
            <a:r>
              <a:rPr lang="en-US" sz="1600"/>
              <a:t>Free electrons are those in the outer rings that are less strongly attracted to protons. Free electrons have a weak attraction to the nucleus and may easily pass from atom to atom.</a:t>
            </a:r>
          </a:p>
        </p:txBody>
      </p:sp>
      <p:pic>
        <p:nvPicPr>
          <p:cNvPr id="118792" name="Picture 8" descr="02010103"/>
          <p:cNvPicPr>
            <a:picLocks noChangeAspect="1" noChangeArrowheads="1"/>
          </p:cNvPicPr>
          <p:nvPr/>
        </p:nvPicPr>
        <p:blipFill>
          <a:blip r:embed="rId2" cstate="print"/>
          <a:srcRect/>
          <a:stretch>
            <a:fillRect/>
          </a:stretch>
        </p:blipFill>
        <p:spPr bwMode="auto">
          <a:xfrm>
            <a:off x="4043363" y="1992313"/>
            <a:ext cx="3328987" cy="2751137"/>
          </a:xfrm>
          <a:prstGeom prst="rect">
            <a:avLst/>
          </a:prstGeom>
          <a:noFill/>
          <a:ln w="28575">
            <a:solidFill>
              <a:srgbClr val="000000"/>
            </a:solidFill>
            <a:miter lim="800000"/>
            <a:headEnd/>
            <a:tailEnd/>
          </a:ln>
        </p:spPr>
      </p:pic>
      <p:sp>
        <p:nvSpPr>
          <p:cNvPr id="7" name="Text Box 7"/>
          <p:cNvSpPr txBox="1">
            <a:spLocks noChangeArrowheads="1"/>
          </p:cNvSpPr>
          <p:nvPr/>
        </p:nvSpPr>
        <p:spPr bwMode="auto">
          <a:xfrm>
            <a:off x="3100388" y="1252538"/>
            <a:ext cx="5772150" cy="58102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The number of electrons in the outer orbit determines the ability of the atom to conduct electricity.</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792"/>
                                        </p:tgtEl>
                                        <p:attrNameLst>
                                          <p:attrName>style.visibility</p:attrName>
                                        </p:attrNameLst>
                                      </p:cBhvr>
                                      <p:to>
                                        <p:strVal val="visible"/>
                                      </p:to>
                                    </p:set>
                                    <p:animEffect transition="in" filter="wipe(left)">
                                      <p:cBhvr>
                                        <p:cTn id="11" dur="500"/>
                                        <p:tgtEl>
                                          <p:spTgt spid="11879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8789"/>
                                        </p:tgtEl>
                                        <p:attrNameLst>
                                          <p:attrName>style.visibility</p:attrName>
                                        </p:attrNameLst>
                                      </p:cBhvr>
                                      <p:to>
                                        <p:strVal val="visible"/>
                                      </p:to>
                                    </p:set>
                                    <p:animEffect transition="in" filter="wipe(left)">
                                      <p:cBhvr>
                                        <p:cTn id="16" dur="500"/>
                                        <p:tgtEl>
                                          <p:spTgt spid="11878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8790"/>
                                        </p:tgtEl>
                                        <p:attrNameLst>
                                          <p:attrName>style.visibility</p:attrName>
                                        </p:attrNameLst>
                                      </p:cBhvr>
                                      <p:to>
                                        <p:strVal val="visible"/>
                                      </p:to>
                                    </p:set>
                                    <p:animEffect transition="in" filter="wipe(left)">
                                      <p:cBhvr>
                                        <p:cTn id="21"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p:bldP spid="11879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Atomic structure</a:t>
            </a:r>
            <a:endParaRPr lang="en-US" sz="2000" b="1">
              <a:latin typeface="Impact" pitchFamily="34" charset="0"/>
            </a:endParaRPr>
          </a:p>
        </p:txBody>
      </p:sp>
      <p:sp>
        <p:nvSpPr>
          <p:cNvPr id="3" name="Text Box 6"/>
          <p:cNvSpPr txBox="1">
            <a:spLocks noChangeArrowheads="1"/>
          </p:cNvSpPr>
          <p:nvPr/>
        </p:nvSpPr>
        <p:spPr bwMode="auto">
          <a:xfrm>
            <a:off x="3170238" y="1247775"/>
            <a:ext cx="5349875" cy="1323975"/>
          </a:xfrm>
          <a:prstGeom prst="rect">
            <a:avLst/>
          </a:prstGeom>
          <a:noFill/>
          <a:ln w="9525">
            <a:noFill/>
            <a:miter lim="800000"/>
            <a:headEnd/>
            <a:tailEnd/>
          </a:ln>
        </p:spPr>
        <p:txBody>
          <a:bodyPr>
            <a:spAutoFit/>
          </a:bodyPr>
          <a:lstStyle/>
          <a:p>
            <a:r>
              <a:rPr lang="en-US" sz="1600"/>
              <a:t>Forces that free electrons include friction, heat, light, pressure, chemical action, or magnetic action. Free electrons move away from the electromotive force (EMF) from one atom to the next. This stream of atoms forms an electrical current.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Electrical energy</a:t>
            </a:r>
          </a:p>
        </p:txBody>
      </p:sp>
      <p:sp>
        <p:nvSpPr>
          <p:cNvPr id="119811" name="Text Box 3"/>
          <p:cNvSpPr txBox="1">
            <a:spLocks noChangeArrowheads="1"/>
          </p:cNvSpPr>
          <p:nvPr/>
        </p:nvSpPr>
        <p:spPr bwMode="auto">
          <a:xfrm>
            <a:off x="2878138" y="1255713"/>
            <a:ext cx="6100762" cy="1069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Electrical energy occurs due to the atomic structure of matter. Certain types of force can cause electrons in some materials to move from one atom to the next. This movement is electricity.</a:t>
            </a:r>
            <a:endParaRPr lang="en-US" altLang="en-US" sz="1600"/>
          </a:p>
        </p:txBody>
      </p:sp>
      <p:sp>
        <p:nvSpPr>
          <p:cNvPr id="119813" name="Text Box 5"/>
          <p:cNvSpPr txBox="1">
            <a:spLocks noChangeArrowheads="1"/>
          </p:cNvSpPr>
          <p:nvPr/>
        </p:nvSpPr>
        <p:spPr bwMode="auto">
          <a:xfrm>
            <a:off x="3249613" y="3616325"/>
            <a:ext cx="5194300" cy="1069975"/>
          </a:xfrm>
          <a:prstGeom prst="rect">
            <a:avLst/>
          </a:prstGeom>
          <a:noFill/>
          <a:ln w="9525">
            <a:noFill/>
            <a:miter lim="800000"/>
            <a:headEnd/>
            <a:tailEnd/>
          </a:ln>
        </p:spPr>
        <p:txBody>
          <a:bodyPr>
            <a:spAutoFit/>
          </a:bodyPr>
          <a:lstStyle/>
          <a:p>
            <a:r>
              <a:rPr lang="en-US" sz="1600"/>
              <a:t>When a light bulb receives electrical current, billions of electrons per second flow into and out of the filament. The electrons do not flow across the filament as easily as they flow across the wire leading to the light bulb.</a:t>
            </a:r>
          </a:p>
        </p:txBody>
      </p:sp>
      <p:sp>
        <p:nvSpPr>
          <p:cNvPr id="119815" name="Text Box 7"/>
          <p:cNvSpPr txBox="1">
            <a:spLocks noChangeArrowheads="1"/>
          </p:cNvSpPr>
          <p:nvPr/>
        </p:nvSpPr>
        <p:spPr bwMode="auto">
          <a:xfrm>
            <a:off x="3249613" y="4911725"/>
            <a:ext cx="5387975" cy="825500"/>
          </a:xfrm>
          <a:prstGeom prst="rect">
            <a:avLst/>
          </a:prstGeom>
          <a:noFill/>
          <a:ln w="9525">
            <a:noFill/>
            <a:miter lim="800000"/>
            <a:headEnd/>
            <a:tailEnd/>
          </a:ln>
        </p:spPr>
        <p:txBody>
          <a:bodyPr>
            <a:spAutoFit/>
          </a:bodyPr>
          <a:lstStyle/>
          <a:p>
            <a:r>
              <a:rPr lang="en-US" sz="1600"/>
              <a:t>Atoms that are already on the filament have to give up heat energy in order to make room for the newly arrived electrons. Heat energy causes the filament to glow.</a:t>
            </a:r>
          </a:p>
        </p:txBody>
      </p:sp>
      <p:sp>
        <p:nvSpPr>
          <p:cNvPr id="119816" name="Text Box 8"/>
          <p:cNvSpPr txBox="1">
            <a:spLocks noChangeArrowheads="1"/>
          </p:cNvSpPr>
          <p:nvPr/>
        </p:nvSpPr>
        <p:spPr bwMode="auto">
          <a:xfrm>
            <a:off x="2865438" y="2525713"/>
            <a:ext cx="6100762"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When electricity passes through a material that inhibits its flow, heat is produced. Electrical devices use this heat to do work.</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wipe(left)">
                                      <p:cBhvr>
                                        <p:cTn id="7" dur="500"/>
                                        <p:tgtEl>
                                          <p:spTgt spid="1198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gtEl>
                                        <p:attrNameLst>
                                          <p:attrName>style.visibility</p:attrName>
                                        </p:attrNameLst>
                                      </p:cBhvr>
                                      <p:to>
                                        <p:strVal val="visible"/>
                                      </p:to>
                                    </p:set>
                                    <p:animEffect transition="in" filter="wipe(left)">
                                      <p:cBhvr>
                                        <p:cTn id="12" dur="500"/>
                                        <p:tgtEl>
                                          <p:spTgt spid="1198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6"/>
                                        </p:tgtEl>
                                        <p:attrNameLst>
                                          <p:attrName>style.visibility</p:attrName>
                                        </p:attrNameLst>
                                      </p:cBhvr>
                                      <p:to>
                                        <p:strVal val="visible"/>
                                      </p:to>
                                    </p:set>
                                    <p:animEffect transition="in" filter="wipe(left)">
                                      <p:cBhvr>
                                        <p:cTn id="17" dur="500"/>
                                        <p:tgtEl>
                                          <p:spTgt spid="1198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3"/>
                                        </p:tgtEl>
                                        <p:attrNameLst>
                                          <p:attrName>style.visibility</p:attrName>
                                        </p:attrNameLst>
                                      </p:cBhvr>
                                      <p:to>
                                        <p:strVal val="visible"/>
                                      </p:to>
                                    </p:set>
                                    <p:animEffect transition="in" filter="wipe(left)">
                                      <p:cBhvr>
                                        <p:cTn id="22" dur="500"/>
                                        <p:tgtEl>
                                          <p:spTgt spid="1198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815"/>
                                        </p:tgtEl>
                                        <p:attrNameLst>
                                          <p:attrName>style.visibility</p:attrName>
                                        </p:attrNameLst>
                                      </p:cBhvr>
                                      <p:to>
                                        <p:strVal val="visible"/>
                                      </p:to>
                                    </p:set>
                                    <p:animEffect transition="in" filter="wipe(left)">
                                      <p:cBhvr>
                                        <p:cTn id="27"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P spid="119811" grpId="0"/>
      <p:bldP spid="119813" grpId="0"/>
      <p:bldP spid="119815" grpId="0"/>
      <p:bldP spid="1198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79725" y="609600"/>
            <a:ext cx="5827713" cy="461963"/>
          </a:xfrm>
          <a:prstGeom prst="rect">
            <a:avLst/>
          </a:prstGeom>
          <a:noFill/>
          <a:ln w="9525">
            <a:noFill/>
            <a:miter lim="800000"/>
            <a:headEnd/>
            <a:tailEnd/>
          </a:ln>
        </p:spPr>
        <p:txBody>
          <a:bodyPr>
            <a:spAutoFit/>
          </a:bodyPr>
          <a:lstStyle/>
          <a:p>
            <a:pPr marL="114300" lvl="1" indent="1588" defTabSz="455613"/>
            <a:r>
              <a:rPr lang="en-US" sz="2400">
                <a:latin typeface="Impact" pitchFamily="34" charset="0"/>
              </a:rPr>
              <a:t>Electrical energy</a:t>
            </a:r>
          </a:p>
        </p:txBody>
      </p:sp>
      <p:sp>
        <p:nvSpPr>
          <p:cNvPr id="121859" name="Text Box 3"/>
          <p:cNvSpPr txBox="1">
            <a:spLocks noChangeArrowheads="1"/>
          </p:cNvSpPr>
          <p:nvPr/>
        </p:nvSpPr>
        <p:spPr bwMode="auto">
          <a:xfrm>
            <a:off x="2878138" y="1255713"/>
            <a:ext cx="6100762" cy="825500"/>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An electrical circuit does not use up electrons. Electrons flow through a circuit in the same way as coolant flows through the radiator and engine.</a:t>
            </a:r>
            <a:endParaRPr lang="en-US" altLang="en-US" sz="1600"/>
          </a:p>
        </p:txBody>
      </p:sp>
      <p:sp>
        <p:nvSpPr>
          <p:cNvPr id="121860" name="Text Box 4"/>
          <p:cNvSpPr txBox="1">
            <a:spLocks noChangeArrowheads="1"/>
          </p:cNvSpPr>
          <p:nvPr/>
        </p:nvSpPr>
        <p:spPr bwMode="auto">
          <a:xfrm>
            <a:off x="3227388" y="3527425"/>
            <a:ext cx="5194300" cy="581025"/>
          </a:xfrm>
          <a:prstGeom prst="rect">
            <a:avLst/>
          </a:prstGeom>
          <a:noFill/>
          <a:ln w="9525">
            <a:noFill/>
            <a:miter lim="800000"/>
            <a:headEnd/>
            <a:tailEnd/>
          </a:ln>
        </p:spPr>
        <p:txBody>
          <a:bodyPr>
            <a:spAutoFit/>
          </a:bodyPr>
          <a:lstStyle/>
          <a:p>
            <a:r>
              <a:rPr lang="en-US" sz="1600"/>
              <a:t>Human beings can easily become part of an electrical circuit.</a:t>
            </a:r>
          </a:p>
        </p:txBody>
      </p:sp>
      <p:sp>
        <p:nvSpPr>
          <p:cNvPr id="121861" name="Text Box 5"/>
          <p:cNvSpPr txBox="1">
            <a:spLocks noChangeArrowheads="1"/>
          </p:cNvSpPr>
          <p:nvPr/>
        </p:nvSpPr>
        <p:spPr bwMode="auto">
          <a:xfrm>
            <a:off x="3227388" y="4276725"/>
            <a:ext cx="5387975" cy="581025"/>
          </a:xfrm>
          <a:prstGeom prst="rect">
            <a:avLst/>
          </a:prstGeom>
          <a:noFill/>
          <a:ln w="9525">
            <a:noFill/>
            <a:miter lim="800000"/>
            <a:headEnd/>
            <a:tailEnd/>
          </a:ln>
        </p:spPr>
        <p:txBody>
          <a:bodyPr>
            <a:spAutoFit/>
          </a:bodyPr>
          <a:lstStyle/>
          <a:p>
            <a:r>
              <a:rPr lang="en-US" sz="1600"/>
              <a:t>An electrical shock interferes with muscle function and can, in some cases, cause the heart to stop.</a:t>
            </a:r>
          </a:p>
        </p:txBody>
      </p:sp>
      <p:sp>
        <p:nvSpPr>
          <p:cNvPr id="121862" name="Text Box 6"/>
          <p:cNvSpPr txBox="1">
            <a:spLocks noChangeArrowheads="1"/>
          </p:cNvSpPr>
          <p:nvPr/>
        </p:nvSpPr>
        <p:spPr bwMode="auto">
          <a:xfrm>
            <a:off x="2865438" y="2246313"/>
            <a:ext cx="6100762" cy="1069975"/>
          </a:xfrm>
          <a:prstGeom prst="rect">
            <a:avLst/>
          </a:prstGeom>
          <a:noFill/>
          <a:ln w="9525">
            <a:noFill/>
            <a:miter lim="800000"/>
            <a:headEnd/>
            <a:tailEnd/>
          </a:ln>
        </p:spPr>
        <p:txBody>
          <a:bodyPr>
            <a:spAutoFit/>
          </a:bodyPr>
          <a:lstStyle/>
          <a:p>
            <a:pPr marL="338138" lvl="1" indent="-223838" defTabSz="455613">
              <a:buFontTx/>
              <a:buChar char="•"/>
              <a:tabLst>
                <a:tab pos="339725" algn="l"/>
              </a:tabLst>
            </a:pPr>
            <a:r>
              <a:rPr lang="en-US" altLang="en-US" sz="1600" b="1"/>
              <a:t>	</a:t>
            </a:r>
            <a:r>
              <a:rPr lang="en-US" sz="1600"/>
              <a:t>When a person receives an electrical shock, billions of electrons are forced into the body. At the same time, atoms that make up the body pass electrons on, making the person part of an electrical circuit.</a:t>
            </a:r>
            <a:endParaRPr lang="en-US" altLang="en-US" sz="1600"/>
          </a:p>
        </p:txBody>
      </p:sp>
      <p:sp>
        <p:nvSpPr>
          <p:cNvPr id="121863" name="Text Box 7"/>
          <p:cNvSpPr txBox="1">
            <a:spLocks noChangeArrowheads="1"/>
          </p:cNvSpPr>
          <p:nvPr/>
        </p:nvSpPr>
        <p:spPr bwMode="auto">
          <a:xfrm>
            <a:off x="3240088" y="5038725"/>
            <a:ext cx="5387975" cy="581025"/>
          </a:xfrm>
          <a:prstGeom prst="rect">
            <a:avLst/>
          </a:prstGeom>
          <a:noFill/>
          <a:ln w="9525">
            <a:noFill/>
            <a:miter lim="800000"/>
            <a:headEnd/>
            <a:tailEnd/>
          </a:ln>
        </p:spPr>
        <p:txBody>
          <a:bodyPr>
            <a:spAutoFit/>
          </a:bodyPr>
          <a:lstStyle/>
          <a:p>
            <a:r>
              <a:rPr lang="en-US" sz="1600" b="1"/>
              <a:t>CAUTION: It takes less than half of an ampere to stop the 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wipe(left)">
                                      <p:cBhvr>
                                        <p:cTn id="7" dur="500"/>
                                        <p:tgtEl>
                                          <p:spTgt spid="1218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62"/>
                                        </p:tgtEl>
                                        <p:attrNameLst>
                                          <p:attrName>style.visibility</p:attrName>
                                        </p:attrNameLst>
                                      </p:cBhvr>
                                      <p:to>
                                        <p:strVal val="visible"/>
                                      </p:to>
                                    </p:set>
                                    <p:animEffect transition="in" filter="wipe(left)">
                                      <p:cBhvr>
                                        <p:cTn id="12" dur="500"/>
                                        <p:tgtEl>
                                          <p:spTgt spid="1218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60"/>
                                        </p:tgtEl>
                                        <p:attrNameLst>
                                          <p:attrName>style.visibility</p:attrName>
                                        </p:attrNameLst>
                                      </p:cBhvr>
                                      <p:to>
                                        <p:strVal val="visible"/>
                                      </p:to>
                                    </p:set>
                                    <p:animEffect transition="in" filter="wipe(left)">
                                      <p:cBhvr>
                                        <p:cTn id="17" dur="500"/>
                                        <p:tgtEl>
                                          <p:spTgt spid="1218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1861"/>
                                        </p:tgtEl>
                                        <p:attrNameLst>
                                          <p:attrName>style.visibility</p:attrName>
                                        </p:attrNameLst>
                                      </p:cBhvr>
                                      <p:to>
                                        <p:strVal val="visible"/>
                                      </p:to>
                                    </p:set>
                                    <p:animEffect transition="in" filter="wipe(left)">
                                      <p:cBhvr>
                                        <p:cTn id="22" dur="500"/>
                                        <p:tgtEl>
                                          <p:spTgt spid="1218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1863"/>
                                        </p:tgtEl>
                                        <p:attrNameLst>
                                          <p:attrName>style.visibility</p:attrName>
                                        </p:attrNameLst>
                                      </p:cBhvr>
                                      <p:to>
                                        <p:strVal val="visible"/>
                                      </p:to>
                                    </p:set>
                                    <p:animEffect transition="in" filter="wipe(left)">
                                      <p:cBhvr>
                                        <p:cTn id="27" dur="5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P spid="121860" grpId="0"/>
      <p:bldP spid="121861" grpId="0"/>
      <p:bldP spid="121862" grpId="0"/>
      <p:bldP spid="121863" grpId="0"/>
    </p:bldLst>
  </p:timing>
</p:sld>
</file>

<file path=ppt/theme/theme1.xml><?xml version="1.0" encoding="utf-8"?>
<a:theme xmlns:a="http://schemas.openxmlformats.org/drawingml/2006/main" name="THS_Auto">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THS_Auto</Template>
  <TotalTime>3455</TotalTime>
  <Words>1496</Words>
  <Application>Microsoft Office PowerPoint</Application>
  <PresentationFormat>On-screen Show (4:3)</PresentationFormat>
  <Paragraphs>133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THS_Auto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Instructional Materials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Campbell</dc:creator>
  <cp:lastModifiedBy>jmacdonald</cp:lastModifiedBy>
  <cp:revision>127</cp:revision>
  <dcterms:created xsi:type="dcterms:W3CDTF">2003-05-20T14:50:41Z</dcterms:created>
  <dcterms:modified xsi:type="dcterms:W3CDTF">2015-10-06T19:48:53Z</dcterms:modified>
</cp:coreProperties>
</file>