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53" r:id="rId26"/>
    <p:sldId id="344" r:id="rId27"/>
    <p:sldId id="345" r:id="rId28"/>
    <p:sldId id="346" r:id="rId29"/>
    <p:sldId id="347" r:id="rId30"/>
    <p:sldId id="348" r:id="rId31"/>
    <p:sldId id="349" r:id="rId32"/>
    <p:sldId id="350" r:id="rId33"/>
    <p:sldId id="351" r:id="rId34"/>
    <p:sldId id="352" r:id="rId35"/>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1A0"/>
    <a:srgbClr val="6C5699"/>
    <a:srgbClr val="6F7F3B"/>
    <a:srgbClr val="9AAD2C"/>
    <a:srgbClr val="B0CA0E"/>
    <a:srgbClr val="9966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5" autoAdjust="0"/>
    <p:restoredTop sz="94595" autoAdjust="0"/>
  </p:normalViewPr>
  <p:slideViewPr>
    <p:cSldViewPr snapToGrid="0">
      <p:cViewPr varScale="1">
        <p:scale>
          <a:sx n="93" d="100"/>
          <a:sy n="93" d="100"/>
        </p:scale>
        <p:origin x="-1398" y="-90"/>
      </p:cViewPr>
      <p:guideLst>
        <p:guide orient="horz" pos="598"/>
        <p:guide pos="2262"/>
        <p:guide pos="2547"/>
        <p:guide pos="2855"/>
        <p:guide pos="3154"/>
        <p:guide pos="19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24"/>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9"/>
          <p:cNvPicPr>
            <a:picLocks noChangeAspect="1" noChangeArrowheads="1"/>
          </p:cNvPicPr>
          <p:nvPr userDrawn="1"/>
        </p:nvPicPr>
        <p:blipFill>
          <a:blip r:embed="rId12" cstate="print"/>
          <a:srcRect/>
          <a:stretch>
            <a:fillRect/>
          </a:stretch>
        </p:blipFill>
        <p:spPr bwMode="auto">
          <a:xfrm>
            <a:off x="0" y="0"/>
            <a:ext cx="2347913" cy="6858000"/>
          </a:xfrm>
          <a:prstGeom prst="rect">
            <a:avLst/>
          </a:prstGeom>
          <a:noFill/>
          <a:ln w="9525">
            <a:noFill/>
            <a:miter lim="800000"/>
            <a:headEnd/>
            <a:tailEnd/>
          </a:ln>
        </p:spPr>
      </p:pic>
      <p:sp>
        <p:nvSpPr>
          <p:cNvPr id="1048" name="Rectangle 24"/>
          <p:cNvSpPr>
            <a:spLocks noChangeArrowheads="1"/>
          </p:cNvSpPr>
          <p:nvPr userDrawn="1"/>
        </p:nvSpPr>
        <p:spPr bwMode="auto">
          <a:xfrm>
            <a:off x="395288" y="2516188"/>
            <a:ext cx="1771650" cy="825500"/>
          </a:xfrm>
          <a:prstGeom prst="rect">
            <a:avLst/>
          </a:prstGeom>
          <a:noFill/>
          <a:ln w="9525">
            <a:noFill/>
            <a:miter lim="800000"/>
            <a:headEnd/>
            <a:tailEnd/>
          </a:ln>
          <a:effectLst/>
        </p:spPr>
        <p:txBody>
          <a:bodyPr wrap="none">
            <a:spAutoFit/>
          </a:bodyPr>
          <a:lstStyle/>
          <a:p>
            <a:pPr algn="r">
              <a:defRPr/>
            </a:pPr>
            <a:r>
              <a:rPr lang="en-US" sz="1600" dirty="0">
                <a:solidFill>
                  <a:schemeClr val="hlink"/>
                </a:solidFill>
                <a:latin typeface="Impact" pitchFamily="34" charset="0"/>
              </a:rPr>
              <a:t>Module 2:</a:t>
            </a:r>
          </a:p>
          <a:p>
            <a:pPr algn="r">
              <a:defRPr/>
            </a:pPr>
            <a:r>
              <a:rPr lang="en-US" sz="1600" dirty="0">
                <a:solidFill>
                  <a:schemeClr val="hlink"/>
                </a:solidFill>
                <a:latin typeface="Impact" pitchFamily="34" charset="0"/>
              </a:rPr>
              <a:t>Electrical/</a:t>
            </a:r>
          </a:p>
          <a:p>
            <a:pPr algn="r">
              <a:defRPr/>
            </a:pPr>
            <a:r>
              <a:rPr lang="en-US" sz="1600" dirty="0">
                <a:solidFill>
                  <a:schemeClr val="hlink"/>
                </a:solidFill>
                <a:latin typeface="Impact" pitchFamily="34" charset="0"/>
              </a:rPr>
              <a:t>Electronic Systems</a:t>
            </a:r>
          </a:p>
        </p:txBody>
      </p:sp>
      <p:sp>
        <p:nvSpPr>
          <p:cNvPr id="1049" name="Rectangle 25"/>
          <p:cNvSpPr>
            <a:spLocks noChangeArrowheads="1"/>
          </p:cNvSpPr>
          <p:nvPr userDrawn="1"/>
        </p:nvSpPr>
        <p:spPr bwMode="auto">
          <a:xfrm>
            <a:off x="460375" y="3487738"/>
            <a:ext cx="1706563" cy="825500"/>
          </a:xfrm>
          <a:prstGeom prst="rect">
            <a:avLst/>
          </a:prstGeom>
          <a:noFill/>
          <a:ln w="9525">
            <a:noFill/>
            <a:miter lim="800000"/>
            <a:headEnd/>
            <a:tailEnd/>
          </a:ln>
          <a:effectLst/>
        </p:spPr>
        <p:txBody>
          <a:bodyPr wrap="none">
            <a:spAutoFit/>
          </a:bodyPr>
          <a:lstStyle/>
          <a:p>
            <a:pPr algn="r">
              <a:defRPr/>
            </a:pPr>
            <a:r>
              <a:rPr lang="en-US" sz="1600" dirty="0">
                <a:solidFill>
                  <a:schemeClr val="hlink"/>
                </a:solidFill>
                <a:latin typeface="Impact" pitchFamily="34" charset="0"/>
              </a:rPr>
              <a:t>Unit 3:</a:t>
            </a:r>
          </a:p>
          <a:p>
            <a:pPr algn="r">
              <a:defRPr/>
            </a:pPr>
            <a:r>
              <a:rPr lang="en-US" sz="1600" dirty="0">
                <a:solidFill>
                  <a:schemeClr val="hlink"/>
                </a:solidFill>
                <a:latin typeface="Impact" pitchFamily="34" charset="0"/>
              </a:rPr>
              <a:t> General Electrical</a:t>
            </a:r>
          </a:p>
          <a:p>
            <a:pPr algn="r">
              <a:defRPr/>
            </a:pPr>
            <a:r>
              <a:rPr lang="en-US" sz="1600" dirty="0">
                <a:solidFill>
                  <a:schemeClr val="hlink"/>
                </a:solidFill>
                <a:latin typeface="Impact" pitchFamily="34" charset="0"/>
              </a:rPr>
              <a:t>System Diagnosis</a:t>
            </a:r>
          </a:p>
        </p:txBody>
      </p:sp>
      <p:sp>
        <p:nvSpPr>
          <p:cNvPr id="1050" name="Rectangle 26"/>
          <p:cNvSpPr>
            <a:spLocks noChangeArrowheads="1"/>
          </p:cNvSpPr>
          <p:nvPr userDrawn="1"/>
        </p:nvSpPr>
        <p:spPr bwMode="auto">
          <a:xfrm>
            <a:off x="365125" y="4467225"/>
            <a:ext cx="1801813" cy="825500"/>
          </a:xfrm>
          <a:prstGeom prst="rect">
            <a:avLst/>
          </a:prstGeom>
          <a:noFill/>
          <a:ln w="9525">
            <a:noFill/>
            <a:miter lim="800000"/>
            <a:headEnd/>
            <a:tailEnd/>
          </a:ln>
        </p:spPr>
        <p:txBody>
          <a:bodyPr>
            <a:spAutoFit/>
          </a:bodyPr>
          <a:lstStyle/>
          <a:p>
            <a:pPr algn="r">
              <a:defRPr/>
            </a:pPr>
            <a:r>
              <a:rPr lang="en-US" sz="1600" dirty="0">
                <a:solidFill>
                  <a:schemeClr val="hlink"/>
                </a:solidFill>
                <a:latin typeface="Impact" pitchFamily="34" charset="0"/>
              </a:rPr>
              <a:t>Lesson 1:</a:t>
            </a:r>
          </a:p>
          <a:p>
            <a:pPr algn="r">
              <a:defRPr/>
            </a:pPr>
            <a:r>
              <a:rPr lang="en-US" sz="1600" dirty="0">
                <a:solidFill>
                  <a:schemeClr val="hlink"/>
                </a:solidFill>
                <a:latin typeface="Impact" pitchFamily="34" charset="0"/>
              </a:rPr>
              <a:t>Basic Testing Information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Auto-Tech-Title-Slide.gif.gif"/>
          <p:cNvPicPr>
            <a:picLocks noChangeAspect="1"/>
          </p:cNvPicPr>
          <p:nvPr/>
        </p:nvPicPr>
        <p:blipFill>
          <a:blip r:embed="rId2" cstate="print"/>
          <a:srcRect t="754" b="1659"/>
          <a:stretch>
            <a:fillRect/>
          </a:stretch>
        </p:blipFill>
        <p:spPr bwMode="auto">
          <a:xfrm>
            <a:off x="0" y="0"/>
            <a:ext cx="9144000" cy="6886575"/>
          </a:xfrm>
          <a:prstGeom prst="rect">
            <a:avLst/>
          </a:prstGeom>
          <a:noFill/>
          <a:ln w="9525">
            <a:noFill/>
            <a:miter lim="800000"/>
            <a:headEnd/>
            <a:tailEnd/>
          </a:ln>
        </p:spPr>
      </p:pic>
      <p:sp>
        <p:nvSpPr>
          <p:cNvPr id="2051" name="Text Box 20"/>
          <p:cNvSpPr txBox="1">
            <a:spLocks noChangeArrowheads="1"/>
          </p:cNvSpPr>
          <p:nvPr/>
        </p:nvSpPr>
        <p:spPr bwMode="auto">
          <a:xfrm>
            <a:off x="6899275" y="1625600"/>
            <a:ext cx="2149475" cy="2289175"/>
          </a:xfrm>
          <a:prstGeom prst="rect">
            <a:avLst/>
          </a:prstGeom>
          <a:noFill/>
          <a:ln w="9525">
            <a:noFill/>
            <a:miter lim="800000"/>
            <a:headEnd/>
            <a:tailEnd/>
          </a:ln>
        </p:spPr>
        <p:txBody>
          <a:bodyPr wrap="none">
            <a:spAutoFit/>
          </a:bodyPr>
          <a:lstStyle/>
          <a:p>
            <a:pPr algn="r"/>
            <a:r>
              <a:rPr lang="en-US" sz="3600">
                <a:solidFill>
                  <a:schemeClr val="hlink"/>
                </a:solidFill>
                <a:latin typeface="Impact" pitchFamily="34" charset="0"/>
              </a:rPr>
              <a:t>Module 2:</a:t>
            </a:r>
          </a:p>
          <a:p>
            <a:pPr algn="r"/>
            <a:r>
              <a:rPr lang="en-US" sz="3600">
                <a:solidFill>
                  <a:schemeClr val="hlink"/>
                </a:solidFill>
                <a:latin typeface="Impact" pitchFamily="34" charset="0"/>
              </a:rPr>
              <a:t>Electrical/</a:t>
            </a:r>
          </a:p>
          <a:p>
            <a:pPr algn="r"/>
            <a:r>
              <a:rPr lang="en-US" sz="3600">
                <a:solidFill>
                  <a:schemeClr val="hlink"/>
                </a:solidFill>
                <a:latin typeface="Impact" pitchFamily="34" charset="0"/>
              </a:rPr>
              <a:t>Electronic</a:t>
            </a:r>
          </a:p>
          <a:p>
            <a:pPr algn="r"/>
            <a:r>
              <a:rPr lang="en-US" sz="3600">
                <a:solidFill>
                  <a:schemeClr val="hlink"/>
                </a:solidFill>
                <a:latin typeface="Impact" pitchFamily="34" charset="0"/>
              </a:rPr>
              <a:t>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 name="Text Box 75"/>
          <p:cNvSpPr txBox="1">
            <a:spLocks noChangeArrowheads="1"/>
          </p:cNvSpPr>
          <p:nvPr/>
        </p:nvSpPr>
        <p:spPr bwMode="auto">
          <a:xfrm>
            <a:off x="3367088" y="1257300"/>
            <a:ext cx="4975225" cy="1323975"/>
          </a:xfrm>
          <a:prstGeom prst="rect">
            <a:avLst/>
          </a:prstGeom>
          <a:noFill/>
          <a:ln w="9525">
            <a:noFill/>
            <a:miter lim="800000"/>
            <a:headEnd/>
            <a:tailEnd/>
          </a:ln>
        </p:spPr>
        <p:txBody>
          <a:bodyPr>
            <a:spAutoFit/>
          </a:bodyPr>
          <a:lstStyle/>
          <a:p>
            <a:pPr marL="742950" lvl="1" indent="-285750">
              <a:buFontTx/>
              <a:buChar char="•"/>
            </a:pPr>
            <a:r>
              <a:rPr lang="en-US" sz="1600"/>
              <a:t>A wiring schematic does not represent an actual length of wires or the distance between components. Some components may be separated by 2 inches of wire while others are separated by 10 feet.</a:t>
            </a:r>
          </a:p>
        </p:txBody>
      </p:sp>
      <p:sp>
        <p:nvSpPr>
          <p:cNvPr id="2" name="Text Box 75"/>
          <p:cNvSpPr txBox="1">
            <a:spLocks noChangeArrowheads="1"/>
          </p:cNvSpPr>
          <p:nvPr/>
        </p:nvSpPr>
        <p:spPr bwMode="auto">
          <a:xfrm>
            <a:off x="3367088" y="2682875"/>
            <a:ext cx="3378200" cy="585788"/>
          </a:xfrm>
          <a:prstGeom prst="rect">
            <a:avLst/>
          </a:prstGeom>
          <a:noFill/>
          <a:ln w="9525">
            <a:noFill/>
            <a:miter lim="800000"/>
            <a:headEnd/>
            <a:tailEnd/>
          </a:ln>
        </p:spPr>
        <p:txBody>
          <a:bodyPr>
            <a:spAutoFit/>
          </a:bodyPr>
          <a:lstStyle/>
          <a:p>
            <a:pPr marL="742950" lvl="1" indent="-285750">
              <a:buFontTx/>
              <a:buChar char="•"/>
            </a:pPr>
            <a:r>
              <a:rPr lang="en-US" sz="1600"/>
              <a:t>Symbols are used to identify components.</a:t>
            </a:r>
          </a:p>
        </p:txBody>
      </p:sp>
      <p:sp>
        <p:nvSpPr>
          <p:cNvPr id="3" name="Text Box 75"/>
          <p:cNvSpPr txBox="1">
            <a:spLocks noChangeArrowheads="1"/>
          </p:cNvSpPr>
          <p:nvPr/>
        </p:nvSpPr>
        <p:spPr bwMode="auto">
          <a:xfrm>
            <a:off x="3478213" y="3373438"/>
            <a:ext cx="5002212" cy="830262"/>
          </a:xfrm>
          <a:prstGeom prst="rect">
            <a:avLst/>
          </a:prstGeom>
          <a:noFill/>
          <a:ln w="9525">
            <a:noFill/>
            <a:miter lim="800000"/>
            <a:headEnd/>
            <a:tailEnd/>
          </a:ln>
        </p:spPr>
        <p:txBody>
          <a:bodyPr>
            <a:spAutoFit/>
          </a:bodyPr>
          <a:lstStyle/>
          <a:p>
            <a:r>
              <a:rPr lang="en-US" sz="1600"/>
              <a:t>Service information includes an individual wiring diagram for almost every electrical/electronic system in the vehicle.</a:t>
            </a:r>
          </a:p>
        </p:txBody>
      </p:sp>
      <p:sp>
        <p:nvSpPr>
          <p:cNvPr id="5" name="Text Box 75"/>
          <p:cNvSpPr txBox="1">
            <a:spLocks noChangeArrowheads="1"/>
          </p:cNvSpPr>
          <p:nvPr/>
        </p:nvSpPr>
        <p:spPr bwMode="auto">
          <a:xfrm>
            <a:off x="3032125" y="4316413"/>
            <a:ext cx="5668963" cy="1069975"/>
          </a:xfrm>
          <a:prstGeom prst="rect">
            <a:avLst/>
          </a:prstGeom>
          <a:noFill/>
          <a:ln w="9525">
            <a:noFill/>
            <a:miter lim="800000"/>
            <a:headEnd/>
            <a:tailEnd/>
          </a:ln>
        </p:spPr>
        <p:txBody>
          <a:bodyPr>
            <a:spAutoFit/>
          </a:bodyPr>
          <a:lstStyle/>
          <a:p>
            <a:pPr marL="742950" lvl="1" indent="-285750">
              <a:buFontTx/>
              <a:buChar char="•"/>
            </a:pPr>
            <a:r>
              <a:rPr lang="en-US" sz="1600"/>
              <a:t>For each system, only the circuits and components of that specific system are included, making it easier to identify potential trouble spots. The following is a wring diagram of an interval wiper/washer system.</a:t>
            </a:r>
          </a:p>
        </p:txBody>
      </p:sp>
      <p:grpSp>
        <p:nvGrpSpPr>
          <p:cNvPr id="6" name="Group 12"/>
          <p:cNvGrpSpPr>
            <a:grpSpLocks/>
          </p:cNvGrpSpPr>
          <p:nvPr/>
        </p:nvGrpSpPr>
        <p:grpSpPr bwMode="auto">
          <a:xfrm>
            <a:off x="6410325" y="2730500"/>
            <a:ext cx="2670175" cy="461963"/>
            <a:chOff x="3708454" y="5360119"/>
            <a:chExt cx="2671739" cy="461025"/>
          </a:xfrm>
        </p:grpSpPr>
        <p:pic>
          <p:nvPicPr>
            <p:cNvPr id="11272" name="Picture 9" descr="icons-03.tif"/>
            <p:cNvPicPr>
              <a:picLocks noChangeAspect="1"/>
            </p:cNvPicPr>
            <p:nvPr/>
          </p:nvPicPr>
          <p:blipFill>
            <a:blip r:embed="rId2" cstate="print"/>
            <a:srcRect/>
            <a:stretch>
              <a:fillRect/>
            </a:stretch>
          </p:blipFill>
          <p:spPr bwMode="auto">
            <a:xfrm>
              <a:off x="3708454" y="5383247"/>
              <a:ext cx="440436" cy="423672"/>
            </a:xfrm>
            <a:prstGeom prst="rect">
              <a:avLst/>
            </a:prstGeom>
            <a:noFill/>
            <a:ln w="9525">
              <a:noFill/>
              <a:miter lim="800000"/>
              <a:headEnd/>
              <a:tailEnd/>
            </a:ln>
          </p:spPr>
        </p:pic>
        <p:sp>
          <p:nvSpPr>
            <p:cNvPr id="11273" name="TextBox 10"/>
            <p:cNvSpPr txBox="1">
              <a:spLocks noChangeArrowheads="1"/>
            </p:cNvSpPr>
            <p:nvPr/>
          </p:nvSpPr>
          <p:spPr bwMode="auto">
            <a:xfrm>
              <a:off x="4035943" y="5360119"/>
              <a:ext cx="2344250" cy="461025"/>
            </a:xfrm>
            <a:prstGeom prst="rect">
              <a:avLst/>
            </a:prstGeom>
            <a:noFill/>
            <a:ln w="9525">
              <a:noFill/>
              <a:miter lim="800000"/>
              <a:headEnd/>
              <a:tailEnd/>
            </a:ln>
          </p:spPr>
          <p:txBody>
            <a:bodyPr>
              <a:spAutoFit/>
            </a:bodyPr>
            <a:lstStyle/>
            <a:p>
              <a:pPr algn="ctr"/>
              <a:r>
                <a:rPr lang="en-US" altLang="en-US" b="1" i="1"/>
                <a:t>Common electrical </a:t>
              </a:r>
              <a:r>
                <a:rPr lang="en-US" b="1" i="1"/>
                <a:t>symbols used in wiring diagrams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pic>
        <p:nvPicPr>
          <p:cNvPr id="12291" name="Picture 8" descr="02030103"/>
          <p:cNvPicPr>
            <a:picLocks noChangeAspect="1" noChangeArrowheads="1"/>
          </p:cNvPicPr>
          <p:nvPr/>
        </p:nvPicPr>
        <p:blipFill>
          <a:blip r:embed="rId2" cstate="print"/>
          <a:srcRect l="-1128" t="-1598" r="-2455" b="-1164"/>
          <a:stretch>
            <a:fillRect/>
          </a:stretch>
        </p:blipFill>
        <p:spPr bwMode="auto">
          <a:xfrm>
            <a:off x="2828925" y="1173163"/>
            <a:ext cx="5926138" cy="50038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3" name="Text Box 75"/>
          <p:cNvSpPr txBox="1">
            <a:spLocks noChangeArrowheads="1"/>
          </p:cNvSpPr>
          <p:nvPr/>
        </p:nvSpPr>
        <p:spPr bwMode="auto">
          <a:xfrm>
            <a:off x="3225800" y="1090613"/>
            <a:ext cx="5668963" cy="1069975"/>
          </a:xfrm>
          <a:prstGeom prst="rect">
            <a:avLst/>
          </a:prstGeom>
          <a:noFill/>
          <a:ln w="9525">
            <a:noFill/>
            <a:miter lim="800000"/>
            <a:headEnd/>
            <a:tailEnd/>
          </a:ln>
        </p:spPr>
        <p:txBody>
          <a:bodyPr>
            <a:spAutoFit/>
          </a:bodyPr>
          <a:lstStyle/>
          <a:p>
            <a:r>
              <a:rPr lang="en-US" sz="1600"/>
              <a:t>Wiring diagrams show the locations of the components included in a particular electrical/electronic system circuit. The following is a wiring schematic of a liftgate wiper/ washer system.</a:t>
            </a:r>
          </a:p>
        </p:txBody>
      </p:sp>
      <p:pic>
        <p:nvPicPr>
          <p:cNvPr id="56328" name="Picture 8" descr="02030104"/>
          <p:cNvPicPr>
            <a:picLocks noChangeAspect="1" noChangeArrowheads="1"/>
          </p:cNvPicPr>
          <p:nvPr/>
        </p:nvPicPr>
        <p:blipFill>
          <a:blip r:embed="rId2" cstate="print"/>
          <a:srcRect/>
          <a:stretch>
            <a:fillRect/>
          </a:stretch>
        </p:blipFill>
        <p:spPr bwMode="auto">
          <a:xfrm>
            <a:off x="3614738" y="2225675"/>
            <a:ext cx="4110037" cy="43783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328"/>
                                        </p:tgtEl>
                                        <p:attrNameLst>
                                          <p:attrName>style.visibility</p:attrName>
                                        </p:attrNameLst>
                                      </p:cBhvr>
                                      <p:to>
                                        <p:strVal val="visible"/>
                                      </p:to>
                                    </p:set>
                                    <p:animEffect transition="in" filter="wipe(left)">
                                      <p:cBhvr>
                                        <p:cTn id="11"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3" name="Text Box 75"/>
          <p:cNvSpPr txBox="1">
            <a:spLocks noChangeArrowheads="1"/>
          </p:cNvSpPr>
          <p:nvPr/>
        </p:nvSpPr>
        <p:spPr bwMode="auto">
          <a:xfrm>
            <a:off x="3213100" y="1247775"/>
            <a:ext cx="5668963" cy="1803400"/>
          </a:xfrm>
          <a:prstGeom prst="rect">
            <a:avLst/>
          </a:prstGeom>
          <a:noFill/>
          <a:ln w="9525">
            <a:noFill/>
            <a:miter lim="800000"/>
            <a:headEnd/>
            <a:tailEnd/>
          </a:ln>
        </p:spPr>
        <p:txBody>
          <a:bodyPr>
            <a:spAutoFit/>
          </a:bodyPr>
          <a:lstStyle/>
          <a:p>
            <a:r>
              <a:rPr lang="en-US" sz="1600"/>
              <a:t>Service information includes a list of electrical symbols to help interpret the wiring diagram. This list uses abbreviations for the component or connection being symbolized. For example, the splice/crimp connection symbol is designated as S100. The letter S stands for splice/crimp, and the number 100 indicates that it is the 100</a:t>
            </a:r>
            <a:r>
              <a:rPr lang="en-US" sz="1600" baseline="30000"/>
              <a:t>th</a:t>
            </a:r>
            <a:r>
              <a:rPr lang="en-US" sz="1600"/>
              <a:t> splice/crimp in the entire electrical/electronic system.</a:t>
            </a:r>
          </a:p>
        </p:txBody>
      </p:sp>
      <p:sp>
        <p:nvSpPr>
          <p:cNvPr id="2" name="Text Box 75"/>
          <p:cNvSpPr txBox="1">
            <a:spLocks noChangeArrowheads="1"/>
          </p:cNvSpPr>
          <p:nvPr/>
        </p:nvSpPr>
        <p:spPr bwMode="auto">
          <a:xfrm>
            <a:off x="3213100" y="3214688"/>
            <a:ext cx="5619750" cy="1069975"/>
          </a:xfrm>
          <a:prstGeom prst="rect">
            <a:avLst/>
          </a:prstGeom>
          <a:noFill/>
          <a:ln w="9525">
            <a:noFill/>
            <a:miter lim="800000"/>
            <a:headEnd/>
            <a:tailEnd/>
          </a:ln>
        </p:spPr>
        <p:txBody>
          <a:bodyPr>
            <a:spAutoFit/>
          </a:bodyPr>
          <a:lstStyle/>
          <a:p>
            <a:r>
              <a:rPr lang="en-US" sz="1600"/>
              <a:t>In most electrical/electronic systems, wires and connectors are color coded to make identifications easier. When troubleshooting a circuit, the technician will test for voltage at various points in a particular conductor or wire.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 name="Text Box 75"/>
          <p:cNvSpPr txBox="1">
            <a:spLocks noChangeArrowheads="1"/>
          </p:cNvSpPr>
          <p:nvPr/>
        </p:nvSpPr>
        <p:spPr bwMode="auto">
          <a:xfrm>
            <a:off x="2887663" y="1322388"/>
            <a:ext cx="5668962" cy="1069975"/>
          </a:xfrm>
          <a:prstGeom prst="rect">
            <a:avLst/>
          </a:prstGeom>
          <a:noFill/>
          <a:ln w="9525">
            <a:noFill/>
            <a:miter lim="800000"/>
            <a:headEnd/>
            <a:tailEnd/>
          </a:ln>
        </p:spPr>
        <p:txBody>
          <a:bodyPr>
            <a:spAutoFit/>
          </a:bodyPr>
          <a:lstStyle/>
          <a:p>
            <a:pPr marL="742950" lvl="1" indent="-285750">
              <a:buFontTx/>
              <a:buChar char="•"/>
            </a:pPr>
            <a:r>
              <a:rPr lang="en-US" sz="1600"/>
              <a:t>A wiring harness is a bundle of wires placed together in plastic wrapped with tape or molded into a flat strip. The colored insulation of different wires allows circuit tracing.</a:t>
            </a:r>
          </a:p>
        </p:txBody>
      </p:sp>
      <p:sp>
        <p:nvSpPr>
          <p:cNvPr id="3" name="Text Box 75"/>
          <p:cNvSpPr txBox="1">
            <a:spLocks noChangeArrowheads="1"/>
          </p:cNvSpPr>
          <p:nvPr/>
        </p:nvSpPr>
        <p:spPr bwMode="auto">
          <a:xfrm>
            <a:off x="3695700" y="5729288"/>
            <a:ext cx="5172075" cy="825500"/>
          </a:xfrm>
          <a:prstGeom prst="rect">
            <a:avLst/>
          </a:prstGeom>
          <a:noFill/>
          <a:ln w="9525">
            <a:noFill/>
            <a:miter lim="800000"/>
            <a:headEnd/>
            <a:tailEnd/>
          </a:ln>
        </p:spPr>
        <p:txBody>
          <a:bodyPr>
            <a:spAutoFit/>
          </a:bodyPr>
          <a:lstStyle/>
          <a:p>
            <a:r>
              <a:rPr lang="en-US" sz="1600" b="1"/>
              <a:t>NOTE:</a:t>
            </a:r>
            <a:r>
              <a:rPr lang="en-US" sz="1600"/>
              <a:t> Wires from several different electrical/electronic systems can be routed together in the same wiring harness.</a:t>
            </a:r>
            <a:endParaRPr lang="en-US" sz="1600" b="1"/>
          </a:p>
        </p:txBody>
      </p:sp>
      <p:pic>
        <p:nvPicPr>
          <p:cNvPr id="58376" name="Picture 8" descr="02030105"/>
          <p:cNvPicPr>
            <a:picLocks noChangeAspect="1" noChangeArrowheads="1"/>
          </p:cNvPicPr>
          <p:nvPr/>
        </p:nvPicPr>
        <p:blipFill>
          <a:blip r:embed="rId2" cstate="print"/>
          <a:srcRect/>
          <a:stretch>
            <a:fillRect/>
          </a:stretch>
        </p:blipFill>
        <p:spPr bwMode="auto">
          <a:xfrm>
            <a:off x="3959225" y="2533650"/>
            <a:ext cx="3511550" cy="304958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376"/>
                                        </p:tgtEl>
                                        <p:attrNameLst>
                                          <p:attrName>style.visibility</p:attrName>
                                        </p:attrNameLst>
                                      </p:cBhvr>
                                      <p:to>
                                        <p:strVal val="visible"/>
                                      </p:to>
                                    </p:set>
                                    <p:animEffect transition="in" filter="wipe(left)">
                                      <p:cBhvr>
                                        <p:cTn id="11" dur="500"/>
                                        <p:tgtEl>
                                          <p:spTgt spid="583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 name="Text Box 75"/>
          <p:cNvSpPr txBox="1">
            <a:spLocks noChangeArrowheads="1"/>
          </p:cNvSpPr>
          <p:nvPr/>
        </p:nvSpPr>
        <p:spPr bwMode="auto">
          <a:xfrm>
            <a:off x="2960688" y="1177925"/>
            <a:ext cx="5668962" cy="1314450"/>
          </a:xfrm>
          <a:prstGeom prst="rect">
            <a:avLst/>
          </a:prstGeom>
          <a:noFill/>
          <a:ln w="9525">
            <a:noFill/>
            <a:miter lim="800000"/>
            <a:headEnd/>
            <a:tailEnd/>
          </a:ln>
        </p:spPr>
        <p:txBody>
          <a:bodyPr>
            <a:spAutoFit/>
          </a:bodyPr>
          <a:lstStyle/>
          <a:p>
            <a:pPr marL="742950" lvl="1" indent="-285750">
              <a:buFontTx/>
              <a:buChar char="•"/>
            </a:pPr>
            <a:r>
              <a:rPr lang="en-US" sz="1600"/>
              <a:t>Because color-coding systems are manufacturer specific, the color of wires and connectors is indicated by abbreviations on the wiring diagram. An explanation of these abbreviations is included with service information.</a:t>
            </a:r>
          </a:p>
        </p:txBody>
      </p:sp>
      <p:pic>
        <p:nvPicPr>
          <p:cNvPr id="59399" name="Picture 7" descr="02030106"/>
          <p:cNvPicPr>
            <a:picLocks noChangeAspect="1" noChangeArrowheads="1"/>
          </p:cNvPicPr>
          <p:nvPr/>
        </p:nvPicPr>
        <p:blipFill>
          <a:blip r:embed="rId2" cstate="print"/>
          <a:srcRect/>
          <a:stretch>
            <a:fillRect/>
          </a:stretch>
        </p:blipFill>
        <p:spPr bwMode="auto">
          <a:xfrm>
            <a:off x="3321050" y="2611438"/>
            <a:ext cx="4818063" cy="3957637"/>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399"/>
                                        </p:tgtEl>
                                        <p:attrNameLst>
                                          <p:attrName>style.visibility</p:attrName>
                                        </p:attrNameLst>
                                      </p:cBhvr>
                                      <p:to>
                                        <p:strVal val="visible"/>
                                      </p:to>
                                    </p:set>
                                    <p:animEffect transition="in" filter="wipe(left)">
                                      <p:cBhvr>
                                        <p:cTn id="11"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3" name="Text Box 75"/>
          <p:cNvSpPr txBox="1">
            <a:spLocks noChangeArrowheads="1"/>
          </p:cNvSpPr>
          <p:nvPr/>
        </p:nvSpPr>
        <p:spPr bwMode="auto">
          <a:xfrm>
            <a:off x="3478213" y="1247775"/>
            <a:ext cx="5668962" cy="1069975"/>
          </a:xfrm>
          <a:prstGeom prst="rect">
            <a:avLst/>
          </a:prstGeom>
          <a:noFill/>
          <a:ln w="9525">
            <a:noFill/>
            <a:miter lim="800000"/>
            <a:headEnd/>
            <a:tailEnd/>
          </a:ln>
        </p:spPr>
        <p:txBody>
          <a:bodyPr>
            <a:spAutoFit/>
          </a:bodyPr>
          <a:lstStyle/>
          <a:p>
            <a:r>
              <a:rPr lang="en-US" sz="1600"/>
              <a:t>Some wiring diagrams include an end view of component connectors showing the color of the wire connected to each matching terminal in a connector. This helps locate the proper terminals to probe when performing tests.</a:t>
            </a:r>
          </a:p>
        </p:txBody>
      </p:sp>
      <p:sp>
        <p:nvSpPr>
          <p:cNvPr id="2" name="Text Box 75"/>
          <p:cNvSpPr txBox="1">
            <a:spLocks noChangeArrowheads="1"/>
          </p:cNvSpPr>
          <p:nvPr/>
        </p:nvSpPr>
        <p:spPr bwMode="auto">
          <a:xfrm>
            <a:off x="3478213" y="3190875"/>
            <a:ext cx="5484812" cy="1314450"/>
          </a:xfrm>
          <a:prstGeom prst="rect">
            <a:avLst/>
          </a:prstGeom>
          <a:noFill/>
          <a:ln w="9525">
            <a:noFill/>
            <a:miter lim="800000"/>
            <a:headEnd/>
            <a:tailEnd/>
          </a:ln>
        </p:spPr>
        <p:txBody>
          <a:bodyPr>
            <a:spAutoFit/>
          </a:bodyPr>
          <a:lstStyle/>
          <a:p>
            <a:r>
              <a:rPr lang="en-US" sz="1600"/>
              <a:t>Wiring diagrams begin at the fuse or circuit breaker. A current flow path is shown from the fuse through switches controlling current flow to the load unit and on to ground. The current flow path is usually located at the bottom of the wiring diagram.</a:t>
            </a:r>
          </a:p>
        </p:txBody>
      </p:sp>
      <p:sp>
        <p:nvSpPr>
          <p:cNvPr id="4" name="Text Box 75"/>
          <p:cNvSpPr txBox="1">
            <a:spLocks noChangeArrowheads="1"/>
          </p:cNvSpPr>
          <p:nvPr/>
        </p:nvSpPr>
        <p:spPr bwMode="auto">
          <a:xfrm>
            <a:off x="3476625" y="2476500"/>
            <a:ext cx="5281613" cy="581025"/>
          </a:xfrm>
          <a:prstGeom prst="rect">
            <a:avLst/>
          </a:prstGeom>
          <a:noFill/>
          <a:ln w="9525">
            <a:noFill/>
            <a:miter lim="800000"/>
            <a:headEnd/>
            <a:tailEnd/>
          </a:ln>
        </p:spPr>
        <p:txBody>
          <a:bodyPr>
            <a:spAutoFit/>
          </a:bodyPr>
          <a:lstStyle/>
          <a:p>
            <a:r>
              <a:rPr lang="en-US" sz="1600" b="1"/>
              <a:t>NOTE:</a:t>
            </a:r>
            <a:r>
              <a:rPr lang="en-US" sz="1600"/>
              <a:t> This type of wiring diagram is valuable when bench testing a component.</a:t>
            </a:r>
            <a:endParaRPr lang="en-US" sz="1600" b="1"/>
          </a:p>
        </p:txBody>
      </p:sp>
      <p:sp>
        <p:nvSpPr>
          <p:cNvPr id="5" name="Text Box 75"/>
          <p:cNvSpPr txBox="1">
            <a:spLocks noChangeArrowheads="1"/>
          </p:cNvSpPr>
          <p:nvPr/>
        </p:nvSpPr>
        <p:spPr bwMode="auto">
          <a:xfrm>
            <a:off x="3478213" y="4638675"/>
            <a:ext cx="5353050" cy="825500"/>
          </a:xfrm>
          <a:prstGeom prst="rect">
            <a:avLst/>
          </a:prstGeom>
          <a:noFill/>
          <a:ln w="9525">
            <a:noFill/>
            <a:miter lim="800000"/>
            <a:headEnd/>
            <a:tailEnd/>
          </a:ln>
        </p:spPr>
        <p:txBody>
          <a:bodyPr>
            <a:spAutoFit/>
          </a:bodyPr>
          <a:lstStyle/>
          <a:p>
            <a:r>
              <a:rPr lang="en-US" sz="1600"/>
              <a:t>When system ground is suspected, locating the ground point using a wiring diagram can be a time saver. Ground points usually are found on a separate wiring diagram.</a:t>
            </a:r>
          </a:p>
        </p:txBody>
      </p:sp>
      <p:sp>
        <p:nvSpPr>
          <p:cNvPr id="6" name="Text Box 75"/>
          <p:cNvSpPr txBox="1">
            <a:spLocks noChangeArrowheads="1"/>
          </p:cNvSpPr>
          <p:nvPr/>
        </p:nvSpPr>
        <p:spPr bwMode="auto">
          <a:xfrm>
            <a:off x="3476625" y="5600700"/>
            <a:ext cx="5089525" cy="581025"/>
          </a:xfrm>
          <a:prstGeom prst="rect">
            <a:avLst/>
          </a:prstGeom>
          <a:noFill/>
          <a:ln w="9525">
            <a:noFill/>
            <a:miter lim="800000"/>
            <a:headEnd/>
            <a:tailEnd/>
          </a:ln>
        </p:spPr>
        <p:txBody>
          <a:bodyPr>
            <a:spAutoFit/>
          </a:bodyPr>
          <a:lstStyle/>
          <a:p>
            <a:r>
              <a:rPr lang="en-US" sz="1600" b="1"/>
              <a:t>NOTE:</a:t>
            </a:r>
            <a:r>
              <a:rPr lang="en-US" sz="1600"/>
              <a:t> Two or more circuits often share one ground point.</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155" name="Text Box 59"/>
          <p:cNvSpPr txBox="1">
            <a:spLocks noChangeArrowheads="1"/>
          </p:cNvSpPr>
          <p:nvPr/>
        </p:nvSpPr>
        <p:spPr bwMode="auto">
          <a:xfrm>
            <a:off x="2878138" y="3275013"/>
            <a:ext cx="5780087"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Digital multimeter (DMM)</a:t>
            </a:r>
            <a:endParaRPr lang="en-US" altLang="en-US" sz="1600"/>
          </a:p>
        </p:txBody>
      </p:sp>
      <p:sp>
        <p:nvSpPr>
          <p:cNvPr id="3" name="Text Box 75"/>
          <p:cNvSpPr txBox="1">
            <a:spLocks noChangeArrowheads="1"/>
          </p:cNvSpPr>
          <p:nvPr/>
        </p:nvSpPr>
        <p:spPr bwMode="auto">
          <a:xfrm>
            <a:off x="3213100" y="3708400"/>
            <a:ext cx="5827713" cy="1314450"/>
          </a:xfrm>
          <a:prstGeom prst="rect">
            <a:avLst/>
          </a:prstGeom>
          <a:noFill/>
          <a:ln w="9525">
            <a:noFill/>
            <a:miter lim="800000"/>
            <a:headEnd/>
            <a:tailEnd/>
          </a:ln>
        </p:spPr>
        <p:txBody>
          <a:bodyPr>
            <a:spAutoFit/>
          </a:bodyPr>
          <a:lstStyle/>
          <a:p>
            <a:r>
              <a:rPr lang="en-US" sz="1600"/>
              <a:t>The DMM is one of the most commonly used pieces of test equipment because of its versatility in making various electrical measurements. The DMM is a voltmeter, ohmmeter, and ammeter all in one unit and is used in place of these separate meters.</a:t>
            </a:r>
          </a:p>
        </p:txBody>
      </p:sp>
      <p:sp>
        <p:nvSpPr>
          <p:cNvPr id="2" name="Text Box 75"/>
          <p:cNvSpPr txBox="1">
            <a:spLocks noChangeArrowheads="1"/>
          </p:cNvSpPr>
          <p:nvPr/>
        </p:nvSpPr>
        <p:spPr bwMode="auto">
          <a:xfrm>
            <a:off x="2994025" y="1295400"/>
            <a:ext cx="5929313" cy="830263"/>
          </a:xfrm>
          <a:prstGeom prst="rect">
            <a:avLst/>
          </a:prstGeom>
          <a:noFill/>
          <a:ln w="9525">
            <a:noFill/>
            <a:miter lim="800000"/>
            <a:headEnd/>
            <a:tailEnd/>
          </a:ln>
        </p:spPr>
        <p:txBody>
          <a:bodyPr>
            <a:spAutoFit/>
          </a:bodyPr>
          <a:lstStyle/>
          <a:p>
            <a:r>
              <a:rPr lang="en-US" sz="1600" b="1"/>
              <a:t>NOTE:</a:t>
            </a:r>
            <a:r>
              <a:rPr lang="en-US" sz="1600"/>
              <a:t> A technician uses different equipment to test electrical circuits. This equipment determines how well a circuit or component performs.</a:t>
            </a:r>
            <a:endParaRPr lang="en-US" sz="1600" b="1"/>
          </a:p>
        </p:txBody>
      </p:sp>
      <p:sp>
        <p:nvSpPr>
          <p:cNvPr id="5" name="Text Box 75"/>
          <p:cNvSpPr txBox="1">
            <a:spLocks noChangeArrowheads="1"/>
          </p:cNvSpPr>
          <p:nvPr/>
        </p:nvSpPr>
        <p:spPr bwMode="auto">
          <a:xfrm>
            <a:off x="2994025" y="2260600"/>
            <a:ext cx="5964238" cy="825500"/>
          </a:xfrm>
          <a:prstGeom prst="rect">
            <a:avLst/>
          </a:prstGeom>
          <a:noFill/>
          <a:ln w="9525">
            <a:noFill/>
            <a:miter lim="800000"/>
            <a:headEnd/>
            <a:tailEnd/>
          </a:ln>
        </p:spPr>
        <p:txBody>
          <a:bodyPr>
            <a:spAutoFit/>
          </a:bodyPr>
          <a:lstStyle/>
          <a:p>
            <a:r>
              <a:rPr lang="en-US" sz="1600" b="1"/>
              <a:t>CAUTION: Always follow the test equipment manufacturer’s instructions for using the equipment and observe all safety precautions.</a:t>
            </a:r>
          </a:p>
        </p:txBody>
      </p:sp>
      <p:sp>
        <p:nvSpPr>
          <p:cNvPr id="4" name="Text Box 75"/>
          <p:cNvSpPr txBox="1">
            <a:spLocks noChangeArrowheads="1"/>
          </p:cNvSpPr>
          <p:nvPr/>
        </p:nvSpPr>
        <p:spPr bwMode="auto">
          <a:xfrm>
            <a:off x="2743200" y="5170488"/>
            <a:ext cx="5822950" cy="1069975"/>
          </a:xfrm>
          <a:prstGeom prst="rect">
            <a:avLst/>
          </a:prstGeom>
          <a:noFill/>
          <a:ln w="9525">
            <a:noFill/>
            <a:miter lim="800000"/>
            <a:headEnd/>
            <a:tailEnd/>
          </a:ln>
        </p:spPr>
        <p:txBody>
          <a:bodyPr>
            <a:spAutoFit/>
          </a:bodyPr>
          <a:lstStyle/>
          <a:p>
            <a:pPr marL="742950" lvl="1" indent="-285750">
              <a:buFontTx/>
              <a:buChar char="•"/>
            </a:pPr>
            <a:r>
              <a:rPr lang="en-US" sz="1600"/>
              <a:t>The DMM’s voltmeter function is used to measure the electromotive force (EMF), also known as pressure or voltage difference, between two points in a circuit. The difference is measured in volts.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lef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55"/>
                                        </p:tgtEl>
                                        <p:attrNameLst>
                                          <p:attrName>style.visibility</p:attrName>
                                        </p:attrNameLst>
                                      </p:cBhvr>
                                      <p:to>
                                        <p:strVal val="visible"/>
                                      </p:to>
                                    </p:set>
                                    <p:animEffect transition="in" filter="wipe(left)">
                                      <p:cBhvr>
                                        <p:cTn id="22" dur="500"/>
                                        <p:tgtEl>
                                          <p:spTgt spid="41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utoUpdateAnimBg="0"/>
      <p:bldP spid="4155" grpId="0"/>
      <p:bldP spid="3" grpId="0"/>
      <p:bldP spid="2" grpId="0"/>
      <p:bldP spid="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3" name="Text Box 75"/>
          <p:cNvSpPr txBox="1">
            <a:spLocks noChangeArrowheads="1"/>
          </p:cNvSpPr>
          <p:nvPr/>
        </p:nvSpPr>
        <p:spPr bwMode="auto">
          <a:xfrm>
            <a:off x="3478213" y="3289300"/>
            <a:ext cx="5668962" cy="336550"/>
          </a:xfrm>
          <a:prstGeom prst="rect">
            <a:avLst/>
          </a:prstGeom>
          <a:noFill/>
          <a:ln w="9525">
            <a:noFill/>
            <a:miter lim="800000"/>
            <a:headEnd/>
            <a:tailEnd/>
          </a:ln>
        </p:spPr>
        <p:txBody>
          <a:bodyPr>
            <a:spAutoFit/>
          </a:bodyPr>
          <a:lstStyle/>
          <a:p>
            <a:r>
              <a:rPr lang="en-US" sz="1600"/>
              <a:t>Meter independence</a:t>
            </a:r>
          </a:p>
        </p:txBody>
      </p:sp>
      <p:sp>
        <p:nvSpPr>
          <p:cNvPr id="4" name="Text Box 75"/>
          <p:cNvSpPr txBox="1">
            <a:spLocks noChangeArrowheads="1"/>
          </p:cNvSpPr>
          <p:nvPr/>
        </p:nvSpPr>
        <p:spPr bwMode="auto">
          <a:xfrm>
            <a:off x="3021013" y="3786188"/>
            <a:ext cx="5668962" cy="1314450"/>
          </a:xfrm>
          <a:prstGeom prst="rect">
            <a:avLst/>
          </a:prstGeom>
          <a:noFill/>
          <a:ln w="9525">
            <a:noFill/>
            <a:miter lim="800000"/>
            <a:headEnd/>
            <a:tailEnd/>
          </a:ln>
        </p:spPr>
        <p:txBody>
          <a:bodyPr>
            <a:spAutoFit/>
          </a:bodyPr>
          <a:lstStyle/>
          <a:p>
            <a:pPr marL="742950" lvl="1" indent="-285750">
              <a:buFontTx/>
              <a:buChar char="•"/>
            </a:pPr>
            <a:r>
              <a:rPr lang="en-US" sz="1600"/>
              <a:t>A DMM has high meter impedance, usually a minimum of 10 megaohms (10 million ohms). Meter impedance is the combined resistance to current created by the resistance, capacitance, and inductance of the meter.</a:t>
            </a:r>
          </a:p>
        </p:txBody>
      </p:sp>
      <p:sp>
        <p:nvSpPr>
          <p:cNvPr id="2" name="Text Box 75"/>
          <p:cNvSpPr txBox="1">
            <a:spLocks noChangeArrowheads="1"/>
          </p:cNvSpPr>
          <p:nvPr/>
        </p:nvSpPr>
        <p:spPr bwMode="auto">
          <a:xfrm>
            <a:off x="3021013" y="1284288"/>
            <a:ext cx="5668962" cy="825500"/>
          </a:xfrm>
          <a:prstGeom prst="rect">
            <a:avLst/>
          </a:prstGeom>
          <a:noFill/>
          <a:ln w="9525">
            <a:noFill/>
            <a:miter lim="800000"/>
            <a:headEnd/>
            <a:tailEnd/>
          </a:ln>
        </p:spPr>
        <p:txBody>
          <a:bodyPr>
            <a:spAutoFit/>
          </a:bodyPr>
          <a:lstStyle/>
          <a:p>
            <a:pPr marL="742950" lvl="1" indent="-285750">
              <a:buFontTx/>
              <a:buChar char="•"/>
            </a:pPr>
            <a:r>
              <a:rPr lang="en-US" sz="1600"/>
              <a:t>The ohmmeter function  measures the electrical resistance of a component or portion of the circuit. Its unit of measurement is ohms.</a:t>
            </a:r>
          </a:p>
        </p:txBody>
      </p:sp>
      <p:sp>
        <p:nvSpPr>
          <p:cNvPr id="5" name="Text Box 75"/>
          <p:cNvSpPr txBox="1">
            <a:spLocks noChangeArrowheads="1"/>
          </p:cNvSpPr>
          <p:nvPr/>
        </p:nvSpPr>
        <p:spPr bwMode="auto">
          <a:xfrm>
            <a:off x="3021013" y="2300288"/>
            <a:ext cx="5668962" cy="825500"/>
          </a:xfrm>
          <a:prstGeom prst="rect">
            <a:avLst/>
          </a:prstGeom>
          <a:noFill/>
          <a:ln w="9525">
            <a:noFill/>
            <a:miter lim="800000"/>
            <a:headEnd/>
            <a:tailEnd/>
          </a:ln>
        </p:spPr>
        <p:txBody>
          <a:bodyPr>
            <a:spAutoFit/>
          </a:bodyPr>
          <a:lstStyle/>
          <a:p>
            <a:pPr marL="742950" lvl="1" indent="-285750">
              <a:buFontTx/>
              <a:buChar char="•"/>
            </a:pPr>
            <a:r>
              <a:rPr lang="en-US" sz="1600"/>
              <a:t>The ammeter function measures the amount of electrical current through a circuit. Its unit of measurement is amperes or amps.</a:t>
            </a:r>
          </a:p>
        </p:txBody>
      </p:sp>
      <p:sp>
        <p:nvSpPr>
          <p:cNvPr id="6" name="Text Box 75"/>
          <p:cNvSpPr txBox="1">
            <a:spLocks noChangeArrowheads="1"/>
          </p:cNvSpPr>
          <p:nvPr/>
        </p:nvSpPr>
        <p:spPr bwMode="auto">
          <a:xfrm>
            <a:off x="3033713" y="5195888"/>
            <a:ext cx="5668962" cy="825500"/>
          </a:xfrm>
          <a:prstGeom prst="rect">
            <a:avLst/>
          </a:prstGeom>
          <a:noFill/>
          <a:ln w="9525">
            <a:noFill/>
            <a:miter lim="800000"/>
            <a:headEnd/>
            <a:tailEnd/>
          </a:ln>
        </p:spPr>
        <p:txBody>
          <a:bodyPr>
            <a:spAutoFit/>
          </a:bodyPr>
          <a:lstStyle/>
          <a:p>
            <a:pPr marL="742950" lvl="1" indent="-285750">
              <a:buFontTx/>
              <a:buChar char="•"/>
            </a:pPr>
            <a:r>
              <a:rPr lang="en-US" sz="1600"/>
              <a:t>High meter impedance keeps the amount of current coming through the meter low and thus minimizes any adverse effect on electrical circuits.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081338" y="1284288"/>
            <a:ext cx="5668962" cy="1314450"/>
          </a:xfrm>
          <a:prstGeom prst="rect">
            <a:avLst/>
          </a:prstGeom>
          <a:noFill/>
          <a:ln w="9525">
            <a:noFill/>
            <a:miter lim="800000"/>
            <a:headEnd/>
            <a:tailEnd/>
          </a:ln>
        </p:spPr>
        <p:txBody>
          <a:bodyPr>
            <a:spAutoFit/>
          </a:bodyPr>
          <a:lstStyle/>
          <a:p>
            <a:pPr marL="742950" lvl="1" indent="-285750">
              <a:buFontTx/>
              <a:buChar char="•"/>
            </a:pPr>
            <a:r>
              <a:rPr lang="en-US" sz="1600"/>
              <a:t>Standard analog meters have lower meter impedance values, usually 20,000 to 30,000 ohms per volt. This lower impedance decreases the total resistance of the hookup and allows more current through the circuit.</a:t>
            </a:r>
          </a:p>
        </p:txBody>
      </p:sp>
      <p:sp>
        <p:nvSpPr>
          <p:cNvPr id="3" name="Text Box 75"/>
          <p:cNvSpPr txBox="1">
            <a:spLocks noChangeArrowheads="1"/>
          </p:cNvSpPr>
          <p:nvPr/>
        </p:nvSpPr>
        <p:spPr bwMode="auto">
          <a:xfrm>
            <a:off x="3789363" y="2724150"/>
            <a:ext cx="5049837" cy="825500"/>
          </a:xfrm>
          <a:prstGeom prst="rect">
            <a:avLst/>
          </a:prstGeom>
          <a:noFill/>
          <a:ln w="9525">
            <a:noFill/>
            <a:miter lim="800000"/>
            <a:headEnd/>
            <a:tailEnd/>
          </a:ln>
        </p:spPr>
        <p:txBody>
          <a:bodyPr>
            <a:spAutoFit/>
          </a:bodyPr>
          <a:lstStyle/>
          <a:p>
            <a:r>
              <a:rPr lang="en-US" sz="1600" b="1"/>
              <a:t>CAUTION: Using low-impedance meters on some electronic systems and components like oxygen sensors can cause damage or inaccurate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917825" y="596900"/>
            <a:ext cx="5827713" cy="7620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Safety precautions</a:t>
            </a:r>
          </a:p>
          <a:p>
            <a:pPr marL="114300" lvl="1" indent="1588" defTabSz="455613"/>
            <a:endParaRPr lang="en-US" sz="2000" b="1">
              <a:latin typeface="Impact" pitchFamily="34" charset="0"/>
            </a:endParaRPr>
          </a:p>
        </p:txBody>
      </p:sp>
      <p:sp>
        <p:nvSpPr>
          <p:cNvPr id="4155" name="Text Box 59"/>
          <p:cNvSpPr txBox="1">
            <a:spLocks noChangeArrowheads="1"/>
          </p:cNvSpPr>
          <p:nvPr/>
        </p:nvSpPr>
        <p:spPr bwMode="auto">
          <a:xfrm>
            <a:off x="2878138" y="1217613"/>
            <a:ext cx="5780087"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It is important to take careful safety precautions when servicing electrical/electronic systems.</a:t>
            </a:r>
            <a:endParaRPr lang="en-US" altLang="en-US" sz="1600"/>
          </a:p>
        </p:txBody>
      </p:sp>
      <p:sp>
        <p:nvSpPr>
          <p:cNvPr id="3" name="Text Box 75"/>
          <p:cNvSpPr txBox="1">
            <a:spLocks noChangeArrowheads="1"/>
          </p:cNvSpPr>
          <p:nvPr/>
        </p:nvSpPr>
        <p:spPr bwMode="auto">
          <a:xfrm>
            <a:off x="3236913" y="1892300"/>
            <a:ext cx="5668962" cy="1069975"/>
          </a:xfrm>
          <a:prstGeom prst="rect">
            <a:avLst/>
          </a:prstGeom>
          <a:noFill/>
          <a:ln w="9525">
            <a:noFill/>
            <a:miter lim="800000"/>
            <a:headEnd/>
            <a:tailEnd/>
          </a:ln>
        </p:spPr>
        <p:txBody>
          <a:bodyPr>
            <a:spAutoFit/>
          </a:bodyPr>
          <a:lstStyle/>
          <a:p>
            <a:r>
              <a:rPr lang="en-US" sz="1600"/>
              <a:t>Vehicle batteries produce more than 700 amps of current. Harmful by-products of this current flow are heat, hydrogen, and acid outgassing. Consider the following when working on or around a battery.</a:t>
            </a:r>
          </a:p>
        </p:txBody>
      </p:sp>
      <p:sp>
        <p:nvSpPr>
          <p:cNvPr id="4" name="Text Box 75"/>
          <p:cNvSpPr txBox="1">
            <a:spLocks noChangeArrowheads="1"/>
          </p:cNvSpPr>
          <p:nvPr/>
        </p:nvSpPr>
        <p:spPr bwMode="auto">
          <a:xfrm>
            <a:off x="2803525" y="3043238"/>
            <a:ext cx="5935663" cy="825500"/>
          </a:xfrm>
          <a:prstGeom prst="rect">
            <a:avLst/>
          </a:prstGeom>
          <a:noFill/>
          <a:ln w="9525">
            <a:noFill/>
            <a:miter lim="800000"/>
            <a:headEnd/>
            <a:tailEnd/>
          </a:ln>
        </p:spPr>
        <p:txBody>
          <a:bodyPr>
            <a:spAutoFit/>
          </a:bodyPr>
          <a:lstStyle/>
          <a:p>
            <a:pPr marL="742950" lvl="1" indent="-285750">
              <a:buFontTx/>
              <a:buChar char="•"/>
            </a:pPr>
            <a:r>
              <a:rPr lang="en-US" sz="1600"/>
              <a:t>High-current discharge within an electrical/electronic system can overheat conductors and create a fire hazard.</a:t>
            </a:r>
          </a:p>
        </p:txBody>
      </p:sp>
      <p:sp>
        <p:nvSpPr>
          <p:cNvPr id="2" name="Text Box 75"/>
          <p:cNvSpPr txBox="1">
            <a:spLocks noChangeArrowheads="1"/>
          </p:cNvSpPr>
          <p:nvPr/>
        </p:nvSpPr>
        <p:spPr bwMode="auto">
          <a:xfrm>
            <a:off x="2803525" y="4021138"/>
            <a:ext cx="5668963" cy="1314450"/>
          </a:xfrm>
          <a:prstGeom prst="rect">
            <a:avLst/>
          </a:prstGeom>
          <a:noFill/>
          <a:ln w="9525">
            <a:noFill/>
            <a:miter lim="800000"/>
            <a:headEnd/>
            <a:tailEnd/>
          </a:ln>
        </p:spPr>
        <p:txBody>
          <a:bodyPr>
            <a:spAutoFit/>
          </a:bodyPr>
          <a:lstStyle/>
          <a:p>
            <a:pPr marL="742950" lvl="1" indent="-285750">
              <a:buFontTx/>
              <a:buChar char="•"/>
            </a:pPr>
            <a:r>
              <a:rPr lang="en-US" sz="1600"/>
              <a:t>The battery contains sulfuric acid, which can burn flesh. Also, clothing and vehicle paint can be damaged by sulfuric acid. Wear personal protective equipment (PPE) to protect eyes, skin, and clothing. Take precautions to protect the vehicle.</a:t>
            </a:r>
          </a:p>
        </p:txBody>
      </p:sp>
      <p:sp>
        <p:nvSpPr>
          <p:cNvPr id="5" name="Text Box 75"/>
          <p:cNvSpPr txBox="1">
            <a:spLocks noChangeArrowheads="1"/>
          </p:cNvSpPr>
          <p:nvPr/>
        </p:nvSpPr>
        <p:spPr bwMode="auto">
          <a:xfrm>
            <a:off x="2803525" y="5468938"/>
            <a:ext cx="5668963" cy="825500"/>
          </a:xfrm>
          <a:prstGeom prst="rect">
            <a:avLst/>
          </a:prstGeom>
          <a:noFill/>
          <a:ln w="9525">
            <a:noFill/>
            <a:miter lim="800000"/>
            <a:headEnd/>
            <a:tailEnd/>
          </a:ln>
        </p:spPr>
        <p:txBody>
          <a:bodyPr>
            <a:spAutoFit/>
          </a:bodyPr>
          <a:lstStyle/>
          <a:p>
            <a:pPr marL="742950" lvl="1" indent="-285750">
              <a:buFontTx/>
              <a:buChar char="•"/>
            </a:pPr>
            <a:r>
              <a:rPr lang="en-US" sz="1600"/>
              <a:t>High battery activity causes the escape of hydrogen gas, which is highly explosive. An exploding battery throws debris and sulfuric acid in all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lef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5"/>
                                        </p:tgtEl>
                                        <p:attrNameLst>
                                          <p:attrName>style.visibility</p:attrName>
                                        </p:attrNameLst>
                                      </p:cBhvr>
                                      <p:to>
                                        <p:strVal val="visible"/>
                                      </p:to>
                                    </p:set>
                                    <p:animEffect transition="in" filter="wipe(left)">
                                      <p:cBhvr>
                                        <p:cTn id="12" dur="500"/>
                                        <p:tgtEl>
                                          <p:spTgt spid="4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utoUpdateAnimBg="0"/>
      <p:bldP spid="4155" grpId="0"/>
      <p:bldP spid="3" grpId="0"/>
      <p:bldP spid="4" grpId="0"/>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3" name="Text Box 75"/>
          <p:cNvSpPr txBox="1">
            <a:spLocks noChangeArrowheads="1"/>
          </p:cNvSpPr>
          <p:nvPr/>
        </p:nvSpPr>
        <p:spPr bwMode="auto">
          <a:xfrm>
            <a:off x="3309938" y="1338263"/>
            <a:ext cx="5668962" cy="336550"/>
          </a:xfrm>
          <a:prstGeom prst="rect">
            <a:avLst/>
          </a:prstGeom>
          <a:noFill/>
          <a:ln w="9525">
            <a:noFill/>
            <a:miter lim="800000"/>
            <a:headEnd/>
            <a:tailEnd/>
          </a:ln>
        </p:spPr>
        <p:txBody>
          <a:bodyPr>
            <a:spAutoFit/>
          </a:bodyPr>
          <a:lstStyle/>
          <a:p>
            <a:r>
              <a:rPr lang="en-US" sz="1600"/>
              <a:t>Major DMM components</a:t>
            </a:r>
          </a:p>
        </p:txBody>
      </p:sp>
      <p:pic>
        <p:nvPicPr>
          <p:cNvPr id="64518" name="Picture 6" descr="02030107"/>
          <p:cNvPicPr>
            <a:picLocks noChangeAspect="1" noChangeArrowheads="1"/>
          </p:cNvPicPr>
          <p:nvPr/>
        </p:nvPicPr>
        <p:blipFill>
          <a:blip r:embed="rId2" cstate="print"/>
          <a:srcRect/>
          <a:stretch>
            <a:fillRect/>
          </a:stretch>
        </p:blipFill>
        <p:spPr bwMode="auto">
          <a:xfrm>
            <a:off x="3759200" y="1860550"/>
            <a:ext cx="3736975" cy="474186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518"/>
                                        </p:tgtEl>
                                        <p:attrNameLst>
                                          <p:attrName>style.visibility</p:attrName>
                                        </p:attrNameLst>
                                      </p:cBhvr>
                                      <p:to>
                                        <p:strVal val="visible"/>
                                      </p:to>
                                    </p:set>
                                    <p:animEffect transition="in" filter="wipe(left)">
                                      <p:cBhvr>
                                        <p:cTn id="11"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068638" y="2006600"/>
            <a:ext cx="5668962" cy="825500"/>
          </a:xfrm>
          <a:prstGeom prst="rect">
            <a:avLst/>
          </a:prstGeom>
          <a:noFill/>
          <a:ln w="9525">
            <a:noFill/>
            <a:miter lim="800000"/>
            <a:headEnd/>
            <a:tailEnd/>
          </a:ln>
        </p:spPr>
        <p:txBody>
          <a:bodyPr>
            <a:spAutoFit/>
          </a:bodyPr>
          <a:lstStyle/>
          <a:p>
            <a:pPr marL="742950" lvl="1" indent="-285750">
              <a:buFontTx/>
              <a:buChar char="•"/>
            </a:pPr>
            <a:r>
              <a:rPr lang="en-US" sz="1600"/>
              <a:t>The top part of the DMM has the digital readout area where the readings are displayed. Some DMMs have needles similar to older analog meters.</a:t>
            </a:r>
          </a:p>
        </p:txBody>
      </p:sp>
      <p:sp>
        <p:nvSpPr>
          <p:cNvPr id="3" name="Text Box 75"/>
          <p:cNvSpPr txBox="1">
            <a:spLocks noChangeArrowheads="1"/>
          </p:cNvSpPr>
          <p:nvPr/>
        </p:nvSpPr>
        <p:spPr bwMode="auto">
          <a:xfrm>
            <a:off x="3816350" y="2951163"/>
            <a:ext cx="4519613" cy="1314450"/>
          </a:xfrm>
          <a:prstGeom prst="rect">
            <a:avLst/>
          </a:prstGeom>
          <a:noFill/>
          <a:ln w="9525">
            <a:noFill/>
            <a:miter lim="800000"/>
            <a:headEnd/>
            <a:tailEnd/>
          </a:ln>
        </p:spPr>
        <p:txBody>
          <a:bodyPr>
            <a:spAutoFit/>
          </a:bodyPr>
          <a:lstStyle/>
          <a:p>
            <a:r>
              <a:rPr lang="en-US" sz="1600"/>
              <a:t>The digital reading is displayed in numerical values with decimal points along with prefixes and symbols. The decimal point, prefixes, and symbols must all be properly interpreted to get an accurate reading.</a:t>
            </a:r>
          </a:p>
        </p:txBody>
      </p:sp>
      <p:sp>
        <p:nvSpPr>
          <p:cNvPr id="2" name="Text Box 75"/>
          <p:cNvSpPr txBox="1">
            <a:spLocks noChangeArrowheads="1"/>
          </p:cNvSpPr>
          <p:nvPr/>
        </p:nvSpPr>
        <p:spPr bwMode="auto">
          <a:xfrm>
            <a:off x="3816350" y="4425950"/>
            <a:ext cx="4519613" cy="581025"/>
          </a:xfrm>
          <a:prstGeom prst="rect">
            <a:avLst/>
          </a:prstGeom>
          <a:noFill/>
          <a:ln w="9525">
            <a:noFill/>
            <a:miter lim="800000"/>
            <a:headEnd/>
            <a:tailEnd/>
          </a:ln>
        </p:spPr>
        <p:txBody>
          <a:bodyPr>
            <a:spAutoFit/>
          </a:bodyPr>
          <a:lstStyle/>
          <a:p>
            <a:r>
              <a:rPr lang="en-US" sz="1600"/>
              <a:t>Symbols displayed on the meter include the following:</a:t>
            </a:r>
          </a:p>
        </p:txBody>
      </p:sp>
      <p:sp>
        <p:nvSpPr>
          <p:cNvPr id="5" name="Text Box 75"/>
          <p:cNvSpPr txBox="1">
            <a:spLocks noChangeArrowheads="1"/>
          </p:cNvSpPr>
          <p:nvPr/>
        </p:nvSpPr>
        <p:spPr bwMode="auto">
          <a:xfrm>
            <a:off x="3816350" y="5124450"/>
            <a:ext cx="4519613" cy="336550"/>
          </a:xfrm>
          <a:prstGeom prst="rect">
            <a:avLst/>
          </a:prstGeom>
          <a:noFill/>
          <a:ln w="9525">
            <a:noFill/>
            <a:miter lim="800000"/>
            <a:headEnd/>
            <a:tailEnd/>
          </a:ln>
        </p:spPr>
        <p:txBody>
          <a:bodyPr>
            <a:spAutoFit/>
          </a:bodyPr>
          <a:lstStyle/>
          <a:p>
            <a:r>
              <a:rPr lang="en-US" sz="1600"/>
              <a:t>M – means mega or million</a:t>
            </a:r>
          </a:p>
        </p:txBody>
      </p:sp>
      <p:sp>
        <p:nvSpPr>
          <p:cNvPr id="6" name="Text Box 75"/>
          <p:cNvSpPr txBox="1">
            <a:spLocks noChangeArrowheads="1"/>
          </p:cNvSpPr>
          <p:nvPr/>
        </p:nvSpPr>
        <p:spPr bwMode="auto">
          <a:xfrm>
            <a:off x="3816350" y="5543550"/>
            <a:ext cx="4519613" cy="336550"/>
          </a:xfrm>
          <a:prstGeom prst="rect">
            <a:avLst/>
          </a:prstGeom>
          <a:noFill/>
          <a:ln w="9525">
            <a:noFill/>
            <a:miter lim="800000"/>
            <a:headEnd/>
            <a:tailEnd/>
          </a:ln>
        </p:spPr>
        <p:txBody>
          <a:bodyPr>
            <a:spAutoFit/>
          </a:bodyPr>
          <a:lstStyle/>
          <a:p>
            <a:r>
              <a:rPr lang="en-US" sz="1600"/>
              <a:t>k – means kilo or thousand</a:t>
            </a:r>
          </a:p>
        </p:txBody>
      </p:sp>
      <p:sp>
        <p:nvSpPr>
          <p:cNvPr id="7" name="Text Box 75"/>
          <p:cNvSpPr txBox="1">
            <a:spLocks noChangeArrowheads="1"/>
          </p:cNvSpPr>
          <p:nvPr/>
        </p:nvSpPr>
        <p:spPr bwMode="auto">
          <a:xfrm>
            <a:off x="3816350" y="5975350"/>
            <a:ext cx="4519613" cy="336550"/>
          </a:xfrm>
          <a:prstGeom prst="rect">
            <a:avLst/>
          </a:prstGeom>
          <a:noFill/>
          <a:ln w="9525">
            <a:noFill/>
            <a:miter lim="800000"/>
            <a:headEnd/>
            <a:tailEnd/>
          </a:ln>
        </p:spPr>
        <p:txBody>
          <a:bodyPr>
            <a:spAutoFit/>
          </a:bodyPr>
          <a:lstStyle/>
          <a:p>
            <a:r>
              <a:rPr lang="en-US" sz="1600"/>
              <a:t>m – means milli or one-thousandth</a:t>
            </a:r>
          </a:p>
        </p:txBody>
      </p:sp>
      <p:sp>
        <p:nvSpPr>
          <p:cNvPr id="9" name="Text Box 75"/>
          <p:cNvSpPr txBox="1">
            <a:spLocks noChangeArrowheads="1"/>
          </p:cNvSpPr>
          <p:nvPr/>
        </p:nvSpPr>
        <p:spPr bwMode="auto">
          <a:xfrm>
            <a:off x="3513138" y="1092200"/>
            <a:ext cx="5449887" cy="825500"/>
          </a:xfrm>
          <a:prstGeom prst="rect">
            <a:avLst/>
          </a:prstGeom>
          <a:noFill/>
          <a:ln w="9525">
            <a:noFill/>
            <a:miter lim="800000"/>
            <a:headEnd/>
            <a:tailEnd/>
          </a:ln>
        </p:spPr>
        <p:txBody>
          <a:bodyPr>
            <a:spAutoFit/>
          </a:bodyPr>
          <a:lstStyle/>
          <a:p>
            <a:r>
              <a:rPr lang="en-US" sz="1600" b="1"/>
              <a:t>NOTE:</a:t>
            </a:r>
            <a:r>
              <a:rPr lang="en-US" sz="1600"/>
              <a:t> DMMs vary somewhat depending on the manufacturer, but many DMMs will have the following features.</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p:bldP spid="5" grpId="0"/>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441700" y="1284288"/>
            <a:ext cx="5668963" cy="1069975"/>
          </a:xfrm>
          <a:prstGeom prst="rect">
            <a:avLst/>
          </a:prstGeom>
          <a:noFill/>
          <a:ln w="9525">
            <a:noFill/>
            <a:miter lim="800000"/>
            <a:headEnd/>
            <a:tailEnd/>
          </a:ln>
        </p:spPr>
        <p:txBody>
          <a:bodyPr>
            <a:spAutoFit/>
          </a:bodyPr>
          <a:lstStyle/>
          <a:p>
            <a:pPr marL="742950" lvl="1" indent="-285750">
              <a:buFontTx/>
              <a:buChar char="•"/>
            </a:pPr>
            <a:r>
              <a:rPr lang="en-US" sz="1600"/>
              <a:t>The push buttons below the display include the range button, which is used to control whether the user selects the range (manual range) or the meter automatically selects the best range (autorange).</a:t>
            </a:r>
          </a:p>
        </p:txBody>
      </p:sp>
      <p:sp>
        <p:nvSpPr>
          <p:cNvPr id="2" name="Text Box 75"/>
          <p:cNvSpPr txBox="1">
            <a:spLocks noChangeArrowheads="1"/>
          </p:cNvSpPr>
          <p:nvPr/>
        </p:nvSpPr>
        <p:spPr bwMode="auto">
          <a:xfrm>
            <a:off x="3454400" y="2516188"/>
            <a:ext cx="5668963" cy="1069975"/>
          </a:xfrm>
          <a:prstGeom prst="rect">
            <a:avLst/>
          </a:prstGeom>
          <a:noFill/>
          <a:ln w="9525">
            <a:noFill/>
            <a:miter lim="800000"/>
            <a:headEnd/>
            <a:tailEnd/>
          </a:ln>
        </p:spPr>
        <p:txBody>
          <a:bodyPr>
            <a:spAutoFit/>
          </a:bodyPr>
          <a:lstStyle/>
          <a:p>
            <a:pPr marL="742950" lvl="1" indent="-285750">
              <a:buFontTx/>
              <a:buChar char="•"/>
            </a:pPr>
            <a:r>
              <a:rPr lang="en-US" sz="1600"/>
              <a:t>The large round knob near the middle is the function switch. The user turns this switch to select the different functions and levels of voltage, current, and resistance.</a:t>
            </a:r>
          </a:p>
        </p:txBody>
      </p:sp>
      <p:pic>
        <p:nvPicPr>
          <p:cNvPr id="66570" name="Picture 10" descr="02030108"/>
          <p:cNvPicPr>
            <a:picLocks noChangeAspect="1" noChangeArrowheads="1"/>
          </p:cNvPicPr>
          <p:nvPr/>
        </p:nvPicPr>
        <p:blipFill>
          <a:blip r:embed="rId2" cstate="print"/>
          <a:srcRect l="-1329" t="-1688" r="-1418"/>
          <a:stretch>
            <a:fillRect/>
          </a:stretch>
        </p:blipFill>
        <p:spPr bwMode="auto">
          <a:xfrm>
            <a:off x="2838450" y="3700463"/>
            <a:ext cx="5795963" cy="2947987"/>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6570"/>
                                        </p:tgtEl>
                                        <p:attrNameLst>
                                          <p:attrName>style.visibility</p:attrName>
                                        </p:attrNameLst>
                                      </p:cBhvr>
                                      <p:to>
                                        <p:strVal val="visible"/>
                                      </p:to>
                                    </p:set>
                                    <p:animEffect transition="in" filter="wipe(left)">
                                      <p:cBhvr>
                                        <p:cTn id="16"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044825" y="1284288"/>
            <a:ext cx="5668963" cy="1558925"/>
          </a:xfrm>
          <a:prstGeom prst="rect">
            <a:avLst/>
          </a:prstGeom>
          <a:noFill/>
          <a:ln w="9525">
            <a:noFill/>
            <a:miter lim="800000"/>
            <a:headEnd/>
            <a:tailEnd/>
          </a:ln>
        </p:spPr>
        <p:txBody>
          <a:bodyPr>
            <a:spAutoFit/>
          </a:bodyPr>
          <a:lstStyle/>
          <a:p>
            <a:pPr marL="742950" lvl="1" indent="-285750">
              <a:buFontTx/>
              <a:buChar char="•"/>
            </a:pPr>
            <a:r>
              <a:rPr lang="en-US" sz="1600"/>
              <a:t>At the bottom are the input terminals where the leads are plugged in. The COM or common terminal is the location where the black lead is connected for all measurements. The other terminals, used for specific types of measurements, are locations where the red lead is connected.</a:t>
            </a:r>
          </a:p>
        </p:txBody>
      </p:sp>
      <p:sp>
        <p:nvSpPr>
          <p:cNvPr id="2" name="Text Box 75"/>
          <p:cNvSpPr txBox="1">
            <a:spLocks noChangeArrowheads="1"/>
          </p:cNvSpPr>
          <p:nvPr/>
        </p:nvSpPr>
        <p:spPr bwMode="auto">
          <a:xfrm>
            <a:off x="3057525" y="3062288"/>
            <a:ext cx="5668963" cy="1069975"/>
          </a:xfrm>
          <a:prstGeom prst="rect">
            <a:avLst/>
          </a:prstGeom>
          <a:noFill/>
          <a:ln w="9525">
            <a:noFill/>
            <a:miter lim="800000"/>
            <a:headEnd/>
            <a:tailEnd/>
          </a:ln>
        </p:spPr>
        <p:txBody>
          <a:bodyPr>
            <a:spAutoFit/>
          </a:bodyPr>
          <a:lstStyle/>
          <a:p>
            <a:pPr marL="742950" lvl="1" indent="-285750">
              <a:buFontTx/>
              <a:buChar char="•"/>
            </a:pPr>
            <a:r>
              <a:rPr lang="en-US" sz="1600"/>
              <a:t>A DMM has two leads, one black and one red. One end of the lead is plugged into the DMM’s input terminal. The other end is a probe that is used to connect to the electrical component.</a:t>
            </a:r>
          </a:p>
        </p:txBody>
      </p:sp>
      <p:sp>
        <p:nvSpPr>
          <p:cNvPr id="3" name="Text Box 75"/>
          <p:cNvSpPr txBox="1">
            <a:spLocks noChangeArrowheads="1"/>
          </p:cNvSpPr>
          <p:nvPr/>
        </p:nvSpPr>
        <p:spPr bwMode="auto">
          <a:xfrm>
            <a:off x="3478213" y="4267200"/>
            <a:ext cx="5668962" cy="336550"/>
          </a:xfrm>
          <a:prstGeom prst="rect">
            <a:avLst/>
          </a:prstGeom>
          <a:noFill/>
          <a:ln w="9525">
            <a:noFill/>
            <a:miter lim="800000"/>
            <a:headEnd/>
            <a:tailEnd/>
          </a:ln>
        </p:spPr>
        <p:txBody>
          <a:bodyPr>
            <a:spAutoFit/>
          </a:bodyPr>
          <a:lstStyle/>
          <a:p>
            <a:r>
              <a:rPr lang="en-US" sz="1600"/>
              <a:t>Tips for reading DMM measurements</a:t>
            </a:r>
          </a:p>
        </p:txBody>
      </p:sp>
      <p:sp>
        <p:nvSpPr>
          <p:cNvPr id="5" name="Text Box 75"/>
          <p:cNvSpPr txBox="1">
            <a:spLocks noChangeArrowheads="1"/>
          </p:cNvSpPr>
          <p:nvPr/>
        </p:nvSpPr>
        <p:spPr bwMode="auto">
          <a:xfrm>
            <a:off x="3057525" y="4738688"/>
            <a:ext cx="5668963" cy="1558925"/>
          </a:xfrm>
          <a:prstGeom prst="rect">
            <a:avLst/>
          </a:prstGeom>
          <a:noFill/>
          <a:ln w="9525">
            <a:noFill/>
            <a:miter lim="800000"/>
            <a:headEnd/>
            <a:tailEnd/>
          </a:ln>
        </p:spPr>
        <p:txBody>
          <a:bodyPr>
            <a:spAutoFit/>
          </a:bodyPr>
          <a:lstStyle/>
          <a:p>
            <a:pPr marL="742950" lvl="1" indent="-285750">
              <a:buFontTx/>
              <a:buChar char="•"/>
            </a:pPr>
            <a:r>
              <a:rPr lang="en-US" sz="1600"/>
              <a:t>When using manual range, be sure to select the range that is above and closest to the voltage being tested. If the range is too low, the reading will show OL (overload). When the range is too high, the meter will not provide the most accurate measurement.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441700" y="4821238"/>
            <a:ext cx="5668963" cy="1314450"/>
          </a:xfrm>
          <a:prstGeom prst="rect">
            <a:avLst/>
          </a:prstGeom>
          <a:noFill/>
          <a:ln w="9525">
            <a:noFill/>
            <a:miter lim="800000"/>
            <a:headEnd/>
            <a:tailEnd/>
          </a:ln>
        </p:spPr>
        <p:txBody>
          <a:bodyPr>
            <a:spAutoFit/>
          </a:bodyPr>
          <a:lstStyle/>
          <a:p>
            <a:pPr marL="742950" lvl="1" indent="-285750">
              <a:buFontTx/>
              <a:buChar char="•"/>
            </a:pPr>
            <a:r>
              <a:rPr lang="en-US" sz="1600"/>
              <a:t>When using automatic range, be sure to note the decimal place of the reading and the measurement symbols displayed with the reading. Ignoring the decimal and misinterpreting the symbols will result in an inaccurate test result.</a:t>
            </a:r>
          </a:p>
        </p:txBody>
      </p:sp>
      <p:sp>
        <p:nvSpPr>
          <p:cNvPr id="2" name="Text Box 75"/>
          <p:cNvSpPr txBox="1">
            <a:spLocks noChangeArrowheads="1"/>
          </p:cNvSpPr>
          <p:nvPr/>
        </p:nvSpPr>
        <p:spPr bwMode="auto">
          <a:xfrm>
            <a:off x="3695700" y="1435100"/>
            <a:ext cx="5089525" cy="336550"/>
          </a:xfrm>
          <a:prstGeom prst="rect">
            <a:avLst/>
          </a:prstGeom>
          <a:noFill/>
          <a:ln w="9525">
            <a:noFill/>
            <a:miter lim="800000"/>
            <a:headEnd/>
            <a:tailEnd/>
          </a:ln>
        </p:spPr>
        <p:txBody>
          <a:bodyPr>
            <a:spAutoFit/>
          </a:bodyPr>
          <a:lstStyle/>
          <a:p>
            <a:pPr marL="742950" lvl="1" indent="-285750"/>
            <a:r>
              <a:rPr lang="en-US" sz="1600"/>
              <a:t>Example: Testing battery voltage</a:t>
            </a:r>
          </a:p>
        </p:txBody>
      </p:sp>
      <p:sp>
        <p:nvSpPr>
          <p:cNvPr id="3" name="Text Box 75"/>
          <p:cNvSpPr txBox="1">
            <a:spLocks noChangeArrowheads="1"/>
          </p:cNvSpPr>
          <p:nvPr/>
        </p:nvSpPr>
        <p:spPr bwMode="auto">
          <a:xfrm>
            <a:off x="3416300" y="1917700"/>
            <a:ext cx="5138738" cy="581025"/>
          </a:xfrm>
          <a:prstGeom prst="rect">
            <a:avLst/>
          </a:prstGeom>
          <a:noFill/>
          <a:ln w="9525">
            <a:noFill/>
            <a:miter lim="800000"/>
            <a:headEnd/>
            <a:tailEnd/>
          </a:ln>
        </p:spPr>
        <p:txBody>
          <a:bodyPr>
            <a:spAutoFit/>
          </a:bodyPr>
          <a:lstStyle/>
          <a:p>
            <a:pPr marL="742950" lvl="1" indent="-285750"/>
            <a:r>
              <a:rPr lang="en-US" sz="1600"/>
              <a:t>	Ranges available: 4000V, 400.0V, 40.00V, and 4.00V</a:t>
            </a:r>
          </a:p>
        </p:txBody>
      </p:sp>
      <p:sp>
        <p:nvSpPr>
          <p:cNvPr id="5" name="Text Box 75"/>
          <p:cNvSpPr txBox="1">
            <a:spLocks noChangeArrowheads="1"/>
          </p:cNvSpPr>
          <p:nvPr/>
        </p:nvSpPr>
        <p:spPr bwMode="auto">
          <a:xfrm>
            <a:off x="3416300" y="2641600"/>
            <a:ext cx="5546725" cy="2047875"/>
          </a:xfrm>
          <a:prstGeom prst="rect">
            <a:avLst/>
          </a:prstGeom>
          <a:noFill/>
          <a:ln w="9525">
            <a:noFill/>
            <a:miter lim="800000"/>
            <a:headEnd/>
            <a:tailEnd/>
          </a:ln>
        </p:spPr>
        <p:txBody>
          <a:bodyPr>
            <a:spAutoFit/>
          </a:bodyPr>
          <a:lstStyle/>
          <a:p>
            <a:pPr marL="742950" lvl="1" indent="-285750"/>
            <a:r>
              <a:rPr lang="en-US" sz="1600"/>
              <a:t>	The best range selection is 40.00V because it is the one that is above and closest to 12.66, which is the reading for a fully charged battery. Using this range would yield the result of 12.66 if the battery is fully charged. If the higher range of 400.0V were used, the reading would show fewer places after the decimal (12.6) and therefore would be less accurate.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2960688" y="1150938"/>
            <a:ext cx="5668962" cy="1314450"/>
          </a:xfrm>
          <a:prstGeom prst="rect">
            <a:avLst/>
          </a:prstGeom>
          <a:noFill/>
          <a:ln w="9525">
            <a:noFill/>
            <a:miter lim="800000"/>
            <a:headEnd/>
            <a:tailEnd/>
          </a:ln>
        </p:spPr>
        <p:txBody>
          <a:bodyPr>
            <a:spAutoFit/>
          </a:bodyPr>
          <a:lstStyle/>
          <a:p>
            <a:pPr marL="742950" lvl="1" indent="-285750">
              <a:buFontTx/>
              <a:buChar char="•"/>
            </a:pPr>
            <a:r>
              <a:rPr lang="en-US" sz="1600"/>
              <a:t>When using automatic range, be sure to note the decimal place of the reading and the measurement symbols displayed with the reading. Ignoring the decimal and misinterpreting the symbols will result in an inaccurate test result.</a:t>
            </a:r>
          </a:p>
        </p:txBody>
      </p:sp>
      <p:graphicFrame>
        <p:nvGraphicFramePr>
          <p:cNvPr id="7" name="Table 6"/>
          <p:cNvGraphicFramePr>
            <a:graphicFrameLocks noGrp="1"/>
          </p:cNvGraphicFramePr>
          <p:nvPr/>
        </p:nvGraphicFramePr>
        <p:xfrm>
          <a:off x="2743200" y="2708275"/>
          <a:ext cx="6059055" cy="2773680"/>
        </p:xfrm>
        <a:graphic>
          <a:graphicData uri="http://schemas.openxmlformats.org/drawingml/2006/table">
            <a:tbl>
              <a:tblPr/>
              <a:tblGrid>
                <a:gridCol w="2399492"/>
                <a:gridCol w="2172508"/>
                <a:gridCol w="1487055"/>
              </a:tblGrid>
              <a:tr h="237334">
                <a:tc>
                  <a:txBody>
                    <a:bodyPr/>
                    <a:lstStyle/>
                    <a:p>
                      <a:pPr marL="0" marR="0" algn="l">
                        <a:lnSpc>
                          <a:spcPct val="100000"/>
                        </a:lnSpc>
                        <a:spcBef>
                          <a:spcPts val="0"/>
                        </a:spcBef>
                        <a:spcAft>
                          <a:spcPts val="0"/>
                        </a:spcAft>
                      </a:pPr>
                      <a:r>
                        <a:rPr lang="en-US" sz="1400" b="1" dirty="0">
                          <a:latin typeface="Book Antiqua"/>
                          <a:ea typeface="Calibri"/>
                          <a:cs typeface="Times New Roman"/>
                        </a:rPr>
                        <a:t>Meter Reading on </a:t>
                      </a:r>
                      <a:r>
                        <a:rPr lang="en-US" sz="1400" b="1" dirty="0" smtClean="0">
                          <a:latin typeface="Book Antiqua"/>
                          <a:ea typeface="Calibri"/>
                          <a:cs typeface="Times New Roman"/>
                        </a:rPr>
                        <a:t/>
                      </a:r>
                      <a:br>
                        <a:rPr lang="en-US" sz="1400" b="1" dirty="0" smtClean="0">
                          <a:latin typeface="Book Antiqua"/>
                          <a:ea typeface="Calibri"/>
                          <a:cs typeface="Times New Roman"/>
                        </a:rPr>
                      </a:br>
                      <a:r>
                        <a:rPr lang="en-US" sz="1400" b="1" dirty="0" smtClean="0">
                          <a:latin typeface="Book Antiqua"/>
                          <a:ea typeface="Calibri"/>
                          <a:cs typeface="Times New Roman"/>
                        </a:rPr>
                        <a:t>Ohms </a:t>
                      </a:r>
                      <a:r>
                        <a:rPr lang="en-US" sz="1400" b="1" dirty="0">
                          <a:latin typeface="Book Antiqua"/>
                          <a:ea typeface="Calibri"/>
                          <a:cs typeface="Times New Roman"/>
                        </a:rPr>
                        <a:t>Function</a:t>
                      </a:r>
                      <a:endParaRPr lang="en-US" sz="1400" dirty="0">
                        <a:latin typeface="Calibri"/>
                        <a:ea typeface="Calibri"/>
                        <a:cs typeface="Times New Roman"/>
                      </a:endParaRPr>
                    </a:p>
                  </a:txBody>
                  <a:tcPr marL="82296" marR="8229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a:latin typeface="Book Antiqua"/>
                          <a:ea typeface="Calibri"/>
                          <a:cs typeface="Times New Roman"/>
                        </a:rPr>
                        <a:t>To Convert to </a:t>
                      </a:r>
                      <a:r>
                        <a:rPr lang="en-US" sz="1400" b="1" dirty="0" smtClean="0">
                          <a:latin typeface="Book Antiqua"/>
                          <a:ea typeface="Calibri"/>
                          <a:cs typeface="Times New Roman"/>
                        </a:rPr>
                        <a:t>Basic </a:t>
                      </a:r>
                      <a:r>
                        <a:rPr lang="en-US" sz="1400" b="1" dirty="0">
                          <a:latin typeface="Book Antiqua"/>
                          <a:ea typeface="Calibri"/>
                          <a:cs typeface="Times New Roman"/>
                        </a:rPr>
                        <a:t>Unit</a:t>
                      </a:r>
                      <a:endParaRPr lang="en-US" sz="1400" dirty="0">
                        <a:latin typeface="Calibri"/>
                        <a:ea typeface="Calibri"/>
                        <a:cs typeface="Times New Roman"/>
                      </a:endParaRPr>
                    </a:p>
                  </a:txBody>
                  <a:tcPr marL="82296" marR="8229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b="1" dirty="0">
                          <a:latin typeface="Book Antiqua"/>
                          <a:ea typeface="Calibri"/>
                          <a:cs typeface="Times New Roman"/>
                        </a:rPr>
                        <a:t>Equals</a:t>
                      </a:r>
                      <a:endParaRPr lang="en-US" sz="1400" dirty="0">
                        <a:latin typeface="Calibri"/>
                        <a:ea typeface="Calibri"/>
                        <a:cs typeface="Times New Roman"/>
                      </a:endParaRPr>
                    </a:p>
                  </a:txBody>
                  <a:tcPr marL="82296" marR="8229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34">
                <a:tc>
                  <a:txBody>
                    <a:bodyPr/>
                    <a:lstStyle/>
                    <a:p>
                      <a:pPr marL="0" marR="0">
                        <a:lnSpc>
                          <a:spcPct val="100000"/>
                        </a:lnSpc>
                        <a:spcBef>
                          <a:spcPts val="0"/>
                        </a:spcBef>
                        <a:spcAft>
                          <a:spcPts val="0"/>
                        </a:spcAft>
                      </a:pPr>
                      <a:r>
                        <a:rPr lang="en-US" sz="1400" dirty="0">
                          <a:latin typeface="Book Antiqua"/>
                          <a:ea typeface="Calibri"/>
                          <a:cs typeface="Times New Roman"/>
                        </a:rPr>
                        <a:t>18.7 with “M” displayed</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Multiply by 1,000,000</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18,700,000 ohms</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34">
                <a:tc>
                  <a:txBody>
                    <a:bodyPr/>
                    <a:lstStyle/>
                    <a:p>
                      <a:pPr marL="0" marR="0">
                        <a:lnSpc>
                          <a:spcPct val="100000"/>
                        </a:lnSpc>
                        <a:spcBef>
                          <a:spcPts val="0"/>
                        </a:spcBef>
                        <a:spcAft>
                          <a:spcPts val="0"/>
                        </a:spcAft>
                      </a:pPr>
                      <a:r>
                        <a:rPr lang="en-US" sz="1400" dirty="0">
                          <a:latin typeface="Book Antiqua"/>
                          <a:ea typeface="Calibri"/>
                          <a:cs typeface="Times New Roman"/>
                        </a:rPr>
                        <a:t>18.7 with “k” displayed</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Multiply by 1,000</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18,700 ohms</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34">
                <a:tc>
                  <a:txBody>
                    <a:bodyPr/>
                    <a:lstStyle/>
                    <a:p>
                      <a:pPr marL="0" marR="0" algn="l">
                        <a:lnSpc>
                          <a:spcPct val="100000"/>
                        </a:lnSpc>
                        <a:spcBef>
                          <a:spcPts val="0"/>
                        </a:spcBef>
                        <a:spcAft>
                          <a:spcPts val="0"/>
                        </a:spcAft>
                      </a:pPr>
                      <a:r>
                        <a:rPr lang="en-US" sz="1400" b="1" dirty="0">
                          <a:latin typeface="Book Antiqua"/>
                          <a:ea typeface="Calibri"/>
                          <a:cs typeface="Times New Roman"/>
                        </a:rPr>
                        <a:t>Meter Reading on </a:t>
                      </a:r>
                      <a:r>
                        <a:rPr lang="en-US" sz="1400" b="1" dirty="0" smtClean="0">
                          <a:latin typeface="Book Antiqua"/>
                          <a:ea typeface="Calibri"/>
                          <a:cs typeface="Times New Roman"/>
                        </a:rPr>
                        <a:t/>
                      </a:r>
                      <a:br>
                        <a:rPr lang="en-US" sz="1400" b="1" dirty="0" smtClean="0">
                          <a:latin typeface="Book Antiqua"/>
                          <a:ea typeface="Calibri"/>
                          <a:cs typeface="Times New Roman"/>
                        </a:rPr>
                      </a:br>
                      <a:r>
                        <a:rPr lang="en-US" sz="1400" b="1" dirty="0" smtClean="0">
                          <a:latin typeface="Book Antiqua"/>
                          <a:ea typeface="Calibri"/>
                          <a:cs typeface="Times New Roman"/>
                        </a:rPr>
                        <a:t>Amps </a:t>
                      </a:r>
                      <a:r>
                        <a:rPr lang="en-US" sz="1400" b="1" dirty="0">
                          <a:latin typeface="Book Antiqua"/>
                          <a:ea typeface="Calibri"/>
                          <a:cs typeface="Times New Roman"/>
                        </a:rPr>
                        <a:t>Function</a:t>
                      </a:r>
                      <a:endParaRPr lang="en-US" sz="1400" dirty="0">
                        <a:latin typeface="Calibri"/>
                        <a:ea typeface="Calibri"/>
                        <a:cs typeface="Times New Roman"/>
                      </a:endParaRPr>
                    </a:p>
                  </a:txBody>
                  <a:tcPr marL="82296" marR="8229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400" dirty="0">
                        <a:latin typeface="Book Antiqua"/>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400" dirty="0">
                        <a:latin typeface="Book Antiqua"/>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34">
                <a:tc>
                  <a:txBody>
                    <a:bodyPr/>
                    <a:lstStyle/>
                    <a:p>
                      <a:pPr marL="0" marR="0">
                        <a:lnSpc>
                          <a:spcPct val="100000"/>
                        </a:lnSpc>
                        <a:spcBef>
                          <a:spcPts val="0"/>
                        </a:spcBef>
                        <a:spcAft>
                          <a:spcPts val="0"/>
                        </a:spcAft>
                      </a:pPr>
                      <a:r>
                        <a:rPr lang="en-US" sz="1400" dirty="0">
                          <a:latin typeface="Book Antiqua"/>
                          <a:ea typeface="Calibri"/>
                          <a:cs typeface="Times New Roman"/>
                        </a:rPr>
                        <a:t>225.6 with “mA” displayed</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Divide by 1,000</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0.2256 amps</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34">
                <a:tc>
                  <a:txBody>
                    <a:bodyPr/>
                    <a:lstStyle/>
                    <a:p>
                      <a:pPr marL="0" marR="0">
                        <a:lnSpc>
                          <a:spcPct val="100000"/>
                        </a:lnSpc>
                        <a:spcBef>
                          <a:spcPts val="0"/>
                        </a:spcBef>
                        <a:spcAft>
                          <a:spcPts val="0"/>
                        </a:spcAft>
                      </a:pPr>
                      <a:r>
                        <a:rPr lang="en-US" sz="1400" b="1" dirty="0">
                          <a:latin typeface="Book Antiqua"/>
                          <a:ea typeface="Calibri"/>
                          <a:cs typeface="Times New Roman"/>
                        </a:rPr>
                        <a:t>Meter Reading </a:t>
                      </a:r>
                      <a:r>
                        <a:rPr lang="en-US" sz="1400" b="1" dirty="0" smtClean="0">
                          <a:latin typeface="Book Antiqua"/>
                          <a:ea typeface="Calibri"/>
                          <a:cs typeface="Times New Roman"/>
                        </a:rPr>
                        <a:t>on </a:t>
                      </a:r>
                      <a:br>
                        <a:rPr lang="en-US" sz="1400" b="1" dirty="0" smtClean="0">
                          <a:latin typeface="Book Antiqua"/>
                          <a:ea typeface="Calibri"/>
                          <a:cs typeface="Times New Roman"/>
                        </a:rPr>
                      </a:br>
                      <a:r>
                        <a:rPr lang="en-US" sz="1400" b="1" dirty="0" smtClean="0">
                          <a:latin typeface="Book Antiqua"/>
                          <a:ea typeface="Calibri"/>
                          <a:cs typeface="Times New Roman"/>
                        </a:rPr>
                        <a:t>Volts </a:t>
                      </a:r>
                      <a:r>
                        <a:rPr lang="en-US" sz="1400" b="1" dirty="0">
                          <a:latin typeface="Book Antiqua"/>
                          <a:ea typeface="Calibri"/>
                          <a:cs typeface="Times New Roman"/>
                        </a:rPr>
                        <a:t>Function</a:t>
                      </a:r>
                      <a:endParaRPr lang="en-US" sz="1400" dirty="0">
                        <a:latin typeface="Calibri"/>
                        <a:ea typeface="Calibri"/>
                        <a:cs typeface="Times New Roman"/>
                      </a:endParaRPr>
                    </a:p>
                  </a:txBody>
                  <a:tcPr marL="82296" marR="8229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400" dirty="0">
                        <a:latin typeface="Book Antiqua"/>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400" dirty="0">
                        <a:latin typeface="Book Antiqua"/>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34">
                <a:tc>
                  <a:txBody>
                    <a:bodyPr/>
                    <a:lstStyle/>
                    <a:p>
                      <a:pPr marL="0" marR="0">
                        <a:lnSpc>
                          <a:spcPct val="100000"/>
                        </a:lnSpc>
                        <a:spcBef>
                          <a:spcPts val="0"/>
                        </a:spcBef>
                        <a:spcAft>
                          <a:spcPts val="0"/>
                        </a:spcAft>
                      </a:pPr>
                      <a:r>
                        <a:rPr lang="en-US" sz="1400" dirty="0">
                          <a:latin typeface="Book Antiqua"/>
                          <a:ea typeface="Calibri"/>
                          <a:cs typeface="Times New Roman"/>
                        </a:rPr>
                        <a:t>12660 with “mV” displayed</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Divide by 1,000</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latin typeface="Book Antiqua"/>
                          <a:ea typeface="Calibri"/>
                          <a:cs typeface="Times New Roman"/>
                        </a:rPr>
                        <a:t>12.66 volts</a:t>
                      </a:r>
                      <a:endParaRPr lang="en-US" sz="1400" dirty="0">
                        <a:latin typeface="Calibri"/>
                        <a:ea typeface="Calibri"/>
                        <a:cs typeface="Times New Roman"/>
                      </a:endParaRPr>
                    </a:p>
                  </a:txBody>
                  <a:tcPr marL="82296" marR="82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6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155" name="Text Box 59"/>
          <p:cNvSpPr txBox="1">
            <a:spLocks noChangeArrowheads="1"/>
          </p:cNvSpPr>
          <p:nvPr/>
        </p:nvSpPr>
        <p:spPr bwMode="auto">
          <a:xfrm>
            <a:off x="2925763" y="1141413"/>
            <a:ext cx="5780087"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Test light</a:t>
            </a:r>
            <a:endParaRPr lang="en-US" altLang="en-US" sz="1600"/>
          </a:p>
        </p:txBody>
      </p:sp>
      <p:sp>
        <p:nvSpPr>
          <p:cNvPr id="3" name="Text Box 75"/>
          <p:cNvSpPr txBox="1">
            <a:spLocks noChangeArrowheads="1"/>
          </p:cNvSpPr>
          <p:nvPr/>
        </p:nvSpPr>
        <p:spPr bwMode="auto">
          <a:xfrm>
            <a:off x="3286125" y="1614488"/>
            <a:ext cx="5668963" cy="825500"/>
          </a:xfrm>
          <a:prstGeom prst="rect">
            <a:avLst/>
          </a:prstGeom>
          <a:noFill/>
          <a:ln w="9525">
            <a:noFill/>
            <a:miter lim="800000"/>
            <a:headEnd/>
            <a:tailEnd/>
          </a:ln>
        </p:spPr>
        <p:txBody>
          <a:bodyPr>
            <a:spAutoFit/>
          </a:bodyPr>
          <a:lstStyle/>
          <a:p>
            <a:r>
              <a:rPr lang="en-US" sz="1600"/>
              <a:t>A test light confirms the presence of voltage in a circuit. It uses an incandescent bulb with approximately 20 to 30 ohms of resistance.</a:t>
            </a:r>
          </a:p>
        </p:txBody>
      </p:sp>
      <p:sp>
        <p:nvSpPr>
          <p:cNvPr id="4" name="Text Box 75"/>
          <p:cNvSpPr txBox="1">
            <a:spLocks noChangeArrowheads="1"/>
          </p:cNvSpPr>
          <p:nvPr/>
        </p:nvSpPr>
        <p:spPr bwMode="auto">
          <a:xfrm>
            <a:off x="2816225" y="2563813"/>
            <a:ext cx="5907088" cy="830262"/>
          </a:xfrm>
          <a:prstGeom prst="rect">
            <a:avLst/>
          </a:prstGeom>
          <a:noFill/>
          <a:ln w="9525">
            <a:noFill/>
            <a:miter lim="800000"/>
            <a:headEnd/>
            <a:tailEnd/>
          </a:ln>
        </p:spPr>
        <p:txBody>
          <a:bodyPr>
            <a:spAutoFit/>
          </a:bodyPr>
          <a:lstStyle/>
          <a:p>
            <a:pPr marL="742950" lvl="1" indent="-285750">
              <a:buFontTx/>
              <a:buChar char="•"/>
            </a:pPr>
            <a:r>
              <a:rPr lang="en-US" sz="1600"/>
              <a:t>If the test light bulb comes on when hooked in parallel to a circuit, enough voltage is present. The brighter the light, the greater the voltage of the circuit.</a:t>
            </a:r>
          </a:p>
        </p:txBody>
      </p:sp>
      <p:pic>
        <p:nvPicPr>
          <p:cNvPr id="69643" name="Picture 11" descr="02030110"/>
          <p:cNvPicPr>
            <a:picLocks noChangeAspect="1" noChangeArrowheads="1"/>
          </p:cNvPicPr>
          <p:nvPr/>
        </p:nvPicPr>
        <p:blipFill>
          <a:blip r:embed="rId2" cstate="print"/>
          <a:srcRect t="-2039"/>
          <a:stretch>
            <a:fillRect/>
          </a:stretch>
        </p:blipFill>
        <p:spPr bwMode="auto">
          <a:xfrm>
            <a:off x="3911600" y="3571875"/>
            <a:ext cx="3582988" cy="30448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5"/>
                                        </p:tgtEl>
                                        <p:attrNameLst>
                                          <p:attrName>style.visibility</p:attrName>
                                        </p:attrNameLst>
                                      </p:cBhvr>
                                      <p:to>
                                        <p:strVal val="visible"/>
                                      </p:to>
                                    </p:set>
                                    <p:animEffect transition="in" filter="wipe(left)">
                                      <p:cBhvr>
                                        <p:cTn id="7" dur="500"/>
                                        <p:tgtEl>
                                          <p:spTgt spid="4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9643"/>
                                        </p:tgtEl>
                                        <p:attrNameLst>
                                          <p:attrName>style.visibility</p:attrName>
                                        </p:attrNameLst>
                                      </p:cBhvr>
                                      <p:to>
                                        <p:strVal val="visible"/>
                                      </p:to>
                                    </p:set>
                                    <p:animEffect transition="in" filter="wipe(left)">
                                      <p:cBhvr>
                                        <p:cTn id="21" dur="500"/>
                                        <p:tgtEl>
                                          <p:spTgt spid="69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5"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441700" y="1143000"/>
            <a:ext cx="5340350" cy="1558925"/>
          </a:xfrm>
          <a:prstGeom prst="rect">
            <a:avLst/>
          </a:prstGeom>
          <a:noFill/>
          <a:ln w="9525">
            <a:noFill/>
            <a:miter lim="800000"/>
            <a:headEnd/>
            <a:tailEnd/>
          </a:ln>
        </p:spPr>
        <p:txBody>
          <a:bodyPr>
            <a:spAutoFit/>
          </a:bodyPr>
          <a:lstStyle/>
          <a:p>
            <a:pPr marL="742950" lvl="1" indent="-285750">
              <a:buFontTx/>
              <a:buChar char="•"/>
            </a:pPr>
            <a:r>
              <a:rPr lang="en-US" sz="1600"/>
              <a:t>A continuity tester, or self-powered test light, confirms that a circuit can conduct electricity. It has a battery and an incandescent bulb with approximately 1 ohm of resistance. If the test light bulb comes on when hooked in series to a circuit, the circuit is continuous.</a:t>
            </a:r>
          </a:p>
        </p:txBody>
      </p:sp>
      <p:pic>
        <p:nvPicPr>
          <p:cNvPr id="70663" name="Picture 7" descr="02030111"/>
          <p:cNvPicPr>
            <a:picLocks noChangeAspect="1" noChangeArrowheads="1"/>
          </p:cNvPicPr>
          <p:nvPr/>
        </p:nvPicPr>
        <p:blipFill>
          <a:blip r:embed="rId2" cstate="print"/>
          <a:srcRect/>
          <a:stretch>
            <a:fillRect/>
          </a:stretch>
        </p:blipFill>
        <p:spPr bwMode="auto">
          <a:xfrm>
            <a:off x="4187825" y="2822575"/>
            <a:ext cx="3209925" cy="2398713"/>
          </a:xfrm>
          <a:prstGeom prst="rect">
            <a:avLst/>
          </a:prstGeom>
          <a:noFill/>
          <a:ln w="28575">
            <a:solidFill>
              <a:srgbClr val="000000"/>
            </a:solidFill>
            <a:miter lim="800000"/>
            <a:headEnd/>
            <a:tailEnd/>
          </a:ln>
        </p:spPr>
      </p:pic>
      <p:sp>
        <p:nvSpPr>
          <p:cNvPr id="3" name="Text Box 75"/>
          <p:cNvSpPr txBox="1">
            <a:spLocks noChangeArrowheads="1"/>
          </p:cNvSpPr>
          <p:nvPr/>
        </p:nvSpPr>
        <p:spPr bwMode="auto">
          <a:xfrm>
            <a:off x="3921125" y="5359400"/>
            <a:ext cx="4687888" cy="1069975"/>
          </a:xfrm>
          <a:prstGeom prst="rect">
            <a:avLst/>
          </a:prstGeom>
          <a:noFill/>
          <a:ln w="9525">
            <a:noFill/>
            <a:miter lim="800000"/>
            <a:headEnd/>
            <a:tailEnd/>
          </a:ln>
        </p:spPr>
        <p:txBody>
          <a:bodyPr>
            <a:spAutoFit/>
          </a:bodyPr>
          <a:lstStyle/>
          <a:p>
            <a:r>
              <a:rPr lang="en-US" sz="1600" b="1"/>
              <a:t>CAUTION: The power must be off when using a continuity tester. If a lamp is connected to a powered circuit, the high current can burn out the lamp.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663"/>
                                        </p:tgtEl>
                                        <p:attrNameLst>
                                          <p:attrName>style.visibility</p:attrName>
                                        </p:attrNameLst>
                                      </p:cBhvr>
                                      <p:to>
                                        <p:strVal val="visible"/>
                                      </p:to>
                                    </p:set>
                                    <p:animEffect transition="in" filter="wipe(left)">
                                      <p:cBhvr>
                                        <p:cTn id="11" dur="500"/>
                                        <p:tgtEl>
                                          <p:spTgt spid="706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155" name="Text Box 59"/>
          <p:cNvSpPr txBox="1">
            <a:spLocks noChangeArrowheads="1"/>
          </p:cNvSpPr>
          <p:nvPr/>
        </p:nvSpPr>
        <p:spPr bwMode="auto">
          <a:xfrm>
            <a:off x="2949575" y="1141413"/>
            <a:ext cx="5780088"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Jumper wire</a:t>
            </a:r>
            <a:endParaRPr lang="en-US" altLang="en-US" sz="1600"/>
          </a:p>
        </p:txBody>
      </p:sp>
      <p:sp>
        <p:nvSpPr>
          <p:cNvPr id="3" name="Text Box 75"/>
          <p:cNvSpPr txBox="1">
            <a:spLocks noChangeArrowheads="1"/>
          </p:cNvSpPr>
          <p:nvPr/>
        </p:nvSpPr>
        <p:spPr bwMode="auto">
          <a:xfrm>
            <a:off x="3309938" y="1579563"/>
            <a:ext cx="5668962" cy="1069975"/>
          </a:xfrm>
          <a:prstGeom prst="rect">
            <a:avLst/>
          </a:prstGeom>
          <a:noFill/>
          <a:ln w="9525">
            <a:noFill/>
            <a:miter lim="800000"/>
            <a:headEnd/>
            <a:tailEnd/>
          </a:ln>
        </p:spPr>
        <p:txBody>
          <a:bodyPr>
            <a:spAutoFit/>
          </a:bodyPr>
          <a:lstStyle/>
          <a:p>
            <a:r>
              <a:rPr lang="en-US" sz="1600"/>
              <a:t>A jumper wire is a simple but effective testing tool that is composed of a piece of insulated wire with a terminal on each end. Various types of jumper wires are available and equipped with different types of terminals.</a:t>
            </a:r>
          </a:p>
        </p:txBody>
      </p:sp>
      <p:pic>
        <p:nvPicPr>
          <p:cNvPr id="71687" name="Picture 7" descr="02030112"/>
          <p:cNvPicPr>
            <a:picLocks noChangeAspect="1" noChangeArrowheads="1"/>
          </p:cNvPicPr>
          <p:nvPr/>
        </p:nvPicPr>
        <p:blipFill>
          <a:blip r:embed="rId2" cstate="print"/>
          <a:srcRect r="-1283"/>
          <a:stretch>
            <a:fillRect/>
          </a:stretch>
        </p:blipFill>
        <p:spPr bwMode="auto">
          <a:xfrm>
            <a:off x="2797175" y="2811463"/>
            <a:ext cx="6080125" cy="3817937"/>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5"/>
                                        </p:tgtEl>
                                        <p:attrNameLst>
                                          <p:attrName>style.visibility</p:attrName>
                                        </p:attrNameLst>
                                      </p:cBhvr>
                                      <p:to>
                                        <p:strVal val="visible"/>
                                      </p:to>
                                    </p:set>
                                    <p:animEffect transition="in" filter="wipe(left)">
                                      <p:cBhvr>
                                        <p:cTn id="7" dur="500"/>
                                        <p:tgtEl>
                                          <p:spTgt spid="4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1687"/>
                                        </p:tgtEl>
                                        <p:attrNameLst>
                                          <p:attrName>style.visibility</p:attrName>
                                        </p:attrNameLst>
                                      </p:cBhvr>
                                      <p:to>
                                        <p:strVal val="visible"/>
                                      </p:to>
                                    </p:set>
                                    <p:animEffect transition="in" filter="wipe(left)">
                                      <p:cBhvr>
                                        <p:cTn id="16"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2755900" y="1096963"/>
            <a:ext cx="6111875" cy="1069975"/>
          </a:xfrm>
          <a:prstGeom prst="rect">
            <a:avLst/>
          </a:prstGeom>
          <a:noFill/>
          <a:ln w="9525">
            <a:noFill/>
            <a:miter lim="800000"/>
            <a:headEnd/>
            <a:tailEnd/>
          </a:ln>
        </p:spPr>
        <p:txBody>
          <a:bodyPr>
            <a:spAutoFit/>
          </a:bodyPr>
          <a:lstStyle/>
          <a:p>
            <a:pPr marL="742950" lvl="1" indent="-285750">
              <a:buFontTx/>
              <a:buChar char="•"/>
            </a:pPr>
            <a:r>
              <a:rPr lang="en-US" sz="1600"/>
              <a:t>Jumper wires exchange a recognized good circuit for a suspected faulty portion of the circuit. If the circuit works correctly with the jumper wire but not without, there is an open in the area being jumped.</a:t>
            </a:r>
          </a:p>
        </p:txBody>
      </p:sp>
      <p:pic>
        <p:nvPicPr>
          <p:cNvPr id="72710" name="Picture 6" descr="02030113"/>
          <p:cNvPicPr>
            <a:picLocks noChangeAspect="1" noChangeArrowheads="1"/>
          </p:cNvPicPr>
          <p:nvPr/>
        </p:nvPicPr>
        <p:blipFill>
          <a:blip r:embed="rId2" cstate="print"/>
          <a:srcRect/>
          <a:stretch>
            <a:fillRect/>
          </a:stretch>
        </p:blipFill>
        <p:spPr bwMode="auto">
          <a:xfrm>
            <a:off x="3814763" y="2274888"/>
            <a:ext cx="3905250" cy="2874962"/>
          </a:xfrm>
          <a:prstGeom prst="rect">
            <a:avLst/>
          </a:prstGeom>
          <a:noFill/>
          <a:ln w="28575">
            <a:solidFill>
              <a:srgbClr val="000000"/>
            </a:solidFill>
            <a:miter lim="800000"/>
            <a:headEnd/>
            <a:tailEnd/>
          </a:ln>
        </p:spPr>
      </p:pic>
      <p:sp>
        <p:nvSpPr>
          <p:cNvPr id="2" name="Text Box 75"/>
          <p:cNvSpPr txBox="1">
            <a:spLocks noChangeArrowheads="1"/>
          </p:cNvSpPr>
          <p:nvPr/>
        </p:nvSpPr>
        <p:spPr bwMode="auto">
          <a:xfrm>
            <a:off x="2755900" y="5307013"/>
            <a:ext cx="6111875" cy="1323975"/>
          </a:xfrm>
          <a:prstGeom prst="rect">
            <a:avLst/>
          </a:prstGeom>
          <a:noFill/>
          <a:ln w="9525">
            <a:noFill/>
            <a:miter lim="800000"/>
            <a:headEnd/>
            <a:tailEnd/>
          </a:ln>
        </p:spPr>
        <p:txBody>
          <a:bodyPr>
            <a:spAutoFit/>
          </a:bodyPr>
          <a:lstStyle/>
          <a:p>
            <a:pPr marL="742950" lvl="1" indent="-285750">
              <a:buFontTx/>
              <a:buChar char="•"/>
            </a:pPr>
            <a:r>
              <a:rPr lang="en-US" sz="1600"/>
              <a:t>A jumper wire should only be used to bypass switches, connectors, sections of wiring, and other nonresistive parts of the circuit. Bypassing a lamp, motor, coil, or any load with a jumper wire can result in circuit resistance and high current flow, damaging wiring and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710"/>
                                        </p:tgtEl>
                                        <p:attrNameLst>
                                          <p:attrName>style.visibility</p:attrName>
                                        </p:attrNameLst>
                                      </p:cBhvr>
                                      <p:to>
                                        <p:strVal val="visible"/>
                                      </p:to>
                                    </p:set>
                                    <p:animEffect transition="in" filter="wipe(left)">
                                      <p:cBhvr>
                                        <p:cTn id="11" dur="500"/>
                                        <p:tgtEl>
                                          <p:spTgt spid="727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2917825" y="5969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Safety precautions</a:t>
            </a:r>
            <a:endParaRPr lang="en-US" sz="2000" b="1">
              <a:latin typeface="Impact" pitchFamily="34" charset="0"/>
            </a:endParaRPr>
          </a:p>
        </p:txBody>
      </p:sp>
      <p:sp>
        <p:nvSpPr>
          <p:cNvPr id="3" name="Text Box 75"/>
          <p:cNvSpPr txBox="1">
            <a:spLocks noChangeArrowheads="1"/>
          </p:cNvSpPr>
          <p:nvPr/>
        </p:nvSpPr>
        <p:spPr bwMode="auto">
          <a:xfrm>
            <a:off x="3249613" y="1320800"/>
            <a:ext cx="5668962" cy="825500"/>
          </a:xfrm>
          <a:prstGeom prst="rect">
            <a:avLst/>
          </a:prstGeom>
          <a:noFill/>
          <a:ln w="9525">
            <a:noFill/>
            <a:miter lim="800000"/>
            <a:headEnd/>
            <a:tailEnd/>
          </a:ln>
        </p:spPr>
        <p:txBody>
          <a:bodyPr>
            <a:spAutoFit/>
          </a:bodyPr>
          <a:lstStyle/>
          <a:p>
            <a:r>
              <a:rPr lang="en-US" sz="1600"/>
              <a:t>Electrical arcing can occur anywhere where high-potential voltage contacts a source of low-potential voltage. Electrical arcing can cause fuel or hydrogen vapor to burn or explode.</a:t>
            </a:r>
          </a:p>
        </p:txBody>
      </p:sp>
      <p:sp>
        <p:nvSpPr>
          <p:cNvPr id="2" name="Text Box 75"/>
          <p:cNvSpPr txBox="1">
            <a:spLocks noChangeArrowheads="1"/>
          </p:cNvSpPr>
          <p:nvPr/>
        </p:nvSpPr>
        <p:spPr bwMode="auto">
          <a:xfrm>
            <a:off x="3262313" y="2349500"/>
            <a:ext cx="5668962" cy="1069975"/>
          </a:xfrm>
          <a:prstGeom prst="rect">
            <a:avLst/>
          </a:prstGeom>
          <a:noFill/>
          <a:ln w="9525">
            <a:noFill/>
            <a:miter lim="800000"/>
            <a:headEnd/>
            <a:tailEnd/>
          </a:ln>
        </p:spPr>
        <p:txBody>
          <a:bodyPr>
            <a:spAutoFit/>
          </a:bodyPr>
          <a:lstStyle/>
          <a:p>
            <a:r>
              <a:rPr lang="en-US" sz="1600" b="1"/>
              <a:t>CAUTION: When opening an electrical circuit, disconnect the negative battery cable or ground cable first. To prevent electrical arcing, connect the negative battery cable last.</a:t>
            </a:r>
          </a:p>
        </p:txBody>
      </p:sp>
      <p:sp>
        <p:nvSpPr>
          <p:cNvPr id="4155" name="Text Box 59"/>
          <p:cNvSpPr txBox="1">
            <a:spLocks noChangeArrowheads="1"/>
          </p:cNvSpPr>
          <p:nvPr/>
        </p:nvSpPr>
        <p:spPr bwMode="auto">
          <a:xfrm>
            <a:off x="2890838" y="3554413"/>
            <a:ext cx="5780087"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Many of the hazards technicians face when servicing electrical/electronic systems can severely damage a vehicle.</a:t>
            </a:r>
            <a:endParaRPr lang="en-US" altLang="en-US" sz="1600"/>
          </a:p>
        </p:txBody>
      </p:sp>
      <p:sp>
        <p:nvSpPr>
          <p:cNvPr id="5" name="Text Box 75"/>
          <p:cNvSpPr txBox="1">
            <a:spLocks noChangeArrowheads="1"/>
          </p:cNvSpPr>
          <p:nvPr/>
        </p:nvSpPr>
        <p:spPr bwMode="auto">
          <a:xfrm>
            <a:off x="3238500" y="4508500"/>
            <a:ext cx="5543550" cy="581025"/>
          </a:xfrm>
          <a:prstGeom prst="rect">
            <a:avLst/>
          </a:prstGeom>
          <a:noFill/>
          <a:ln w="9525">
            <a:noFill/>
            <a:miter lim="800000"/>
            <a:headEnd/>
            <a:tailEnd/>
          </a:ln>
        </p:spPr>
        <p:txBody>
          <a:bodyPr>
            <a:spAutoFit/>
          </a:bodyPr>
          <a:lstStyle/>
          <a:p>
            <a:r>
              <a:rPr lang="en-US" sz="1600"/>
              <a:t>The following precautions should be taken before service or repair.</a:t>
            </a:r>
          </a:p>
        </p:txBody>
      </p:sp>
      <p:sp>
        <p:nvSpPr>
          <p:cNvPr id="4" name="Text Box 75"/>
          <p:cNvSpPr txBox="1">
            <a:spLocks noChangeArrowheads="1"/>
          </p:cNvSpPr>
          <p:nvPr/>
        </p:nvSpPr>
        <p:spPr bwMode="auto">
          <a:xfrm>
            <a:off x="2755900" y="5291138"/>
            <a:ext cx="6129338" cy="581025"/>
          </a:xfrm>
          <a:prstGeom prst="rect">
            <a:avLst/>
          </a:prstGeom>
          <a:noFill/>
          <a:ln w="9525">
            <a:noFill/>
            <a:miter lim="800000"/>
            <a:headEnd/>
            <a:tailEnd/>
          </a:ln>
        </p:spPr>
        <p:txBody>
          <a:bodyPr>
            <a:spAutoFit/>
          </a:bodyPr>
          <a:lstStyle/>
          <a:p>
            <a:pPr marL="742950" lvl="1" indent="-285750">
              <a:buFontTx/>
              <a:buChar char="•"/>
            </a:pPr>
            <a:r>
              <a:rPr lang="en-US" sz="1600"/>
              <a:t>Inspect under the hood for exposed wiring, heat damage, or the presence of fuel and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5"/>
                                        </p:tgtEl>
                                        <p:attrNameLst>
                                          <p:attrName>style.visibility</p:attrName>
                                        </p:attrNameLst>
                                      </p:cBhvr>
                                      <p:to>
                                        <p:strVal val="visible"/>
                                      </p:to>
                                    </p:set>
                                    <p:animEffect transition="in" filter="wipe(left)">
                                      <p:cBhvr>
                                        <p:cTn id="17" dur="500"/>
                                        <p:tgtEl>
                                          <p:spTgt spid="4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155" grpId="0"/>
      <p:bldP spid="5"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155" name="Text Box 59"/>
          <p:cNvSpPr txBox="1">
            <a:spLocks noChangeArrowheads="1"/>
          </p:cNvSpPr>
          <p:nvPr/>
        </p:nvSpPr>
        <p:spPr bwMode="auto">
          <a:xfrm>
            <a:off x="2925763" y="1116013"/>
            <a:ext cx="5780087"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Digital storage oscilloscope (DSO)</a:t>
            </a:r>
            <a:endParaRPr lang="en-US" altLang="en-US" sz="1600"/>
          </a:p>
        </p:txBody>
      </p:sp>
      <p:sp>
        <p:nvSpPr>
          <p:cNvPr id="3" name="Text Box 75"/>
          <p:cNvSpPr txBox="1">
            <a:spLocks noChangeArrowheads="1"/>
          </p:cNvSpPr>
          <p:nvPr/>
        </p:nvSpPr>
        <p:spPr bwMode="auto">
          <a:xfrm>
            <a:off x="3273425" y="1530350"/>
            <a:ext cx="5668963" cy="1558925"/>
          </a:xfrm>
          <a:prstGeom prst="rect">
            <a:avLst/>
          </a:prstGeom>
          <a:noFill/>
          <a:ln w="9525">
            <a:noFill/>
            <a:miter lim="800000"/>
            <a:headEnd/>
            <a:tailEnd/>
          </a:ln>
        </p:spPr>
        <p:txBody>
          <a:bodyPr>
            <a:spAutoFit/>
          </a:bodyPr>
          <a:lstStyle/>
          <a:p>
            <a:r>
              <a:rPr lang="en-US" sz="1600"/>
              <a:t>An oscilloscope, or scope, is a voltmeter that displays voltage in relation to time, showing voltage vertically and time horizontally. The voltage displays as a line across a cathode ray tube or liquid crystal screen. Oscilloscopes have been used for automotive testing for many years, including the following uses.</a:t>
            </a:r>
          </a:p>
        </p:txBody>
      </p:sp>
      <p:sp>
        <p:nvSpPr>
          <p:cNvPr id="4" name="Text Box 75"/>
          <p:cNvSpPr txBox="1">
            <a:spLocks noChangeArrowheads="1"/>
          </p:cNvSpPr>
          <p:nvPr/>
        </p:nvSpPr>
        <p:spPr bwMode="auto">
          <a:xfrm>
            <a:off x="2827338" y="3184525"/>
            <a:ext cx="5668962" cy="336550"/>
          </a:xfrm>
          <a:prstGeom prst="rect">
            <a:avLst/>
          </a:prstGeom>
          <a:noFill/>
          <a:ln w="9525">
            <a:noFill/>
            <a:miter lim="800000"/>
            <a:headEnd/>
            <a:tailEnd/>
          </a:ln>
        </p:spPr>
        <p:txBody>
          <a:bodyPr>
            <a:spAutoFit/>
          </a:bodyPr>
          <a:lstStyle/>
          <a:p>
            <a:pPr marL="742950" lvl="1" indent="-285750">
              <a:buFontTx/>
              <a:buChar char="•"/>
            </a:pPr>
            <a:r>
              <a:rPr lang="en-US" sz="1600"/>
              <a:t>Checking ignition system performance</a:t>
            </a:r>
          </a:p>
        </p:txBody>
      </p:sp>
      <p:sp>
        <p:nvSpPr>
          <p:cNvPr id="2" name="Text Box 75"/>
          <p:cNvSpPr txBox="1">
            <a:spLocks noChangeArrowheads="1"/>
          </p:cNvSpPr>
          <p:nvPr/>
        </p:nvSpPr>
        <p:spPr bwMode="auto">
          <a:xfrm>
            <a:off x="2827338" y="3717925"/>
            <a:ext cx="5668962" cy="336550"/>
          </a:xfrm>
          <a:prstGeom prst="rect">
            <a:avLst/>
          </a:prstGeom>
          <a:noFill/>
          <a:ln w="9525">
            <a:noFill/>
            <a:miter lim="800000"/>
            <a:headEnd/>
            <a:tailEnd/>
          </a:ln>
        </p:spPr>
        <p:txBody>
          <a:bodyPr>
            <a:spAutoFit/>
          </a:bodyPr>
          <a:lstStyle/>
          <a:p>
            <a:pPr marL="742950" lvl="1" indent="-285750">
              <a:buFontTx/>
              <a:buChar char="•"/>
            </a:pPr>
            <a:r>
              <a:rPr lang="en-US" sz="1600"/>
              <a:t>Testing diodes in the alternator’s rectifier</a:t>
            </a:r>
          </a:p>
        </p:txBody>
      </p:sp>
      <p:sp>
        <p:nvSpPr>
          <p:cNvPr id="5" name="Text Box 75"/>
          <p:cNvSpPr txBox="1">
            <a:spLocks noChangeArrowheads="1"/>
          </p:cNvSpPr>
          <p:nvPr/>
        </p:nvSpPr>
        <p:spPr bwMode="auto">
          <a:xfrm>
            <a:off x="2827338" y="4225925"/>
            <a:ext cx="5668962" cy="581025"/>
          </a:xfrm>
          <a:prstGeom prst="rect">
            <a:avLst/>
          </a:prstGeom>
          <a:noFill/>
          <a:ln w="9525">
            <a:noFill/>
            <a:miter lim="800000"/>
            <a:headEnd/>
            <a:tailEnd/>
          </a:ln>
        </p:spPr>
        <p:txBody>
          <a:bodyPr>
            <a:spAutoFit/>
          </a:bodyPr>
          <a:lstStyle/>
          <a:p>
            <a:pPr marL="742950" lvl="1" indent="-285750">
              <a:buFontTx/>
              <a:buChar char="•"/>
            </a:pPr>
            <a:r>
              <a:rPr lang="en-US" sz="1600"/>
              <a:t>Testing signals from sensors in powertrain control module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5"/>
                                        </p:tgtEl>
                                        <p:attrNameLst>
                                          <p:attrName>style.visibility</p:attrName>
                                        </p:attrNameLst>
                                      </p:cBhvr>
                                      <p:to>
                                        <p:strVal val="visible"/>
                                      </p:to>
                                    </p:set>
                                    <p:animEffect transition="in" filter="wipe(left)">
                                      <p:cBhvr>
                                        <p:cTn id="7" dur="500"/>
                                        <p:tgtEl>
                                          <p:spTgt spid="4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5" grpId="0"/>
      <p:bldP spid="3" grpId="0"/>
      <p:bldP spid="4" grpId="0"/>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pic>
        <p:nvPicPr>
          <p:cNvPr id="32771" name="Picture 8" descr="02030114"/>
          <p:cNvPicPr>
            <a:picLocks noChangeAspect="1" noChangeArrowheads="1"/>
          </p:cNvPicPr>
          <p:nvPr/>
        </p:nvPicPr>
        <p:blipFill>
          <a:blip r:embed="rId2" cstate="print"/>
          <a:srcRect/>
          <a:stretch>
            <a:fillRect/>
          </a:stretch>
        </p:blipFill>
        <p:spPr bwMode="auto">
          <a:xfrm>
            <a:off x="2941638" y="1343025"/>
            <a:ext cx="5680075" cy="457676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3" name="Text Box 75"/>
          <p:cNvSpPr txBox="1">
            <a:spLocks noChangeArrowheads="1"/>
          </p:cNvSpPr>
          <p:nvPr/>
        </p:nvSpPr>
        <p:spPr bwMode="auto">
          <a:xfrm>
            <a:off x="3081338" y="1125538"/>
            <a:ext cx="2646362" cy="3046412"/>
          </a:xfrm>
          <a:prstGeom prst="rect">
            <a:avLst/>
          </a:prstGeom>
          <a:noFill/>
          <a:ln w="9525">
            <a:noFill/>
            <a:miter lim="800000"/>
            <a:headEnd/>
            <a:tailEnd/>
          </a:ln>
        </p:spPr>
        <p:txBody>
          <a:bodyPr>
            <a:spAutoFit/>
          </a:bodyPr>
          <a:lstStyle/>
          <a:p>
            <a:r>
              <a:rPr lang="en-US" sz="1600"/>
              <a:t>The digital storage oscilloscope (DSO) is one of the latest advances in scope technology. A DSO is handheld and therefore much more portable than older scopes. It measures voltage and time over a wider range, which is useful in diagnosing the complex electrical systems found on modern vehicles.</a:t>
            </a:r>
          </a:p>
        </p:txBody>
      </p:sp>
      <p:pic>
        <p:nvPicPr>
          <p:cNvPr id="75784" name="Picture 8" descr="02030115"/>
          <p:cNvPicPr>
            <a:picLocks noChangeAspect="1" noChangeArrowheads="1"/>
          </p:cNvPicPr>
          <p:nvPr/>
        </p:nvPicPr>
        <p:blipFill>
          <a:blip r:embed="rId2" cstate="print"/>
          <a:srcRect/>
          <a:stretch>
            <a:fillRect/>
          </a:stretch>
        </p:blipFill>
        <p:spPr bwMode="auto">
          <a:xfrm>
            <a:off x="5999163" y="1250950"/>
            <a:ext cx="2713037" cy="40925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5784"/>
                                        </p:tgtEl>
                                        <p:attrNameLst>
                                          <p:attrName>style.visibility</p:attrName>
                                        </p:attrNameLst>
                                      </p:cBhvr>
                                      <p:to>
                                        <p:strVal val="visible"/>
                                      </p:to>
                                    </p:set>
                                    <p:animEffect transition="in" filter="wipe(left)">
                                      <p:cBhvr>
                                        <p:cTn id="11"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4" name="Text Box 75"/>
          <p:cNvSpPr txBox="1">
            <a:spLocks noChangeArrowheads="1"/>
          </p:cNvSpPr>
          <p:nvPr/>
        </p:nvSpPr>
        <p:spPr bwMode="auto">
          <a:xfrm>
            <a:off x="3441700" y="1214438"/>
            <a:ext cx="5668963" cy="1803400"/>
          </a:xfrm>
          <a:prstGeom prst="rect">
            <a:avLst/>
          </a:prstGeom>
          <a:noFill/>
          <a:ln w="9525">
            <a:noFill/>
            <a:miter lim="800000"/>
            <a:headEnd/>
            <a:tailEnd/>
          </a:ln>
        </p:spPr>
        <p:txBody>
          <a:bodyPr>
            <a:spAutoFit/>
          </a:bodyPr>
          <a:lstStyle/>
          <a:p>
            <a:pPr marL="742950" lvl="1" indent="-285750">
              <a:buFontTx/>
              <a:buChar char="•"/>
            </a:pPr>
            <a:r>
              <a:rPr lang="en-US" sz="1600"/>
              <a:t>Controls include the settings for voltage (vertical), time (horizontal), and trigger. The trigger setting controls when the pattern begins to display on the screen and allows the patterns to begin and end at the same points on the screen. The correct trigger setting is important when observing the timing of events.</a:t>
            </a:r>
          </a:p>
        </p:txBody>
      </p:sp>
      <p:sp>
        <p:nvSpPr>
          <p:cNvPr id="2" name="Text Box 75"/>
          <p:cNvSpPr txBox="1">
            <a:spLocks noChangeArrowheads="1"/>
          </p:cNvSpPr>
          <p:nvPr/>
        </p:nvSpPr>
        <p:spPr bwMode="auto">
          <a:xfrm>
            <a:off x="3441700" y="3152775"/>
            <a:ext cx="5668963" cy="336550"/>
          </a:xfrm>
          <a:prstGeom prst="rect">
            <a:avLst/>
          </a:prstGeom>
          <a:noFill/>
          <a:ln w="9525">
            <a:noFill/>
            <a:miter lim="800000"/>
            <a:headEnd/>
            <a:tailEnd/>
          </a:ln>
        </p:spPr>
        <p:txBody>
          <a:bodyPr>
            <a:spAutoFit/>
          </a:bodyPr>
          <a:lstStyle/>
          <a:p>
            <a:pPr marL="742950" lvl="1" indent="-285750">
              <a:buFontTx/>
              <a:buChar char="•"/>
            </a:pPr>
            <a:r>
              <a:rPr lang="en-US" sz="1600"/>
              <a:t>Other DSO features</a:t>
            </a:r>
          </a:p>
        </p:txBody>
      </p:sp>
      <p:sp>
        <p:nvSpPr>
          <p:cNvPr id="3" name="Text Box 75"/>
          <p:cNvSpPr txBox="1">
            <a:spLocks noChangeArrowheads="1"/>
          </p:cNvSpPr>
          <p:nvPr/>
        </p:nvSpPr>
        <p:spPr bwMode="auto">
          <a:xfrm>
            <a:off x="4189413" y="3616325"/>
            <a:ext cx="4754562" cy="825500"/>
          </a:xfrm>
          <a:prstGeom prst="rect">
            <a:avLst/>
          </a:prstGeom>
          <a:noFill/>
          <a:ln w="9525">
            <a:noFill/>
            <a:miter lim="800000"/>
            <a:headEnd/>
            <a:tailEnd/>
          </a:ln>
        </p:spPr>
        <p:txBody>
          <a:bodyPr>
            <a:spAutoFit/>
          </a:bodyPr>
          <a:lstStyle/>
          <a:p>
            <a:r>
              <a:rPr lang="en-US" sz="1600"/>
              <a:t>Converts the signal to a digital display and has the ability to freeze or hold the signal for analysis, store the data, and recall the data for later use.</a:t>
            </a:r>
          </a:p>
        </p:txBody>
      </p:sp>
      <p:sp>
        <p:nvSpPr>
          <p:cNvPr id="5" name="Text Box 75"/>
          <p:cNvSpPr txBox="1">
            <a:spLocks noChangeArrowheads="1"/>
          </p:cNvSpPr>
          <p:nvPr/>
        </p:nvSpPr>
        <p:spPr bwMode="auto">
          <a:xfrm>
            <a:off x="4189413" y="4584700"/>
            <a:ext cx="4754562" cy="1314450"/>
          </a:xfrm>
          <a:prstGeom prst="rect">
            <a:avLst/>
          </a:prstGeom>
          <a:noFill/>
          <a:ln w="9525">
            <a:noFill/>
            <a:miter lim="800000"/>
            <a:headEnd/>
            <a:tailEnd/>
          </a:ln>
        </p:spPr>
        <p:txBody>
          <a:bodyPr>
            <a:spAutoFit/>
          </a:bodyPr>
          <a:lstStyle/>
          <a:p>
            <a:r>
              <a:rPr lang="en-US" sz="1600"/>
              <a:t>Typically has the ability to display more than one voltage pattern at a time allowing the user to observe differences between signals; a two-channel DSO can display two signals at once, a four-channel DSO can display four signals,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Test equipment</a:t>
            </a:r>
            <a:endParaRPr lang="en-US" sz="2000" b="1">
              <a:latin typeface="Impact" pitchFamily="34" charset="0"/>
            </a:endParaRPr>
          </a:p>
        </p:txBody>
      </p:sp>
      <p:sp>
        <p:nvSpPr>
          <p:cNvPr id="3" name="Text Box 75"/>
          <p:cNvSpPr txBox="1">
            <a:spLocks noChangeArrowheads="1"/>
          </p:cNvSpPr>
          <p:nvPr/>
        </p:nvSpPr>
        <p:spPr bwMode="auto">
          <a:xfrm>
            <a:off x="4189413" y="1257300"/>
            <a:ext cx="4754562" cy="1069975"/>
          </a:xfrm>
          <a:prstGeom prst="rect">
            <a:avLst/>
          </a:prstGeom>
          <a:noFill/>
          <a:ln w="9525">
            <a:noFill/>
            <a:miter lim="800000"/>
            <a:headEnd/>
            <a:tailEnd/>
          </a:ln>
        </p:spPr>
        <p:txBody>
          <a:bodyPr>
            <a:spAutoFit/>
          </a:bodyPr>
          <a:lstStyle/>
          <a:p>
            <a:r>
              <a:rPr lang="en-US" sz="1600"/>
              <a:t>May provide sample good patterns for common automotive tests, such as the correct pattern for an alternator under full load, that can be used to compare to the signal being tested.</a:t>
            </a:r>
          </a:p>
        </p:txBody>
      </p:sp>
      <p:sp>
        <p:nvSpPr>
          <p:cNvPr id="2" name="Text Box 75"/>
          <p:cNvSpPr txBox="1">
            <a:spLocks noChangeArrowheads="1"/>
          </p:cNvSpPr>
          <p:nvPr/>
        </p:nvSpPr>
        <p:spPr bwMode="auto">
          <a:xfrm>
            <a:off x="4189413" y="2452688"/>
            <a:ext cx="4754562" cy="581025"/>
          </a:xfrm>
          <a:prstGeom prst="rect">
            <a:avLst/>
          </a:prstGeom>
          <a:noFill/>
          <a:ln w="9525">
            <a:noFill/>
            <a:miter lim="800000"/>
            <a:headEnd/>
            <a:tailEnd/>
          </a:ln>
        </p:spPr>
        <p:txBody>
          <a:bodyPr>
            <a:spAutoFit/>
          </a:bodyPr>
          <a:lstStyle/>
          <a:p>
            <a:r>
              <a:rPr lang="en-US" sz="1600"/>
              <a:t>May have a feature that identifies and stores abnormal readings, called glitches.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2917825" y="5969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Safety precautions</a:t>
            </a:r>
            <a:endParaRPr lang="en-US" sz="2000" b="1">
              <a:latin typeface="Impact" pitchFamily="34" charset="0"/>
            </a:endParaRPr>
          </a:p>
        </p:txBody>
      </p:sp>
      <p:sp>
        <p:nvSpPr>
          <p:cNvPr id="3" name="Text Box 75"/>
          <p:cNvSpPr txBox="1">
            <a:spLocks noChangeArrowheads="1"/>
          </p:cNvSpPr>
          <p:nvPr/>
        </p:nvSpPr>
        <p:spPr bwMode="auto">
          <a:xfrm>
            <a:off x="3490913" y="2743200"/>
            <a:ext cx="5238750" cy="581025"/>
          </a:xfrm>
          <a:prstGeom prst="rect">
            <a:avLst/>
          </a:prstGeom>
          <a:noFill/>
          <a:ln w="9525">
            <a:noFill/>
            <a:miter lim="800000"/>
            <a:headEnd/>
            <a:tailEnd/>
          </a:ln>
        </p:spPr>
        <p:txBody>
          <a:bodyPr>
            <a:spAutoFit/>
          </a:bodyPr>
          <a:lstStyle/>
          <a:p>
            <a:r>
              <a:rPr lang="en-US" sz="1600"/>
              <a:t>The following precautions should be taken during service or repair.</a:t>
            </a:r>
          </a:p>
        </p:txBody>
      </p:sp>
      <p:sp>
        <p:nvSpPr>
          <p:cNvPr id="4" name="Text Box 75"/>
          <p:cNvSpPr txBox="1">
            <a:spLocks noChangeArrowheads="1"/>
          </p:cNvSpPr>
          <p:nvPr/>
        </p:nvSpPr>
        <p:spPr bwMode="auto">
          <a:xfrm>
            <a:off x="3055938" y="1246188"/>
            <a:ext cx="5605462" cy="825500"/>
          </a:xfrm>
          <a:prstGeom prst="rect">
            <a:avLst/>
          </a:prstGeom>
          <a:noFill/>
          <a:ln w="9525">
            <a:noFill/>
            <a:miter lim="800000"/>
            <a:headEnd/>
            <a:tailEnd/>
          </a:ln>
        </p:spPr>
        <p:txBody>
          <a:bodyPr>
            <a:spAutoFit/>
          </a:bodyPr>
          <a:lstStyle/>
          <a:p>
            <a:pPr marL="742950" lvl="1" indent="-285750">
              <a:buFontTx/>
              <a:buChar char="•"/>
            </a:pPr>
            <a:r>
              <a:rPr lang="en-US" sz="1600"/>
              <a:t>Consider whether the service or repair involves heavy current flow or electrical arcing and develop a prevention plan for each hazard.</a:t>
            </a:r>
          </a:p>
        </p:txBody>
      </p:sp>
      <p:sp>
        <p:nvSpPr>
          <p:cNvPr id="2" name="Text Box 75"/>
          <p:cNvSpPr txBox="1">
            <a:spLocks noChangeArrowheads="1"/>
          </p:cNvSpPr>
          <p:nvPr/>
        </p:nvSpPr>
        <p:spPr bwMode="auto">
          <a:xfrm>
            <a:off x="3055938" y="2236788"/>
            <a:ext cx="5668962" cy="336550"/>
          </a:xfrm>
          <a:prstGeom prst="rect">
            <a:avLst/>
          </a:prstGeom>
          <a:noFill/>
          <a:ln w="9525">
            <a:noFill/>
            <a:miter lim="800000"/>
            <a:headEnd/>
            <a:tailEnd/>
          </a:ln>
        </p:spPr>
        <p:txBody>
          <a:bodyPr>
            <a:spAutoFit/>
          </a:bodyPr>
          <a:lstStyle/>
          <a:p>
            <a:pPr marL="742950" lvl="1" indent="-285750">
              <a:buFontTx/>
              <a:buChar char="•"/>
            </a:pPr>
            <a:r>
              <a:rPr lang="en-US" sz="1600"/>
              <a:t>Plan a test sequence.</a:t>
            </a:r>
          </a:p>
        </p:txBody>
      </p:sp>
      <p:sp>
        <p:nvSpPr>
          <p:cNvPr id="5" name="Text Box 75"/>
          <p:cNvSpPr txBox="1">
            <a:spLocks noChangeArrowheads="1"/>
          </p:cNvSpPr>
          <p:nvPr/>
        </p:nvSpPr>
        <p:spPr bwMode="auto">
          <a:xfrm>
            <a:off x="3055938" y="3405188"/>
            <a:ext cx="5668962" cy="825500"/>
          </a:xfrm>
          <a:prstGeom prst="rect">
            <a:avLst/>
          </a:prstGeom>
          <a:noFill/>
          <a:ln w="9525">
            <a:noFill/>
            <a:miter lim="800000"/>
            <a:headEnd/>
            <a:tailEnd/>
          </a:ln>
        </p:spPr>
        <p:txBody>
          <a:bodyPr>
            <a:spAutoFit/>
          </a:bodyPr>
          <a:lstStyle/>
          <a:p>
            <a:pPr marL="742950" lvl="1" indent="-285750">
              <a:buFontTx/>
              <a:buChar char="•"/>
            </a:pPr>
            <a:r>
              <a:rPr lang="en-US" sz="1600"/>
              <a:t>Use a grounding wrist strap to maintain equivalent ground potential when working with sensitive electronic components.</a:t>
            </a:r>
          </a:p>
        </p:txBody>
      </p:sp>
      <p:sp>
        <p:nvSpPr>
          <p:cNvPr id="6" name="Text Box 75"/>
          <p:cNvSpPr txBox="1">
            <a:spLocks noChangeArrowheads="1"/>
          </p:cNvSpPr>
          <p:nvPr/>
        </p:nvSpPr>
        <p:spPr bwMode="auto">
          <a:xfrm>
            <a:off x="3055938" y="4395788"/>
            <a:ext cx="5668962" cy="581025"/>
          </a:xfrm>
          <a:prstGeom prst="rect">
            <a:avLst/>
          </a:prstGeom>
          <a:noFill/>
          <a:ln w="9525">
            <a:noFill/>
            <a:miter lim="800000"/>
            <a:headEnd/>
            <a:tailEnd/>
          </a:ln>
        </p:spPr>
        <p:txBody>
          <a:bodyPr>
            <a:spAutoFit/>
          </a:bodyPr>
          <a:lstStyle/>
          <a:p>
            <a:pPr marL="742950" lvl="1" indent="-285750">
              <a:buFontTx/>
              <a:buChar char="•"/>
            </a:pPr>
            <a:r>
              <a:rPr lang="en-US" sz="1600"/>
              <a:t>Avoid unintentional grounding or shorting of circuit components.</a:t>
            </a:r>
          </a:p>
        </p:txBody>
      </p:sp>
      <p:sp>
        <p:nvSpPr>
          <p:cNvPr id="7" name="Text Box 75"/>
          <p:cNvSpPr txBox="1">
            <a:spLocks noChangeArrowheads="1"/>
          </p:cNvSpPr>
          <p:nvPr/>
        </p:nvSpPr>
        <p:spPr bwMode="auto">
          <a:xfrm>
            <a:off x="3055938" y="5106988"/>
            <a:ext cx="5668962" cy="336550"/>
          </a:xfrm>
          <a:prstGeom prst="rect">
            <a:avLst/>
          </a:prstGeom>
          <a:noFill/>
          <a:ln w="9525">
            <a:noFill/>
            <a:miter lim="800000"/>
            <a:headEnd/>
            <a:tailEnd/>
          </a:ln>
        </p:spPr>
        <p:txBody>
          <a:bodyPr>
            <a:spAutoFit/>
          </a:bodyPr>
          <a:lstStyle/>
          <a:p>
            <a:pPr marL="742950" lvl="1" indent="-285750">
              <a:buFontTx/>
              <a:buChar char="•"/>
            </a:pPr>
            <a:r>
              <a:rPr lang="en-US" sz="1600"/>
              <a:t>Avoid testing unprotected circuits.</a:t>
            </a:r>
          </a:p>
        </p:txBody>
      </p:sp>
      <p:sp>
        <p:nvSpPr>
          <p:cNvPr id="8" name="Text Box 75"/>
          <p:cNvSpPr txBox="1">
            <a:spLocks noChangeArrowheads="1"/>
          </p:cNvSpPr>
          <p:nvPr/>
        </p:nvSpPr>
        <p:spPr bwMode="auto">
          <a:xfrm>
            <a:off x="3055938" y="5640388"/>
            <a:ext cx="5668962" cy="581025"/>
          </a:xfrm>
          <a:prstGeom prst="rect">
            <a:avLst/>
          </a:prstGeom>
          <a:noFill/>
          <a:ln w="9525">
            <a:noFill/>
            <a:miter lim="800000"/>
            <a:headEnd/>
            <a:tailEnd/>
          </a:ln>
        </p:spPr>
        <p:txBody>
          <a:bodyPr>
            <a:spAutoFit/>
          </a:bodyPr>
          <a:lstStyle/>
          <a:p>
            <a:pPr marL="742950" lvl="1" indent="-285750">
              <a:buFontTx/>
              <a:buChar char="•"/>
            </a:pPr>
            <a:r>
              <a:rPr lang="en-US" sz="1600"/>
              <a:t>Avid loading sensitive circuits with test lights or other load-test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2917825" y="5969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Safety precautions</a:t>
            </a:r>
            <a:endParaRPr lang="en-US" sz="2000" b="1">
              <a:latin typeface="Impact" pitchFamily="34" charset="0"/>
            </a:endParaRPr>
          </a:p>
        </p:txBody>
      </p:sp>
      <p:sp>
        <p:nvSpPr>
          <p:cNvPr id="3" name="Text Box 75"/>
          <p:cNvSpPr txBox="1">
            <a:spLocks noChangeArrowheads="1"/>
          </p:cNvSpPr>
          <p:nvPr/>
        </p:nvSpPr>
        <p:spPr bwMode="auto">
          <a:xfrm>
            <a:off x="3490913" y="1346200"/>
            <a:ext cx="5359400" cy="581025"/>
          </a:xfrm>
          <a:prstGeom prst="rect">
            <a:avLst/>
          </a:prstGeom>
          <a:noFill/>
          <a:ln w="9525">
            <a:noFill/>
            <a:miter lim="800000"/>
            <a:headEnd/>
            <a:tailEnd/>
          </a:ln>
        </p:spPr>
        <p:txBody>
          <a:bodyPr>
            <a:spAutoFit/>
          </a:bodyPr>
          <a:lstStyle/>
          <a:p>
            <a:r>
              <a:rPr lang="en-US" sz="1600"/>
              <a:t>The following precautions should be taken after service or repair.</a:t>
            </a:r>
          </a:p>
        </p:txBody>
      </p:sp>
      <p:sp>
        <p:nvSpPr>
          <p:cNvPr id="4" name="Text Box 75"/>
          <p:cNvSpPr txBox="1">
            <a:spLocks noChangeArrowheads="1"/>
          </p:cNvSpPr>
          <p:nvPr/>
        </p:nvSpPr>
        <p:spPr bwMode="auto">
          <a:xfrm>
            <a:off x="3055938" y="2008188"/>
            <a:ext cx="5668962" cy="581025"/>
          </a:xfrm>
          <a:prstGeom prst="rect">
            <a:avLst/>
          </a:prstGeom>
          <a:noFill/>
          <a:ln w="9525">
            <a:noFill/>
            <a:miter lim="800000"/>
            <a:headEnd/>
            <a:tailEnd/>
          </a:ln>
        </p:spPr>
        <p:txBody>
          <a:bodyPr>
            <a:spAutoFit/>
          </a:bodyPr>
          <a:lstStyle/>
          <a:p>
            <a:pPr marL="742950" lvl="1" indent="-285750">
              <a:buFontTx/>
              <a:buChar char="•"/>
            </a:pPr>
            <a:r>
              <a:rPr lang="en-US" sz="1600"/>
              <a:t>Inspect repaired systems for defective wiring insulation.</a:t>
            </a:r>
          </a:p>
        </p:txBody>
      </p:sp>
      <p:sp>
        <p:nvSpPr>
          <p:cNvPr id="2" name="Text Box 75"/>
          <p:cNvSpPr txBox="1">
            <a:spLocks noChangeArrowheads="1"/>
          </p:cNvSpPr>
          <p:nvPr/>
        </p:nvSpPr>
        <p:spPr bwMode="auto">
          <a:xfrm>
            <a:off x="3055938" y="2706688"/>
            <a:ext cx="5668962" cy="336550"/>
          </a:xfrm>
          <a:prstGeom prst="rect">
            <a:avLst/>
          </a:prstGeom>
          <a:noFill/>
          <a:ln w="9525">
            <a:noFill/>
            <a:miter lim="800000"/>
            <a:headEnd/>
            <a:tailEnd/>
          </a:ln>
        </p:spPr>
        <p:txBody>
          <a:bodyPr>
            <a:spAutoFit/>
          </a:bodyPr>
          <a:lstStyle/>
          <a:p>
            <a:pPr marL="742950" lvl="1" indent="-285750">
              <a:buFontTx/>
              <a:buChar char="•"/>
            </a:pPr>
            <a:r>
              <a:rPr lang="en-US" sz="1600"/>
              <a:t>Inspect for proper routing of wires.</a:t>
            </a:r>
          </a:p>
        </p:txBody>
      </p:sp>
      <p:sp>
        <p:nvSpPr>
          <p:cNvPr id="5" name="Text Box 75"/>
          <p:cNvSpPr txBox="1">
            <a:spLocks noChangeArrowheads="1"/>
          </p:cNvSpPr>
          <p:nvPr/>
        </p:nvSpPr>
        <p:spPr bwMode="auto">
          <a:xfrm>
            <a:off x="3055938" y="3201988"/>
            <a:ext cx="5668962" cy="581025"/>
          </a:xfrm>
          <a:prstGeom prst="rect">
            <a:avLst/>
          </a:prstGeom>
          <a:noFill/>
          <a:ln w="9525">
            <a:noFill/>
            <a:miter lim="800000"/>
            <a:headEnd/>
            <a:tailEnd/>
          </a:ln>
        </p:spPr>
        <p:txBody>
          <a:bodyPr>
            <a:spAutoFit/>
          </a:bodyPr>
          <a:lstStyle/>
          <a:p>
            <a:pPr marL="742950" lvl="1" indent="-285750">
              <a:buFontTx/>
              <a:buChar char="•"/>
            </a:pPr>
            <a:r>
              <a:rPr lang="en-US" sz="1600"/>
              <a:t>Activate the repaired circuit and all circuits related to it to ensure all are fully operational.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155" name="Text Box 59"/>
          <p:cNvSpPr txBox="1">
            <a:spLocks noChangeArrowheads="1"/>
          </p:cNvSpPr>
          <p:nvPr/>
        </p:nvSpPr>
        <p:spPr bwMode="auto">
          <a:xfrm>
            <a:off x="2878138" y="1217613"/>
            <a:ext cx="5705475"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Vehicles have become so technologically advanced that service information is used on every job. Service information is the most comprehensive and best source of information for a specific vehicle.</a:t>
            </a:r>
            <a:endParaRPr lang="en-US" altLang="en-US" sz="1600"/>
          </a:p>
        </p:txBody>
      </p:sp>
      <p:sp>
        <p:nvSpPr>
          <p:cNvPr id="3" name="Text Box 75"/>
          <p:cNvSpPr txBox="1">
            <a:spLocks noChangeArrowheads="1"/>
          </p:cNvSpPr>
          <p:nvPr/>
        </p:nvSpPr>
        <p:spPr bwMode="auto">
          <a:xfrm>
            <a:off x="3225800" y="2425700"/>
            <a:ext cx="5668963" cy="825500"/>
          </a:xfrm>
          <a:prstGeom prst="rect">
            <a:avLst/>
          </a:prstGeom>
          <a:noFill/>
          <a:ln w="9525">
            <a:noFill/>
            <a:miter lim="800000"/>
            <a:headEnd/>
            <a:tailEnd/>
          </a:ln>
        </p:spPr>
        <p:txBody>
          <a:bodyPr>
            <a:spAutoFit/>
          </a:bodyPr>
          <a:lstStyle/>
          <a:p>
            <a:r>
              <a:rPr lang="en-US" sz="1600"/>
              <a:t>Service information includes vehicle specifications, diagnostic and service/repair procedures, wiring diagrams, parts diagrams, and special tools required.</a:t>
            </a:r>
          </a:p>
        </p:txBody>
      </p:sp>
      <p:sp>
        <p:nvSpPr>
          <p:cNvPr id="2" name="Text Box 75"/>
          <p:cNvSpPr txBox="1">
            <a:spLocks noChangeArrowheads="1"/>
          </p:cNvSpPr>
          <p:nvPr/>
        </p:nvSpPr>
        <p:spPr bwMode="auto">
          <a:xfrm>
            <a:off x="3225800" y="3416300"/>
            <a:ext cx="5668963" cy="1314450"/>
          </a:xfrm>
          <a:prstGeom prst="rect">
            <a:avLst/>
          </a:prstGeom>
          <a:noFill/>
          <a:ln w="9525">
            <a:noFill/>
            <a:miter lim="800000"/>
            <a:headEnd/>
            <a:tailEnd/>
          </a:ln>
        </p:spPr>
        <p:txBody>
          <a:bodyPr>
            <a:spAutoFit/>
          </a:bodyPr>
          <a:lstStyle/>
          <a:p>
            <a:r>
              <a:rPr lang="en-US" sz="1600"/>
              <a:t>Because so many technical changes occur after service information is published, manufacturers provide technical service bulletins (TSBs) to update service information. The information in the TSBs also appears in the next edition of the service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lef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5"/>
                                        </p:tgtEl>
                                        <p:attrNameLst>
                                          <p:attrName>style.visibility</p:attrName>
                                        </p:attrNameLst>
                                      </p:cBhvr>
                                      <p:to>
                                        <p:strVal val="visible"/>
                                      </p:to>
                                    </p:set>
                                    <p:animEffect transition="in" filter="wipe(left)">
                                      <p:cBhvr>
                                        <p:cTn id="12" dur="500"/>
                                        <p:tgtEl>
                                          <p:spTgt spid="4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utoUpdateAnimBg="0"/>
      <p:bldP spid="4155" grpId="0"/>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155" name="Text Box 59"/>
          <p:cNvSpPr txBox="1">
            <a:spLocks noChangeArrowheads="1"/>
          </p:cNvSpPr>
          <p:nvPr/>
        </p:nvSpPr>
        <p:spPr bwMode="auto">
          <a:xfrm>
            <a:off x="2925763" y="1257300"/>
            <a:ext cx="5780087" cy="18034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Service information contains specific information needed to diagnose and service electrical/electronic systems, including wiring diagrams, diagrams of system ground points, brief descriptions of how a circuit works, and troubleshooting hints. Also, most service information includes a list of electrical symbols used in the wiring diagrams and an explanation of color-code abbreviations.</a:t>
            </a:r>
            <a:endParaRPr lang="en-US" altLang="en-US" sz="1600"/>
          </a:p>
        </p:txBody>
      </p:sp>
      <p:sp>
        <p:nvSpPr>
          <p:cNvPr id="3" name="Text Box 75"/>
          <p:cNvSpPr txBox="1">
            <a:spLocks noChangeArrowheads="1"/>
          </p:cNvSpPr>
          <p:nvPr/>
        </p:nvSpPr>
        <p:spPr bwMode="auto">
          <a:xfrm>
            <a:off x="3273425" y="3176588"/>
            <a:ext cx="5668963" cy="581025"/>
          </a:xfrm>
          <a:prstGeom prst="rect">
            <a:avLst/>
          </a:prstGeom>
          <a:noFill/>
          <a:ln w="9525">
            <a:noFill/>
            <a:miter lim="800000"/>
            <a:headEnd/>
            <a:tailEnd/>
          </a:ln>
        </p:spPr>
        <p:txBody>
          <a:bodyPr>
            <a:spAutoFit/>
          </a:bodyPr>
          <a:lstStyle/>
          <a:p>
            <a:r>
              <a:rPr lang="en-US" sz="1600"/>
              <a:t>The two types of wiring diagrams are the pictorial and the schematic.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5"/>
                                        </p:tgtEl>
                                        <p:attrNameLst>
                                          <p:attrName>style.visibility</p:attrName>
                                        </p:attrNameLst>
                                      </p:cBhvr>
                                      <p:to>
                                        <p:strVal val="visible"/>
                                      </p:to>
                                    </p:set>
                                    <p:animEffect transition="in" filter="wipe(left)">
                                      <p:cBhvr>
                                        <p:cTn id="7" dur="500"/>
                                        <p:tgtEl>
                                          <p:spTgt spid="4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 name="Text Box 75"/>
          <p:cNvSpPr txBox="1">
            <a:spLocks noChangeArrowheads="1"/>
          </p:cNvSpPr>
          <p:nvPr/>
        </p:nvSpPr>
        <p:spPr bwMode="auto">
          <a:xfrm>
            <a:off x="2792413" y="1284288"/>
            <a:ext cx="6038850" cy="1077912"/>
          </a:xfrm>
          <a:prstGeom prst="rect">
            <a:avLst/>
          </a:prstGeom>
          <a:noFill/>
          <a:ln w="9525">
            <a:noFill/>
            <a:miter lim="800000"/>
            <a:headEnd/>
            <a:tailEnd/>
          </a:ln>
        </p:spPr>
        <p:txBody>
          <a:bodyPr>
            <a:spAutoFit/>
          </a:bodyPr>
          <a:lstStyle/>
          <a:p>
            <a:pPr marL="742950" lvl="1" indent="-285750">
              <a:buFontTx/>
              <a:buChar char="•"/>
            </a:pPr>
            <a:r>
              <a:rPr lang="en-US" sz="1600"/>
              <a:t>The pictorial wiring diagram is a drawing of the physical appearance of a wring circuit used to identify and locate components. Detailed diagnostics are difficult to perform when using only pictorial wiring diagrams.</a:t>
            </a:r>
          </a:p>
        </p:txBody>
      </p:sp>
      <p:pic>
        <p:nvPicPr>
          <p:cNvPr id="51208" name="Picture 8" descr="02030101"/>
          <p:cNvPicPr>
            <a:picLocks noChangeAspect="1" noChangeArrowheads="1"/>
          </p:cNvPicPr>
          <p:nvPr/>
        </p:nvPicPr>
        <p:blipFill>
          <a:blip r:embed="rId2" cstate="print"/>
          <a:srcRect/>
          <a:stretch>
            <a:fillRect/>
          </a:stretch>
        </p:blipFill>
        <p:spPr bwMode="auto">
          <a:xfrm>
            <a:off x="3116263" y="2614613"/>
            <a:ext cx="5249862" cy="38100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08"/>
                                        </p:tgtEl>
                                        <p:attrNameLst>
                                          <p:attrName>style.visibility</p:attrName>
                                        </p:attrNameLst>
                                      </p:cBhvr>
                                      <p:to>
                                        <p:strVal val="visible"/>
                                      </p:to>
                                    </p:set>
                                    <p:animEffect transition="in" filter="wipe(left)">
                                      <p:cBhvr>
                                        <p:cTn id="11"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a:spLocks noChangeArrowheads="1"/>
          </p:cNvSpPr>
          <p:nvPr/>
        </p:nvSpPr>
        <p:spPr bwMode="auto">
          <a:xfrm>
            <a:off x="2917825" y="5969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Importance of service information</a:t>
            </a:r>
            <a:endParaRPr lang="en-US" sz="2000" b="1">
              <a:latin typeface="Impact" pitchFamily="34" charset="0"/>
            </a:endParaRPr>
          </a:p>
        </p:txBody>
      </p:sp>
      <p:sp>
        <p:nvSpPr>
          <p:cNvPr id="4" name="Text Box 75"/>
          <p:cNvSpPr txBox="1">
            <a:spLocks noChangeArrowheads="1"/>
          </p:cNvSpPr>
          <p:nvPr/>
        </p:nvSpPr>
        <p:spPr bwMode="auto">
          <a:xfrm>
            <a:off x="2732088" y="1284288"/>
            <a:ext cx="5980112" cy="1069975"/>
          </a:xfrm>
          <a:prstGeom prst="rect">
            <a:avLst/>
          </a:prstGeom>
          <a:noFill/>
          <a:ln w="9525">
            <a:noFill/>
            <a:miter lim="800000"/>
            <a:headEnd/>
            <a:tailEnd/>
          </a:ln>
        </p:spPr>
        <p:txBody>
          <a:bodyPr>
            <a:spAutoFit/>
          </a:bodyPr>
          <a:lstStyle/>
          <a:p>
            <a:pPr marL="742950" lvl="1" indent="-285750">
              <a:buFontTx/>
              <a:buChar char="•"/>
            </a:pPr>
            <a:r>
              <a:rPr lang="en-US" sz="1600"/>
              <a:t>A wiring schematic is a drawing of an electrical circuit that shows each individual wire, component, etc. The wiring schematic is used when performing diagnostic procedures.</a:t>
            </a:r>
          </a:p>
        </p:txBody>
      </p:sp>
      <p:pic>
        <p:nvPicPr>
          <p:cNvPr id="53255" name="Picture 7" descr="02030102"/>
          <p:cNvPicPr>
            <a:picLocks noChangeAspect="1" noChangeArrowheads="1"/>
          </p:cNvPicPr>
          <p:nvPr/>
        </p:nvPicPr>
        <p:blipFill>
          <a:blip r:embed="rId2" cstate="print"/>
          <a:srcRect/>
          <a:stretch>
            <a:fillRect/>
          </a:stretch>
        </p:blipFill>
        <p:spPr bwMode="auto">
          <a:xfrm>
            <a:off x="3009900" y="2530475"/>
            <a:ext cx="5505450" cy="39020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wipe(left)">
                                      <p:cBhvr>
                                        <p:cTn id="11"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5066</TotalTime>
  <Words>2387</Words>
  <Application>Microsoft Office PowerPoint</Application>
  <PresentationFormat>On-screen Show (4:3)</PresentationFormat>
  <Paragraphs>150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Times</vt:lpstr>
      <vt:lpstr>Calibri</vt:lpstr>
      <vt:lpstr>Impact</vt:lpstr>
      <vt:lpstr>Book Antiqua</vt:lpstr>
      <vt:lpstr>Times New Roman</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Instructional Materials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Campbell</dc:creator>
  <cp:lastModifiedBy>macdonaldj</cp:lastModifiedBy>
  <cp:revision>267</cp:revision>
  <dcterms:created xsi:type="dcterms:W3CDTF">2003-05-20T14:50:41Z</dcterms:created>
  <dcterms:modified xsi:type="dcterms:W3CDTF">2014-04-29T02:47:29Z</dcterms:modified>
</cp:coreProperties>
</file>