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  <p:sldId id="269" r:id="rId14"/>
    <p:sldId id="271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24D10-F843-4B70-962F-6C47965F9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0DCFC-9CDD-4714-AC9A-11858331A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BD74B-A07D-436C-9CA1-A8DDB5E28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9418-EAEA-493D-8B5C-CFCA46ECF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3181F-B582-4DE9-A47B-677BC566C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2B356-FE7C-4A14-9993-A6B259F51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653C5-1413-453A-8466-7C03D5118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F759-5DFB-4AE1-903E-6E0B59EC7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8731-9940-42AD-A45C-05F9B8731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077BF-78EB-4348-9366-6FBCAB528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8B90-4B8B-4AF5-9A3A-F19D129C7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3BCE35-CD3C-47AC-92B7-4B2BA36F63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toolstation.com/images/library/stock/webbig/21480.jpg&amp;imgrefurl=http://www.toolstation.com/shop/Fixings/NutsandWashers/d90/sd920&amp;h=500&amp;w=500&amp;sz=39&amp;hl=en&amp;start=6&amp;um=1&amp;tbnid=ysayCH9AotqkVM:&amp;tbnh=130&amp;tbnw=130&amp;prev=/images%3Fq%3Dlocking%2Bnut%26um%3D1%26hl%3Den%26rlz%3D1T4GFRC_enCA204CA205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hyperlink" Target="http://images.google.com/imgres?imgurl=http://www.aircraftspruce.com/catalog/thumbnails/tinnerman.jpg&amp;imgrefurl=http://www.aircraftspruce.com/menus/ha/nuts.html&amp;h=150&amp;w=150&amp;sz=5&amp;hl=en&amp;start=10&amp;um=1&amp;tbnid=DYh2xwokkRnhcM:&amp;tbnh=96&amp;tbnw=96&amp;prev=/images%3Fq%3Dspeed%2Bnut%26um%3D1%26hl%3Den%26rlz%3D1T4GFRC_enCA204CA205" TargetMode="External"/><Relationship Id="rId17" Type="http://schemas.openxmlformats.org/officeDocument/2006/relationships/image" Target="../media/image20.jpeg"/><Relationship Id="rId2" Type="http://schemas.openxmlformats.org/officeDocument/2006/relationships/hyperlink" Target="http://images.google.com/imgres?imgurl=http://www1.istockphoto.com/file_thumbview_approve/3044373/2/istockphoto_3044373_hex_nut.jpg&amp;imgrefurl=http://www.istockphoto.com/file_closeup/%3Fid%3D3044373%26refnum%3D248793&amp;h=253&amp;w=380&amp;sz=28&amp;hl=en&amp;start=9&amp;um=1&amp;tbnid=uM0Bd9sa7sSNdM:&amp;tbnh=82&amp;tbnw=123&amp;prev=/images%3Fq%3Dhex%2Bnut%26um%3D1%26hl%3Den%26rlz%3D1T4GFRC_enCA204CA205%26sa%3DN" TargetMode="External"/><Relationship Id="rId16" Type="http://schemas.openxmlformats.org/officeDocument/2006/relationships/hyperlink" Target="http://images.minitruckinweb.com/tech/chassis/0709mt_09_z+mitsubishi_five_lug+cotter_pin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nicksclassicparts.com/Good/2110-301-603.jpg&amp;imgrefurl=http://nicksclassicparts.com/New%2520Pages/65-78Cbody.htm&amp;h=334&amp;w=600&amp;sz=21&amp;hl=en&amp;start=9&amp;um=1&amp;tbnid=2IzEndffEKLabM:&amp;tbnh=75&amp;tbnw=135&amp;prev=/images%3Fq%3Dwing%2Bnut%26um%3D1%26hl%3Den%26rlz%3D1T4GFRC_enCA204CA205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5" Type="http://schemas.openxmlformats.org/officeDocument/2006/relationships/image" Target="../media/image19.jpeg"/><Relationship Id="rId10" Type="http://schemas.openxmlformats.org/officeDocument/2006/relationships/hyperlink" Target="http://www.bsrproducts.com/images/ARP.300.7801.jpg" TargetMode="External"/><Relationship Id="rId4" Type="http://schemas.openxmlformats.org/officeDocument/2006/relationships/hyperlink" Target="http://images.google.com/imgres?imgurl=http://www.fastener-warehouse.com/images/Castle_Nut.gif&amp;imgrefurl=http://www.fastener-warehouse.com/index.php%3Fmain_page%3Dindex%26cPath%3D8_70%26&amp;h=691&amp;w=838&amp;sz=423&amp;hl=en&amp;start=1&amp;um=1&amp;tbnid=7l90YcZybvIzvM:&amp;tbnh=119&amp;tbnw=144&amp;prev=/images%3Fq%3Dcastle%2Bnut%26ndsp%3D20%26um%3D1%26hl%3Den%26rlz%3D1T4GFRC_enCA204CA205%26sa%3DN" TargetMode="External"/><Relationship Id="rId9" Type="http://schemas.openxmlformats.org/officeDocument/2006/relationships/image" Target="../media/image16.jpeg"/><Relationship Id="rId14" Type="http://schemas.openxmlformats.org/officeDocument/2006/relationships/hyperlink" Target="http://images.google.com/imgres?imgurl=http://www.hweckhardt.com/engfasteners/selflocking/flattype_rectangular.jpg&amp;imgrefurl=http://www.hweckhardt.com/engfasteners/selflocking.htm&amp;h=116&amp;w=144&amp;sz=26&amp;hl=en&amp;start=7&amp;um=1&amp;tbnid=2VAsElHRZ_vCaM:&amp;tbnh=76&amp;tbnw=94&amp;prev=/images%3Fq%3Dspeed%2Bnut%26um%3D1%26hl%3Den%26rlz%3D1T4GFRC_enCA204CA20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myword.info/images/m_screw_1c.jpg&amp;imgrefurl=http://myword.info/sendword.php%3Fm_screw_1-a&amp;h=351&amp;w=360&amp;sz=12&amp;hl=en&amp;start=1&amp;um=1&amp;tbnid=olLeU3sfa_5t4M:&amp;tbnh=118&amp;tbnw=121&amp;prev=/images%3Fq%3Dmachine%2Bscrews%26um%3D1%26hl%3Den%26rlz%3D1T4GFRC_enCA204CA205%26sa%3DN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hyperlink" Target="http://images.google.com/imgres?imgurl=http://www.luckfs.com/upfiles/design/bolt/2006/5/2006053117282473499.jpg&amp;imgrefurl=http://www.luckfs.com/&amp;h=360&amp;w=360&amp;sz=75&amp;hl=en&amp;start=3&amp;um=1&amp;tbnid=2d3FbMF5uCdk7M:&amp;tbnh=121&amp;tbnw=121&amp;prev=/images%3Fq%3Dset%2Bscrews%26um%3D1%26hl%3Den%26rlz%3D1T4GFRC_enCA204CA205%26sa%3DN" TargetMode="Externa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mgcycle.com/95028020.JPG&amp;imgrefurl=http://www.mgcycle.com/trans.html&amp;h=339&amp;w=390&amp;sz=53&amp;hl=en&amp;start=9&amp;um=1&amp;tbnid=-dycxffzNVWmvM:&amp;tbnh=107&amp;tbnw=123&amp;prev=/images%3Fq%3Dlock%2Bwasher%26um%3D1%26hl%3Den%26rlz%3D1T4GFRC_enCA204CA205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images.google.com/imgres?imgurl=http://www.boltdepot.com/images/Chrome/chrome-flat-washers.jpg&amp;imgrefurl=http://www.musicbanter.com/lounge/19290-look-6.html&amp;h=557&amp;w=768&amp;sz=59&amp;hl=en&amp;start=6&amp;um=1&amp;tbnid=aP5bccN0SnO7iM:&amp;tbnh=103&amp;tbnw=142&amp;prev=/images%3Fq%3Dflat%2Bwasher%26um%3D1%26hl%3Den%26rlz%3D1T4GFRC_enCA204CA20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westernhardware.thomasnet.com/ImgMedium/lock%2520washer.jpg&amp;imgrefurl=http://westernhardware.thomasnet.com/product/locks-cam-locks-and-accessories/lock-washer%3F%26bc%3D100%257C1032%257C1050&amp;h=173&amp;w=200&amp;sz=11&amp;hl=en&amp;start=2&amp;um=1&amp;tbnid=GRn_CLfsVRUF6M:&amp;tbnh=90&amp;tbnw=104&amp;prev=/images%3Fq%3Dlock%2Bwasher%26um%3D1%26hl%3Den%26rlz%3D1T4GFRC_enCA204CA205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images.google.com/imgres?imgurl=http://img.alibaba.com/photo/50499742/Spring_Lock_Washer.jpg&amp;imgrefurl=http://hanfast.en.alibaba.com/product/50029728/50499742/Washers/Spring_Lock_Washer.html&amp;h=360&amp;w=360&amp;sz=13&amp;hl=en&amp;start=1&amp;um=1&amp;tbnid=ZNW6VWsrhiQyjM:&amp;tbnh=121&amp;tbnw=121&amp;prev=/images%3Fq%3Dlock%2Bwasher%26um%3D1%26hl%3Den%26rlz%3D1T4GFRC_enCA204CA205" TargetMode="External"/><Relationship Id="rId9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img.alibaba.com/photo/50459446/Nylon_Insert_Hex_Nuts.jpg&amp;imgrefurl=http://tbfastener.en.alibaba.com/product/50102583/50459446/Nuts/Nylon_Insert_Hex_Nuts.html&amp;h=360&amp;w=360&amp;sz=24&amp;hl=en&amp;start=6&amp;um=1&amp;tbnid=Ur7jYKqNhhWcRM:&amp;tbnh=121&amp;tbnw=121&amp;prev=/images%3Fq%3Dhex%2Bnuts%26um%3D1%26hl%3Den%26rlz%3D1T4GFRC_enCA204CA205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om/imgres?imgurl=http://www.cbgmaintenance.com/images/gardsert/threaded%2520hole.gif&amp;imgrefurl=http://www.cbgmaintenance.com/gardsert.html&amp;h=346&amp;w=325&amp;sz=66&amp;hl=en&amp;start=9&amp;um=1&amp;tbnid=XBAjOD6GKhVquM:&amp;tbnh=120&amp;tbnw=113&amp;prev=/images%3Fq%3Dthreaded%2Bholes%26ndsp%3D20%26um%3D1%26hl%3Den%26rlz%3D1T4GFRC_enCA204CA205%26sa%3DN" TargetMode="External"/><Relationship Id="rId2" Type="http://schemas.openxmlformats.org/officeDocument/2006/relationships/hyperlink" Target="http://images.google.com/imgres?imgurl=http://www.aeroparts.com.au/an_bolts.jpg&amp;imgrefurl=http://sqlshopa.com/mos/1/index.php%3Fsid%3Daeropar%26CA%3D22&amp;h=383&amp;w=450&amp;sz=19&amp;hl=en&amp;start=1&amp;um=1&amp;tbnid=Hz6DFb9P9_nVnM:&amp;tbnh=108&amp;tbnw=127&amp;prev=/images%3Fq%3Dbolts%26um%3D1%26hl%3Den%26rlz%3D1T4GFRC_enCA204CA205%26sa%3D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ticotitaniuminc.thomasnet.com/ImgMedium/Nov%252010,%25202005%2520023%2520ADJ.jpg&amp;imgrefurl=http://ticotitaniuminc.thomasnet.com/item/fittings-unions-threaded-studs/threaded-studs/ths%3F%26plpver%3D10%26origin%3D%26assetid%3Dspec%26forward%3D1%26backtoname%3D&amp;h=196&amp;w=200&amp;sz=35&amp;hl=en&amp;start=63&amp;um=1&amp;tbnid=wwwVy5BNgJfHHM:&amp;tbnh=102&amp;tbnw=104&amp;prev=/images%3Fq%3Dthreaded%2Bstuds%26start%3D60%26ndsp%3D20%26um%3D1%26hl%3Den%26rlz%3D1T4GFRC_enCA204CA205%26sa%3DN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images.google.com/imgres?imgurl=http://www.boltdepot.com/images/Chrome/chrome-hex-nuts.jpg&amp;imgrefurl=http://www.boltdepot.com/Chrome-nuts-and-bolts.aspx&amp;h=385&amp;w=520&amp;sz=48&amp;hl=en&amp;start=1&amp;um=1&amp;tbnid=oz0OrlJ0zOUyAM:&amp;tbnh=97&amp;tbnw=131&amp;prev=/images%3Fq%3Dhex%2Bnuts%26um%3D1%26hl%3Den%26rlz%3D1T4GFRC_enCA204CA205" TargetMode="External"/><Relationship Id="rId4" Type="http://schemas.openxmlformats.org/officeDocument/2006/relationships/hyperlink" Target="http://images.google.com/imgres?imgurl=http://www.polycase.com/images/uploads/MB-screws.jpg&amp;imgrefurl=http://www.polycase.com/article/bagofscrews.html&amp;h=340&amp;w=455&amp;sz=10&amp;hl=en&amp;start=9&amp;um=1&amp;tbnid=Djo5oWSUqrv4tM:&amp;tbnh=96&amp;tbnw=128&amp;prev=/images%3Fq%3Dscrews%26um%3D1%26hl%3Den%26rlz%3D1T4GFRC_enCA204CA205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93725" y="1108075"/>
            <a:ext cx="713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Used to join together the various parts of the automobile.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1600200"/>
            <a:ext cx="59118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Spot Welding</a:t>
            </a:r>
          </a:p>
          <a:p>
            <a:pPr>
              <a:buFontTx/>
              <a:buChar char="•"/>
            </a:pPr>
            <a:r>
              <a:rPr lang="en-US"/>
              <a:t>Soldering</a:t>
            </a:r>
          </a:p>
          <a:p>
            <a:pPr>
              <a:buFontTx/>
              <a:buChar char="•"/>
            </a:pPr>
            <a:r>
              <a:rPr lang="en-US"/>
              <a:t>Nuts &amp; Bolts</a:t>
            </a:r>
          </a:p>
          <a:p>
            <a:pPr>
              <a:buFontTx/>
              <a:buChar char="•"/>
            </a:pPr>
            <a:r>
              <a:rPr lang="en-US"/>
              <a:t>Washers</a:t>
            </a:r>
          </a:p>
          <a:p>
            <a:pPr>
              <a:buFontTx/>
              <a:buChar char="•"/>
            </a:pPr>
            <a:r>
              <a:rPr lang="en-US"/>
              <a:t>Screws</a:t>
            </a:r>
          </a:p>
          <a:p>
            <a:pPr>
              <a:buFontTx/>
              <a:buChar char="•"/>
            </a:pPr>
            <a:r>
              <a:rPr lang="en-US"/>
              <a:t>Clips</a:t>
            </a:r>
          </a:p>
          <a:p>
            <a:pPr>
              <a:buFontTx/>
              <a:buChar char="•"/>
            </a:pPr>
            <a:r>
              <a:rPr lang="en-US"/>
              <a:t>Clamps</a:t>
            </a:r>
          </a:p>
          <a:p>
            <a:pPr>
              <a:buFontTx/>
              <a:buChar char="•"/>
            </a:pPr>
            <a:r>
              <a:rPr lang="en-US"/>
              <a:t>Studs</a:t>
            </a:r>
          </a:p>
          <a:p>
            <a:pPr>
              <a:buFontTx/>
              <a:buChar char="•"/>
            </a:pPr>
            <a:r>
              <a:rPr lang="en-US"/>
              <a:t>Rivets</a:t>
            </a:r>
          </a:p>
          <a:p>
            <a:pPr>
              <a:buFontTx/>
              <a:buChar char="•"/>
            </a:pPr>
            <a:r>
              <a:rPr lang="en-US"/>
              <a:t>Studs</a:t>
            </a:r>
          </a:p>
          <a:p>
            <a:pPr>
              <a:buFontTx/>
              <a:buChar char="•"/>
            </a:pPr>
            <a:r>
              <a:rPr lang="en-US"/>
              <a:t>Splines/Keys/RollPins</a:t>
            </a:r>
          </a:p>
          <a:p>
            <a:pPr>
              <a:buFontTx/>
              <a:buChar char="•"/>
            </a:pPr>
            <a:r>
              <a:rPr lang="en-US"/>
              <a:t>Glue/Silicone/Adhesives  </a:t>
            </a:r>
          </a:p>
          <a:p>
            <a:pPr>
              <a:buFontTx/>
              <a:buChar char="•"/>
            </a:pPr>
            <a:r>
              <a:rPr lang="en-US"/>
              <a:t>Crimped (Body seams, electrical connections)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Nuts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41325" y="1184275"/>
            <a:ext cx="544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Hex Nut</a:t>
            </a:r>
            <a:r>
              <a:rPr lang="en-US"/>
              <a:t> – Most common on automobiles.</a:t>
            </a:r>
            <a:r>
              <a:rPr lang="en-US" b="1" u="sng"/>
              <a:t> </a:t>
            </a:r>
          </a:p>
        </p:txBody>
      </p:sp>
      <p:pic>
        <p:nvPicPr>
          <p:cNvPr id="10245" name="Picture 5" descr="istockphoto_3044373_hex_nu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762000"/>
            <a:ext cx="1905000" cy="1268413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1325" y="2327275"/>
            <a:ext cx="465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Castle Nut</a:t>
            </a:r>
            <a:r>
              <a:rPr lang="en-US"/>
              <a:t> – locks with a cotter pin </a:t>
            </a:r>
            <a:endParaRPr lang="en-US" b="1" u="sng"/>
          </a:p>
        </p:txBody>
      </p:sp>
      <p:pic>
        <p:nvPicPr>
          <p:cNvPr id="10248" name="Picture 8" descr="Castle_Nu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1989138"/>
            <a:ext cx="1646238" cy="1360487"/>
          </a:xfrm>
          <a:prstGeom prst="rect">
            <a:avLst/>
          </a:prstGeom>
          <a:noFill/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17525" y="3470275"/>
            <a:ext cx="385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Wing Nut</a:t>
            </a:r>
            <a:r>
              <a:rPr lang="en-US"/>
              <a:t> – No tool required </a:t>
            </a:r>
          </a:p>
        </p:txBody>
      </p:sp>
      <p:pic>
        <p:nvPicPr>
          <p:cNvPr id="10251" name="Picture 11" descr="2110-301-60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4663" y="3357563"/>
            <a:ext cx="1543050" cy="857250"/>
          </a:xfrm>
          <a:prstGeom prst="rect">
            <a:avLst/>
          </a:prstGeom>
          <a:noFill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39750" y="4221163"/>
            <a:ext cx="520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Locking Nut</a:t>
            </a:r>
            <a:r>
              <a:rPr lang="en-US"/>
              <a:t> – Nylon Patch (center, top)</a:t>
            </a:r>
          </a:p>
        </p:txBody>
      </p:sp>
      <p:pic>
        <p:nvPicPr>
          <p:cNvPr id="10254" name="Picture 14" descr="2148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933825"/>
            <a:ext cx="1066800" cy="1066800"/>
          </a:xfrm>
          <a:prstGeom prst="rect">
            <a:avLst/>
          </a:prstGeom>
          <a:noFill/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1188" y="5013325"/>
            <a:ext cx="585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Lug Nut</a:t>
            </a:r>
            <a:r>
              <a:rPr lang="en-US"/>
              <a:t> – Taper face to help center the wheel</a:t>
            </a:r>
          </a:p>
        </p:txBody>
      </p:sp>
      <p:pic>
        <p:nvPicPr>
          <p:cNvPr id="10257" name="Picture 17" descr="ARP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56438" y="4508500"/>
            <a:ext cx="2087562" cy="1268413"/>
          </a:xfrm>
          <a:prstGeom prst="rect">
            <a:avLst/>
          </a:prstGeom>
          <a:noFill/>
        </p:spPr>
      </p:pic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93725" y="6061075"/>
            <a:ext cx="485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Speed Nut</a:t>
            </a:r>
            <a:r>
              <a:rPr lang="en-US"/>
              <a:t> – Push-on (mostly screws)</a:t>
            </a:r>
          </a:p>
        </p:txBody>
      </p:sp>
      <p:pic>
        <p:nvPicPr>
          <p:cNvPr id="10260" name="Picture 20" descr="tinnerman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0400" y="5761038"/>
            <a:ext cx="1096963" cy="1096962"/>
          </a:xfrm>
          <a:prstGeom prst="rect">
            <a:avLst/>
          </a:prstGeom>
          <a:noFill/>
        </p:spPr>
      </p:pic>
      <p:pic>
        <p:nvPicPr>
          <p:cNvPr id="10262" name="Picture 22" descr="flattype_rectangular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10200" y="5791200"/>
            <a:ext cx="1074738" cy="868363"/>
          </a:xfrm>
          <a:prstGeom prst="rect">
            <a:avLst/>
          </a:prstGeom>
          <a:noFill/>
        </p:spPr>
      </p:pic>
      <p:pic>
        <p:nvPicPr>
          <p:cNvPr id="10266" name="Picture 26" descr="8. Next, we placed the Mitsu castle nut back on and used a new cotter pin.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32588" y="1989138"/>
            <a:ext cx="2411412" cy="180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10249" grpId="0" autoUpdateAnimBg="0"/>
      <p:bldP spid="10252" grpId="0" autoUpdateAnimBg="0"/>
      <p:bldP spid="10255" grpId="0" autoUpdateAnimBg="0"/>
      <p:bldP spid="1025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Screws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19200"/>
            <a:ext cx="611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Machine Screws</a:t>
            </a:r>
            <a:r>
              <a:rPr lang="en-US"/>
              <a:t> – </a:t>
            </a:r>
          </a:p>
          <a:p>
            <a:r>
              <a:rPr lang="en-US"/>
              <a:t>no nut required ( usually less then ¼”</a:t>
            </a:r>
          </a:p>
          <a:p>
            <a:r>
              <a:rPr lang="en-US"/>
              <a:t> Passes through one piece and threads into other.</a:t>
            </a:r>
          </a:p>
        </p:txBody>
      </p:sp>
      <p:pic>
        <p:nvPicPr>
          <p:cNvPr id="11269" name="Picture 5" descr="m_screw_1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990600"/>
            <a:ext cx="1828800" cy="1784350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3124200"/>
            <a:ext cx="465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Sheet Metal Screws</a:t>
            </a:r>
            <a:r>
              <a:rPr lang="en-US"/>
              <a:t>(self tapping) – </a:t>
            </a:r>
          </a:p>
          <a:p>
            <a:r>
              <a:rPr lang="en-US"/>
              <a:t>makes its own hole/threads</a:t>
            </a:r>
          </a:p>
        </p:txBody>
      </p:sp>
      <p:pic>
        <p:nvPicPr>
          <p:cNvPr id="11274" name="Picture 10" descr="istockphoto_2832403_sheet_metal_screw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19400"/>
            <a:ext cx="2514600" cy="1674813"/>
          </a:xfrm>
          <a:prstGeom prst="rect">
            <a:avLst/>
          </a:prstGeom>
          <a:noFill/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325" y="4765675"/>
            <a:ext cx="492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Set Screw</a:t>
            </a:r>
            <a:r>
              <a:rPr lang="en-US"/>
              <a:t> – (allen wrench/no head)</a:t>
            </a:r>
          </a:p>
          <a:p>
            <a:r>
              <a:rPr lang="en-US"/>
              <a:t>Used for aligning pullies on the shaft.  </a:t>
            </a:r>
          </a:p>
        </p:txBody>
      </p:sp>
      <p:pic>
        <p:nvPicPr>
          <p:cNvPr id="11277" name="Picture 13" descr="20060531172824734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6482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0" grpId="0" autoUpdateAnimBg="0"/>
      <p:bldP spid="112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Washers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219200"/>
            <a:ext cx="582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Flat Washer</a:t>
            </a:r>
            <a:r>
              <a:rPr lang="en-US"/>
              <a:t> – </a:t>
            </a:r>
          </a:p>
          <a:p>
            <a:r>
              <a:rPr lang="en-US"/>
              <a:t>Distributes pressure over a wider surface area.</a:t>
            </a:r>
          </a:p>
        </p:txBody>
      </p:sp>
      <p:pic>
        <p:nvPicPr>
          <p:cNvPr id="13317" name="Picture 5" descr="chrome-flat-wash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3429000" cy="2489200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3581400"/>
            <a:ext cx="6884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Lock Washer</a:t>
            </a:r>
            <a:r>
              <a:rPr lang="en-US"/>
              <a:t> -  Prevents the fastener from loosening. </a:t>
            </a:r>
          </a:p>
          <a:p>
            <a:r>
              <a:rPr lang="en-US"/>
              <a:t>                         Used at high vibration places.</a:t>
            </a:r>
          </a:p>
          <a:p>
            <a:r>
              <a:rPr lang="en-US"/>
              <a:t>                         Bites into the material and the fastener.</a:t>
            </a:r>
          </a:p>
        </p:txBody>
      </p:sp>
      <p:pic>
        <p:nvPicPr>
          <p:cNvPr id="13320" name="Picture 8" descr="Spring_Lock_Wash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029200"/>
            <a:ext cx="1600200" cy="1600200"/>
          </a:xfrm>
          <a:prstGeom prst="rect">
            <a:avLst/>
          </a:prstGeom>
          <a:noFill/>
        </p:spPr>
      </p:pic>
      <p:pic>
        <p:nvPicPr>
          <p:cNvPr id="13322" name="Picture 10" descr="lock%2520wash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5029200"/>
            <a:ext cx="1905000" cy="1647825"/>
          </a:xfrm>
          <a:prstGeom prst="rect">
            <a:avLst/>
          </a:prstGeom>
          <a:noFill/>
        </p:spPr>
      </p:pic>
      <p:pic>
        <p:nvPicPr>
          <p:cNvPr id="13324" name="Picture 12" descr="9502802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5105400"/>
            <a:ext cx="1828800" cy="158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535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Roll-pins/Spring-pins</a:t>
            </a:r>
            <a:r>
              <a:rPr lang="en-US"/>
              <a:t> aligns + locking devices driven into a hole to</a:t>
            </a:r>
          </a:p>
          <a:p>
            <a:r>
              <a:rPr lang="en-US"/>
              <a:t>Lock a pulley or a spline.</a:t>
            </a:r>
            <a:endParaRPr lang="en-US" b="1" u="sng"/>
          </a:p>
        </p:txBody>
      </p:sp>
      <p:pic>
        <p:nvPicPr>
          <p:cNvPr id="15367" name="Picture 7" descr="rollp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3276600" cy="2590800"/>
          </a:xfrm>
          <a:prstGeom prst="rect">
            <a:avLst/>
          </a:prstGeom>
          <a:noFill/>
        </p:spPr>
      </p:pic>
      <p:pic>
        <p:nvPicPr>
          <p:cNvPr id="15369" name="Picture 9" descr="60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3771900" cy="281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2138" y="114458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b="1" u="sng"/>
              <a:t>C - Clips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9750" y="2133600"/>
            <a:ext cx="214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CA"/>
              <a:t>Internal C-Clip</a:t>
            </a:r>
          </a:p>
        </p:txBody>
      </p:sp>
      <p:pic>
        <p:nvPicPr>
          <p:cNvPr id="17423" name="Picture 15" descr="ringpli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852738"/>
            <a:ext cx="2160588" cy="1689100"/>
          </a:xfrm>
          <a:prstGeom prst="rect">
            <a:avLst/>
          </a:prstGeom>
          <a:noFill/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39750" y="1628775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CA"/>
              <a:t>External C-Clip</a:t>
            </a:r>
          </a:p>
        </p:txBody>
      </p:sp>
      <p:pic>
        <p:nvPicPr>
          <p:cNvPr id="17426" name="Picture 18" descr="SnapRingE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175" y="1052513"/>
            <a:ext cx="4314825" cy="3236912"/>
          </a:xfrm>
          <a:prstGeom prst="rect">
            <a:avLst/>
          </a:prstGeom>
          <a:noFill/>
        </p:spPr>
      </p:pic>
      <p:pic>
        <p:nvPicPr>
          <p:cNvPr id="17430" name="Picture 22" descr="192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4292600"/>
            <a:ext cx="3995737" cy="2573338"/>
          </a:xfrm>
          <a:prstGeom prst="rect">
            <a:avLst/>
          </a:prstGeom>
          <a:noFill/>
        </p:spPr>
      </p:pic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124075" y="5229225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b="1" u="sng"/>
              <a:t>Snap Ring Pliers</a:t>
            </a:r>
          </a:p>
        </p:txBody>
      </p:sp>
      <p:pic>
        <p:nvPicPr>
          <p:cNvPr id="17433" name="Picture 25" descr="TM3000page17b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2565400"/>
            <a:ext cx="2160587" cy="1795463"/>
          </a:xfrm>
          <a:prstGeom prst="rect">
            <a:avLst/>
          </a:prstGeom>
          <a:noFill/>
        </p:spPr>
      </p:pic>
      <p:pic>
        <p:nvPicPr>
          <p:cNvPr id="17435" name="Picture 27" descr="GBOX0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1052513"/>
            <a:ext cx="2162175" cy="147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24" grpId="0"/>
      <p:bldP spid="174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193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Basic Rules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79525" y="1717675"/>
            <a:ext cx="395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Use correct length and thread.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03325" y="2479675"/>
            <a:ext cx="407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Start threads by hand (no tool).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95388" y="3352800"/>
            <a:ext cx="7948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Install all bolts before final tightening any one on a single part.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43000" y="4191000"/>
            <a:ext cx="764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Tighten all installed fasteners before leaving or leave a note </a:t>
            </a:r>
          </a:p>
          <a:p>
            <a:r>
              <a:rPr lang="en-US"/>
              <a:t>  </a:t>
            </a:r>
            <a:r>
              <a:rPr lang="en-US">
                <a:solidFill>
                  <a:srgbClr val="FF3300"/>
                </a:solidFill>
              </a:rPr>
              <a:t>NOT TIGHT</a:t>
            </a:r>
            <a:r>
              <a:rPr lang="en-US"/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19200" y="5334000"/>
            <a:ext cx="605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Tighten evenly to a correct torque specification</a:t>
            </a:r>
          </a:p>
          <a:p>
            <a:r>
              <a:rPr lang="en-US"/>
              <a:t>  and in proper sequence.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Tightening Wheels</a:t>
            </a:r>
            <a:r>
              <a:rPr lang="en-US"/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354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Tightening multiple bolts</a:t>
            </a:r>
            <a:r>
              <a:rPr lang="en-US"/>
              <a:t> </a:t>
            </a:r>
          </a:p>
        </p:txBody>
      </p:sp>
      <p:pic>
        <p:nvPicPr>
          <p:cNvPr id="12295" name="Picture 7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9144000" cy="281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93725" y="1336675"/>
            <a:ext cx="431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External Threads (Male Threads)</a:t>
            </a:r>
            <a:r>
              <a:rPr lang="en-US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36725" y="1893888"/>
            <a:ext cx="2578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Bolts, Studs, Screws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69925" y="4003675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Internal Threads (Female Threads)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12925" y="4560888"/>
            <a:ext cx="26638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Nuts, Threaded holes</a:t>
            </a:r>
          </a:p>
        </p:txBody>
      </p:sp>
      <p:pic>
        <p:nvPicPr>
          <p:cNvPr id="3082" name="Picture 10" descr="an_bol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1450975" cy="1235075"/>
          </a:xfrm>
          <a:prstGeom prst="rect">
            <a:avLst/>
          </a:prstGeom>
          <a:noFill/>
        </p:spPr>
      </p:pic>
      <p:pic>
        <p:nvPicPr>
          <p:cNvPr id="3088" name="Picture 16" descr="MB-screw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286000"/>
            <a:ext cx="2057400" cy="1541463"/>
          </a:xfrm>
          <a:prstGeom prst="rect">
            <a:avLst/>
          </a:prstGeom>
          <a:noFill/>
        </p:spPr>
      </p:pic>
      <p:pic>
        <p:nvPicPr>
          <p:cNvPr id="3090" name="Picture 18" descr="Nov%252010,%25202005%2520023%2520ADJ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286000"/>
            <a:ext cx="1600200" cy="1568450"/>
          </a:xfrm>
          <a:prstGeom prst="rect">
            <a:avLst/>
          </a:prstGeom>
          <a:noFill/>
        </p:spPr>
      </p:pic>
      <p:pic>
        <p:nvPicPr>
          <p:cNvPr id="3092" name="Picture 20" descr="Nylon_Insert_Hex_Nut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953000"/>
            <a:ext cx="1752600" cy="1752600"/>
          </a:xfrm>
          <a:prstGeom prst="rect">
            <a:avLst/>
          </a:prstGeom>
          <a:noFill/>
        </p:spPr>
      </p:pic>
      <p:pic>
        <p:nvPicPr>
          <p:cNvPr id="3094" name="Picture 22" descr="chrome-hex-nut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2800" y="4953000"/>
            <a:ext cx="2133600" cy="1579563"/>
          </a:xfrm>
          <a:prstGeom prst="rect">
            <a:avLst/>
          </a:prstGeom>
          <a:noFill/>
        </p:spPr>
      </p:pic>
      <p:pic>
        <p:nvPicPr>
          <p:cNvPr id="3098" name="Picture 26" descr="threaded%2520hol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2200" y="4724400"/>
            <a:ext cx="172243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325" y="1108075"/>
            <a:ext cx="4068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Imperial Threaded Fasteners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1524000"/>
            <a:ext cx="446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u="sng"/>
              <a:t>UNC</a:t>
            </a:r>
            <a:r>
              <a:rPr lang="en-US"/>
              <a:t> – Unified National </a:t>
            </a:r>
            <a:r>
              <a:rPr lang="en-US">
                <a:hlinkClick r:id="rId2"/>
              </a:rPr>
              <a:t> </a:t>
            </a:r>
            <a:r>
              <a:rPr lang="en-US"/>
              <a:t>Coarse.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1981200"/>
            <a:ext cx="397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u="sng"/>
              <a:t>UNF</a:t>
            </a:r>
            <a:r>
              <a:rPr lang="en-US"/>
              <a:t> – Unified National Fine.</a:t>
            </a:r>
          </a:p>
        </p:txBody>
      </p:sp>
      <p:pic>
        <p:nvPicPr>
          <p:cNvPr id="4105" name="Picture 9" descr="PhotoID40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36825"/>
            <a:ext cx="5257800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46125" y="1412875"/>
            <a:ext cx="343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Fine Threaded Fasteners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49577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/>
              <a:t>Stronger Thread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/>
              <a:t>Less likely to come loose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/>
              <a:t>Slow to assemble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/>
              <a:t>Easier to ruin the thread (cross thread)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69925" y="4994275"/>
            <a:ext cx="6632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Imperial threaded fasteners come in inch increments.</a:t>
            </a:r>
          </a:p>
          <a:p>
            <a:r>
              <a:rPr lang="en-US"/>
              <a:t>½”, 5/16”, 3/8”, 7/16”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08125" y="1547813"/>
            <a:ext cx="5756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5/16” UNC X 1 ½” Bolt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1676400" y="21336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74725" y="3698875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Diameter 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581400" y="2209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08325" y="438467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Coarse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257800" y="2209800"/>
            <a:ext cx="381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18125" y="4079875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½”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utoUpdateAnimBg="0"/>
      <p:bldP spid="6150" grpId="0" animBg="1"/>
      <p:bldP spid="6151" grpId="0" autoUpdateAnimBg="0"/>
      <p:bldP spid="6152" grpId="0" animBg="1"/>
      <p:bldP spid="61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08125" y="1547813"/>
            <a:ext cx="546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5/16” - 13 X 1 ½” Bolt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828800" y="24384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7338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Major Diameter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6576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03525" y="3089275"/>
            <a:ext cx="2154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 Threads/inch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248400" y="3048000"/>
            <a:ext cx="176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Total Length</a:t>
            </a:r>
          </a:p>
        </p:txBody>
      </p:sp>
      <p:pic>
        <p:nvPicPr>
          <p:cNvPr id="7179" name="Picture 11" descr="engine%20bolt%20do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86200"/>
            <a:ext cx="4343400" cy="2801938"/>
          </a:xfrm>
          <a:prstGeom prst="rect">
            <a:avLst/>
          </a:prstGeom>
          <a:noFill/>
        </p:spPr>
      </p:pic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181600" y="2209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3352800" y="4876800"/>
            <a:ext cx="3886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315200" y="4800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7010400" y="5105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3505200" y="5334000"/>
            <a:ext cx="3733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724400" y="647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3657600" y="65532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utoUpdateAnimBg="0"/>
      <p:bldP spid="7174" grpId="0" animBg="1"/>
      <p:bldP spid="7175" grpId="0" autoUpdateAnimBg="0"/>
      <p:bldP spid="7177" grpId="0" autoUpdateAnimBg="0"/>
      <p:bldP spid="7180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46125" y="1336675"/>
            <a:ext cx="317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Bolt Grading (Strength)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19400" y="5562600"/>
            <a:ext cx="368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 2 to the number of lines</a:t>
            </a:r>
          </a:p>
        </p:txBody>
      </p:sp>
      <p:pic>
        <p:nvPicPr>
          <p:cNvPr id="8201" name="Picture 9" descr="Bolt-1.gif (492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09800"/>
            <a:ext cx="2209800" cy="2009775"/>
          </a:xfrm>
          <a:prstGeom prst="rect">
            <a:avLst/>
          </a:prstGeom>
          <a:noFill/>
        </p:spPr>
      </p:pic>
      <p:pic>
        <p:nvPicPr>
          <p:cNvPr id="8203" name="Picture 11" descr="Bolt-2.gif (4867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362200"/>
            <a:ext cx="2514600" cy="2146300"/>
          </a:xfrm>
          <a:prstGeom prst="rect">
            <a:avLst/>
          </a:prstGeom>
          <a:noFill/>
        </p:spPr>
      </p:pic>
      <p:pic>
        <p:nvPicPr>
          <p:cNvPr id="8205" name="Picture 13" descr="Bolt-3.gif (4685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362200"/>
            <a:ext cx="2133600" cy="1992313"/>
          </a:xfrm>
          <a:prstGeom prst="rect">
            <a:avLst/>
          </a:prstGeom>
          <a:noFill/>
        </p:spPr>
      </p:pic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914400" y="4267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Grade 8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962400" y="43434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Grade 5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7086600" y="44196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Grade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8" grpId="0" autoUpdateAnimBg="0"/>
      <p:bldP spid="8221" grpId="0" autoUpdateAnimBg="0"/>
      <p:bldP spid="8222" grpId="0" autoUpdateAnimBg="0"/>
      <p:bldP spid="82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990600"/>
            <a:ext cx="373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Metric Threaded Fasteners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9925" y="1336675"/>
            <a:ext cx="767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ISO</a:t>
            </a:r>
            <a:r>
              <a:rPr lang="en-US"/>
              <a:t> Metric – </a:t>
            </a:r>
            <a:r>
              <a:rPr lang="en-US" b="1"/>
              <a:t>I</a:t>
            </a:r>
            <a:r>
              <a:rPr lang="en-US"/>
              <a:t>nternational </a:t>
            </a:r>
            <a:r>
              <a:rPr lang="en-US" b="1"/>
              <a:t>O</a:t>
            </a:r>
            <a:r>
              <a:rPr lang="en-US"/>
              <a:t>rganization for </a:t>
            </a:r>
            <a:r>
              <a:rPr lang="en-US" b="1"/>
              <a:t>S</a:t>
            </a:r>
            <a:r>
              <a:rPr lang="en-US"/>
              <a:t>tandardization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752600"/>
            <a:ext cx="531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Most new vehicles have metric fasteners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2209800"/>
            <a:ext cx="443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M6, M7, M8, M10, M12, M14 …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67000" y="2819400"/>
            <a:ext cx="289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M8 X 25 X 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295400" y="3352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8925" y="3927475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Metric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362200" y="3352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812925" y="38512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8mm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00400" y="39624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25mm long 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7338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334000" y="3429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394325" y="3927475"/>
            <a:ext cx="380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Pitch (threads are 1mm apart)</a:t>
            </a:r>
          </a:p>
        </p:txBody>
      </p:sp>
      <p:pic>
        <p:nvPicPr>
          <p:cNvPr id="9240" name="Picture 24" descr="M-gr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648200"/>
            <a:ext cx="7696200" cy="178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nimBg="1"/>
      <p:bldP spid="9225" grpId="0" autoUpdateAnimBg="0"/>
      <p:bldP spid="9226" grpId="0" animBg="1"/>
      <p:bldP spid="9227" grpId="0" autoUpdateAnimBg="0"/>
      <p:bldP spid="9228" grpId="0" autoUpdateAnimBg="0"/>
      <p:bldP spid="9229" grpId="0" animBg="1"/>
      <p:bldP spid="9231" grpId="0" animBg="1"/>
      <p:bldP spid="92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u="sng"/>
              <a:t>Fasteners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962400" y="15240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Imperial</a:t>
            </a:r>
            <a:r>
              <a:rPr lang="en-US"/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65725" y="1489075"/>
            <a:ext cx="113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Metric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93725" y="2479675"/>
            <a:ext cx="305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Black/Silver in colour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343400" y="2514600"/>
            <a:ext cx="383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Gold, red, green, yellow, etc.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244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Lines on the head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19600" y="3429000"/>
            <a:ext cx="288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Numbers on the head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93725" y="4308475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UNC, UNF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327525" y="4308475"/>
            <a:ext cx="163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ISO metric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93725" y="50704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Standard tools (inch)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267200" y="5105400"/>
            <a:ext cx="252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Metric tools (mm)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09600" y="5867400"/>
            <a:ext cx="139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 inches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327525" y="5832475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 millimeters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 autoUpdateAnimBg="0"/>
      <p:bldP spid="14350" grpId="0" autoUpdateAnimBg="0"/>
      <p:bldP spid="1435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474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Default Design</vt:lpstr>
      <vt:lpstr>Fasteners</vt:lpstr>
      <vt:lpstr>Fasteners</vt:lpstr>
      <vt:lpstr>Fasteners</vt:lpstr>
      <vt:lpstr>Fasteners</vt:lpstr>
      <vt:lpstr>Fasteners</vt:lpstr>
      <vt:lpstr>Fasteners</vt:lpstr>
      <vt:lpstr>Fasteners</vt:lpstr>
      <vt:lpstr>Fasteners</vt:lpstr>
      <vt:lpstr>Fasteners</vt:lpstr>
      <vt:lpstr>Nuts</vt:lpstr>
      <vt:lpstr>Screws</vt:lpstr>
      <vt:lpstr>Washers </vt:lpstr>
      <vt:lpstr>Fasteners</vt:lpstr>
      <vt:lpstr>Fasteners</vt:lpstr>
      <vt:lpstr>Fasteners</vt:lpstr>
      <vt:lpstr>Fasteners</vt:lpstr>
    </vt:vector>
  </TitlesOfParts>
  <Company>uyt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Fasteners</dc:title>
  <dc:creator>niujh</dc:creator>
  <cp:lastModifiedBy>macdonaldj</cp:lastModifiedBy>
  <cp:revision>18</cp:revision>
  <dcterms:created xsi:type="dcterms:W3CDTF">2008-02-07T00:38:43Z</dcterms:created>
  <dcterms:modified xsi:type="dcterms:W3CDTF">2014-02-05T19:08:24Z</dcterms:modified>
</cp:coreProperties>
</file>