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58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5EF66-38A8-4EC3-9574-1DFBB9573E74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E5DCC9-F2CB-46CC-AE75-4D0C150BB73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91231C-6E0D-4FB6-A041-E73CFAB7741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37621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3143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/>
            <a:r>
              <a:rPr lang="en-US" altLang="en-US" dirty="0" smtClean="0">
                <a:latin typeface="Arial" panose="020B0604020202020204" pitchFamily="34" charset="0"/>
              </a:rPr>
              <a:t>Answers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 smtClean="0">
                <a:latin typeface="Arial" panose="020B0604020202020204" pitchFamily="34" charset="0"/>
              </a:rPr>
              <a:t>Display, buttons, rotary dial and test lead terminals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 smtClean="0">
                <a:latin typeface="Arial" panose="020B0604020202020204" pitchFamily="34" charset="0"/>
              </a:rPr>
              <a:t>Converts to manual ranging, records min and max values, provide frequency and duty cycle, provide relative readings, converts from AC to DC signals, enables continuity and diode testing and holds a value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 smtClean="0">
                <a:latin typeface="Arial" panose="020B0604020202020204" pitchFamily="34" charset="0"/>
              </a:rPr>
              <a:t>To select the desired test measurement</a:t>
            </a:r>
          </a:p>
          <a:p>
            <a:pPr marL="228600" indent="-228600">
              <a:buFontTx/>
              <a:buAutoNum type="arabicPeriod"/>
            </a:pPr>
            <a:r>
              <a:rPr lang="en-US" altLang="en-US" dirty="0" smtClean="0">
                <a:latin typeface="Arial" panose="020B0604020202020204" pitchFamily="34" charset="0"/>
              </a:rPr>
              <a:t>4 – amps, milliamps&amp; micro amps, Com or ground and Volts, ohms and hertz</a:t>
            </a:r>
          </a:p>
        </p:txBody>
      </p:sp>
    </p:spTree>
    <p:extLst>
      <p:ext uri="{BB962C8B-B14F-4D97-AF65-F5344CB8AC3E}">
        <p14:creationId xmlns="" xmlns:p14="http://schemas.microsoft.com/office/powerpoint/2010/main" val="201877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9081-0B65-474F-A7DF-FC59C7B4885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842E-2B5C-4E8B-808B-7E4790588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9081-0B65-474F-A7DF-FC59C7B4885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842E-2B5C-4E8B-808B-7E4790588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9081-0B65-474F-A7DF-FC59C7B4885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842E-2B5C-4E8B-808B-7E4790588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9081-0B65-474F-A7DF-FC59C7B4885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842E-2B5C-4E8B-808B-7E4790588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9081-0B65-474F-A7DF-FC59C7B4885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842E-2B5C-4E8B-808B-7E4790588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9081-0B65-474F-A7DF-FC59C7B4885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842E-2B5C-4E8B-808B-7E4790588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9081-0B65-474F-A7DF-FC59C7B4885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842E-2B5C-4E8B-808B-7E4790588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9081-0B65-474F-A7DF-FC59C7B4885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842E-2B5C-4E8B-808B-7E4790588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9081-0B65-474F-A7DF-FC59C7B4885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842E-2B5C-4E8B-808B-7E4790588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9081-0B65-474F-A7DF-FC59C7B4885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842E-2B5C-4E8B-808B-7E4790588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9081-0B65-474F-A7DF-FC59C7B4885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842E-2B5C-4E8B-808B-7E47905885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79081-0B65-474F-A7DF-FC59C7B48851}" type="datetimeFigureOut">
              <a:rPr lang="en-US" smtClean="0"/>
              <a:t>11/4/2015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842E-2B5C-4E8B-808B-7E47905885C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683" y="762000"/>
            <a:ext cx="8730890" cy="6397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Unit 2- </a:t>
            </a:r>
            <a:r>
              <a:rPr lang="en-US" dirty="0" smtClean="0">
                <a:ea typeface="Calibri"/>
                <a:cs typeface="Times New Roman"/>
              </a:rPr>
              <a:t>Digital </a:t>
            </a:r>
            <a:r>
              <a:rPr lang="en-US" dirty="0">
                <a:ea typeface="Calibri"/>
                <a:cs typeface="Times New Roman"/>
              </a:rPr>
              <a:t>Multimeter (DMM</a:t>
            </a:r>
            <a:r>
              <a:rPr lang="en-US" dirty="0" smtClean="0">
                <a:ea typeface="Calibri"/>
                <a:cs typeface="Times New Roman"/>
              </a:rPr>
              <a:t>) Overview</a:t>
            </a:r>
            <a:r>
              <a:rPr lang="en-US" dirty="0" smtClean="0">
                <a:latin typeface="Calibri"/>
                <a:ea typeface="Calibri"/>
                <a:cs typeface="Times New Roman"/>
              </a:rPr>
              <a:t/>
            </a:r>
            <a:br>
              <a:rPr lang="en-US" dirty="0" smtClean="0">
                <a:latin typeface="Calibri"/>
                <a:ea typeface="Calibri"/>
                <a:cs typeface="Times New Roman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104" y="1524000"/>
            <a:ext cx="8925791" cy="4380489"/>
          </a:xfrm>
        </p:spPr>
        <p:txBody>
          <a:bodyPr/>
          <a:lstStyle/>
          <a:p>
            <a:pPr>
              <a:buFontTx/>
              <a:buNone/>
            </a:pPr>
            <a:r>
              <a:rPr lang="en-US" dirty="0" smtClean="0"/>
              <a:t>When you complete this unit, you will be able to: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Identify the 4 basic sections of the DMM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Identify the common icons and information found on the display screen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Identify the basic function buttons used on the multimeter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Identify the basic functions found on the rotary dial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Explain the differences in the test lead terminals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05840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 idx="4294967295"/>
          </p:nvPr>
        </p:nvSpPr>
        <p:spPr>
          <a:xfrm>
            <a:off x="0" y="135144"/>
            <a:ext cx="9144000" cy="58261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dirty="0" smtClean="0"/>
              <a:t>Digital Multimeter Overview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180579" y="948531"/>
            <a:ext cx="8995569" cy="4618112"/>
          </a:xfrm>
          <a:solidFill>
            <a:srgbClr val="FFFFFF"/>
          </a:solidFill>
          <a:ln>
            <a:noFill/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/>
              <a:t>Four Basic </a:t>
            </a:r>
            <a:r>
              <a:rPr lang="en-US" altLang="en-US" dirty="0" smtClean="0"/>
              <a:t>Sections of the Multimeter</a:t>
            </a:r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dirty="0" smtClean="0"/>
              <a:t>Digital Display</a:t>
            </a:r>
            <a:br>
              <a:rPr lang="en-US" altLang="en-US" dirty="0" smtClean="0"/>
            </a:br>
            <a:endParaRPr lang="en-US" altLang="en-US" dirty="0" smtClean="0"/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dirty="0" smtClean="0"/>
              <a:t>Push Button Functions</a:t>
            </a:r>
            <a:br>
              <a:rPr lang="en-US" altLang="en-US" dirty="0" smtClean="0"/>
            </a:br>
            <a:endParaRPr lang="en-US" altLang="en-US" dirty="0" smtClean="0"/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dirty="0" smtClean="0"/>
              <a:t>Rotary Dial Selector</a:t>
            </a:r>
            <a:br>
              <a:rPr lang="en-US" altLang="en-US" dirty="0" smtClean="0"/>
            </a:br>
            <a:endParaRPr lang="en-US" altLang="en-US" dirty="0" smtClean="0"/>
          </a:p>
          <a:p>
            <a:pPr marL="514350" indent="-514350" eaLnBrk="1" hangingPunct="1">
              <a:buFont typeface="+mj-lt"/>
              <a:buAutoNum type="arabicPeriod"/>
            </a:pPr>
            <a:r>
              <a:rPr lang="en-US" altLang="en-US" dirty="0" smtClean="0"/>
              <a:t>Test Lead Terminals</a:t>
            </a:r>
            <a:endParaRPr lang="en-US" altLang="en-US" dirty="0"/>
          </a:p>
        </p:txBody>
      </p:sp>
      <p:sp>
        <p:nvSpPr>
          <p:cNvPr id="18436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86DD1CD4-EE73-46EA-BD08-B5310E36EAA5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80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ackgroundRemoval t="260" b="98849" l="3456" r="97295">
                        <a14:foregroundMark x1="21638" y1="51615" x2="21638" y2="51615"/>
                        <a14:foregroundMark x1="27874" y1="39993" x2="27874" y2="39993"/>
                        <a14:foregroundMark x1="17205" y1="38916" x2="17205" y2="38916"/>
                        <a14:foregroundMark x1="72953" y1="46342" x2="72953" y2="46342"/>
                        <a14:foregroundMark x1="84899" y1="30598" x2="84899" y2="30598"/>
                        <a14:foregroundMark x1="19459" y1="32120" x2="19459" y2="32120"/>
                        <a14:foregroundMark x1="34035" y1="35648" x2="34035" y2="35648"/>
                        <a14:foregroundMark x1="41097" y1="41552" x2="41097" y2="41552"/>
                        <a14:foregroundMark x1="55748" y1="49833" x2="55748" y2="49833"/>
                        <a14:foregroundMark x1="48685" y1="44152" x2="48685" y2="44152"/>
                        <a14:foregroundMark x1="55748" y1="30375" x2="55748" y2="30375"/>
                        <a14:foregroundMark x1="81818" y1="97104" x2="81818" y2="97104"/>
                        <a14:foregroundMark x1="88054" y1="94244" x2="88054" y2="94244"/>
                        <a14:foregroundMark x1="15477" y1="97735" x2="15477" y2="97735"/>
                        <a14:foregroundMark x1="15928" y1="97958" x2="15928" y2="97958"/>
                        <a14:foregroundMark x1="15026" y1="33234" x2="15026" y2="33234"/>
                        <a14:foregroundMark x1="6161" y1="24916" x2="6161" y2="24916"/>
                        <a14:foregroundMark x1="10594" y1="15299" x2="10594" y2="15299"/>
                        <a14:foregroundMark x1="9241" y1="9618" x2="9241" y2="9618"/>
                        <a14:foregroundMark x1="3531" y1="3268" x2="3531" y2="3268"/>
                        <a14:foregroundMark x1="14125" y1="1745" x2="14125" y2="1745"/>
                        <a14:foregroundMark x1="21638" y1="1300" x2="21638" y2="1300"/>
                        <a14:foregroundMark x1="97295" y1="3491" x2="97295" y2="3491"/>
                        <a14:foregroundMark x1="93313" y1="58151" x2="93313" y2="58151"/>
                        <a14:backgroundMark x1="15702" y1="99146" x2="15702" y2="99146"/>
                        <a14:backgroundMark x1="21412" y1="99517" x2="21412" y2="99517"/>
                        <a14:backgroundMark x1="26972" y1="99592" x2="26972" y2="99592"/>
                        <a14:backgroundMark x1="35462" y1="99666" x2="35462" y2="99666"/>
                        <a14:backgroundMark x1="44177" y1="99592" x2="44177" y2="99592"/>
                        <a14:backgroundMark x1="63486" y1="99592" x2="63486" y2="99592"/>
                        <a14:backgroundMark x1="56048" y1="99740" x2="56048" y2="9974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89" y="1447800"/>
            <a:ext cx="2308687" cy="4671145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 bwMode="auto">
          <a:xfrm rot="609748">
            <a:off x="3513725" y="1857268"/>
            <a:ext cx="3040797" cy="448346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352763">
            <a:off x="4947521" y="2765806"/>
            <a:ext cx="1604145" cy="448346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 rot="366542">
            <a:off x="4550139" y="3962761"/>
            <a:ext cx="2309855" cy="448346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9" name="Right Arrow 18"/>
          <p:cNvSpPr/>
          <p:nvPr/>
        </p:nvSpPr>
        <p:spPr bwMode="auto">
          <a:xfrm rot="256241">
            <a:off x="4573349" y="4900295"/>
            <a:ext cx="1991315" cy="448346"/>
          </a:xfrm>
          <a:prstGeom prst="rightArrow">
            <a:avLst/>
          </a:prstGeom>
          <a:solidFill>
            <a:srgbClr val="FF00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327986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000" t="18889" r="27500" b="30740"/>
          <a:stretch/>
        </p:blipFill>
        <p:spPr>
          <a:xfrm>
            <a:off x="2706689" y="2364025"/>
            <a:ext cx="6152357" cy="3669826"/>
          </a:xfrm>
          <a:prstGeom prst="rect">
            <a:avLst/>
          </a:prstGeom>
        </p:spPr>
      </p:pic>
      <p:sp>
        <p:nvSpPr>
          <p:cNvPr id="19459" name="Content Placeholder 2"/>
          <p:cNvSpPr>
            <a:spLocks noGrp="1"/>
          </p:cNvSpPr>
          <p:nvPr>
            <p:ph idx="4294967295"/>
          </p:nvPr>
        </p:nvSpPr>
        <p:spPr>
          <a:xfrm>
            <a:off x="63501" y="717757"/>
            <a:ext cx="9080499" cy="51943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900" dirty="0" smtClean="0"/>
              <a:t>Digital Display Readings and Locations on Start-up</a:t>
            </a:r>
          </a:p>
        </p:txBody>
      </p:sp>
      <p:sp>
        <p:nvSpPr>
          <p:cNvPr id="13318" name="Text Box 24"/>
          <p:cNvSpPr txBox="1">
            <a:spLocks noChangeArrowheads="1"/>
          </p:cNvSpPr>
          <p:nvPr/>
        </p:nvSpPr>
        <p:spPr bwMode="auto">
          <a:xfrm>
            <a:off x="138905" y="2835275"/>
            <a:ext cx="2405858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/>
              <a:t>Voltage Type    AC or DC</a:t>
            </a:r>
          </a:p>
        </p:txBody>
      </p:sp>
      <p:pic>
        <p:nvPicPr>
          <p:cNvPr id="13319" name="Picture 25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440" y="1325921"/>
            <a:ext cx="612436" cy="363731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Line 28"/>
          <p:cNvSpPr>
            <a:spLocks noChangeShapeType="1"/>
          </p:cNvSpPr>
          <p:nvPr/>
        </p:nvSpPr>
        <p:spPr bwMode="auto">
          <a:xfrm>
            <a:off x="3581702" y="2096709"/>
            <a:ext cx="500066" cy="139780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Line 29"/>
          <p:cNvSpPr>
            <a:spLocks noChangeShapeType="1"/>
          </p:cNvSpPr>
          <p:nvPr/>
        </p:nvSpPr>
        <p:spPr bwMode="auto">
          <a:xfrm>
            <a:off x="2260354" y="3335338"/>
            <a:ext cx="1583576" cy="67548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4" name="Text Box 31"/>
          <p:cNvSpPr txBox="1">
            <a:spLocks noChangeArrowheads="1"/>
          </p:cNvSpPr>
          <p:nvPr/>
        </p:nvSpPr>
        <p:spPr bwMode="auto">
          <a:xfrm>
            <a:off x="87315" y="5583690"/>
            <a:ext cx="2761455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/>
              <a:t>Analog Bar Graph</a:t>
            </a:r>
          </a:p>
        </p:txBody>
      </p:sp>
      <p:sp>
        <p:nvSpPr>
          <p:cNvPr id="13325" name="Line 32"/>
          <p:cNvSpPr>
            <a:spLocks noChangeShapeType="1"/>
          </p:cNvSpPr>
          <p:nvPr/>
        </p:nvSpPr>
        <p:spPr bwMode="auto">
          <a:xfrm>
            <a:off x="2700338" y="4353919"/>
            <a:ext cx="1095677" cy="35286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6" name="Line 33"/>
          <p:cNvSpPr>
            <a:spLocks noChangeShapeType="1"/>
          </p:cNvSpPr>
          <p:nvPr/>
        </p:nvSpPr>
        <p:spPr bwMode="auto">
          <a:xfrm flipV="1">
            <a:off x="3040858" y="4462169"/>
            <a:ext cx="1923064" cy="96736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7" name="Text Box 34"/>
          <p:cNvSpPr txBox="1">
            <a:spLocks noChangeArrowheads="1"/>
          </p:cNvSpPr>
          <p:nvPr/>
        </p:nvSpPr>
        <p:spPr bwMode="auto">
          <a:xfrm>
            <a:off x="69681" y="4706789"/>
            <a:ext cx="2993574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/>
              <a:t>Display of the </a:t>
            </a:r>
            <a:r>
              <a:rPr lang="en-US" altLang="en-US" dirty="0" smtClean="0"/>
              <a:t>Measured </a:t>
            </a:r>
            <a:r>
              <a:rPr lang="en-US" altLang="en-US" dirty="0"/>
              <a:t>Value</a:t>
            </a:r>
          </a:p>
        </p:txBody>
      </p:sp>
      <p:sp>
        <p:nvSpPr>
          <p:cNvPr id="13328" name="Line 35"/>
          <p:cNvSpPr>
            <a:spLocks noChangeShapeType="1"/>
          </p:cNvSpPr>
          <p:nvPr/>
        </p:nvSpPr>
        <p:spPr bwMode="auto">
          <a:xfrm flipH="1">
            <a:off x="4136535" y="2179397"/>
            <a:ext cx="885520" cy="228624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9" name="Text Box 36"/>
          <p:cNvSpPr txBox="1">
            <a:spLocks noChangeArrowheads="1"/>
          </p:cNvSpPr>
          <p:nvPr/>
        </p:nvSpPr>
        <p:spPr bwMode="auto">
          <a:xfrm>
            <a:off x="87315" y="4048125"/>
            <a:ext cx="2613023" cy="5078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700" b="1" dirty="0"/>
              <a:t>A</a:t>
            </a:r>
            <a:r>
              <a:rPr lang="en-US" altLang="en-US" sz="2700" dirty="0"/>
              <a:t>uto </a:t>
            </a:r>
            <a:r>
              <a:rPr lang="en-US" altLang="en-US" sz="2700" b="1" dirty="0"/>
              <a:t>P</a:t>
            </a:r>
            <a:r>
              <a:rPr lang="en-US" altLang="en-US" sz="2700" dirty="0"/>
              <a:t>ower </a:t>
            </a:r>
            <a:r>
              <a:rPr lang="en-US" altLang="en-US" sz="2700" b="1" dirty="0"/>
              <a:t>O</a:t>
            </a:r>
            <a:r>
              <a:rPr lang="en-US" altLang="en-US" sz="2700" dirty="0"/>
              <a:t>ff </a:t>
            </a:r>
          </a:p>
        </p:txBody>
      </p:sp>
      <p:sp>
        <p:nvSpPr>
          <p:cNvPr id="13330" name="Line 37"/>
          <p:cNvSpPr>
            <a:spLocks noChangeShapeType="1"/>
          </p:cNvSpPr>
          <p:nvPr/>
        </p:nvSpPr>
        <p:spPr bwMode="auto">
          <a:xfrm flipV="1">
            <a:off x="2893220" y="5071996"/>
            <a:ext cx="1831180" cy="80072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31" name="Text Box 38"/>
          <p:cNvSpPr txBox="1">
            <a:spLocks noChangeArrowheads="1"/>
          </p:cNvSpPr>
          <p:nvPr/>
        </p:nvSpPr>
        <p:spPr bwMode="auto">
          <a:xfrm>
            <a:off x="6300541" y="1348400"/>
            <a:ext cx="2616693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/>
              <a:t>Dial Setting Icon Reference Area</a:t>
            </a:r>
          </a:p>
        </p:txBody>
      </p:sp>
      <p:sp>
        <p:nvSpPr>
          <p:cNvPr id="13332" name="Rectangle 39"/>
          <p:cNvSpPr>
            <a:spLocks noChangeArrowheads="1"/>
          </p:cNvSpPr>
          <p:nvPr/>
        </p:nvSpPr>
        <p:spPr bwMode="auto">
          <a:xfrm>
            <a:off x="7151686" y="3876674"/>
            <a:ext cx="773113" cy="12287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/>
          </a:p>
        </p:txBody>
      </p:sp>
      <p:sp>
        <p:nvSpPr>
          <p:cNvPr id="13333" name="Line 40"/>
          <p:cNvSpPr>
            <a:spLocks noChangeShapeType="1"/>
          </p:cNvSpPr>
          <p:nvPr/>
        </p:nvSpPr>
        <p:spPr bwMode="auto">
          <a:xfrm>
            <a:off x="7434264" y="2179397"/>
            <a:ext cx="185735" cy="169727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77" name="Text Box 41"/>
          <p:cNvSpPr txBox="1">
            <a:spLocks noChangeArrowheads="1"/>
          </p:cNvSpPr>
          <p:nvPr/>
        </p:nvSpPr>
        <p:spPr bwMode="auto">
          <a:xfrm>
            <a:off x="3907414" y="1362784"/>
            <a:ext cx="2246312" cy="83099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Auto Ranging on Start-up</a:t>
            </a:r>
            <a:r>
              <a:rPr lang="en-US" altLang="en-US" dirty="0"/>
              <a:t> </a:t>
            </a:r>
          </a:p>
        </p:txBody>
      </p:sp>
      <p:sp>
        <p:nvSpPr>
          <p:cNvPr id="13320" name="Text Box 27"/>
          <p:cNvSpPr txBox="1">
            <a:spLocks noChangeArrowheads="1"/>
          </p:cNvSpPr>
          <p:nvPr/>
        </p:nvSpPr>
        <p:spPr bwMode="auto">
          <a:xfrm>
            <a:off x="251923" y="1296866"/>
            <a:ext cx="3544092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dirty="0"/>
              <a:t>Low Battery        </a:t>
            </a:r>
            <a:r>
              <a:rPr lang="en-US" altLang="en-US" dirty="0" smtClean="0"/>
              <a:t>symbol </a:t>
            </a:r>
            <a:r>
              <a:rPr lang="en-US" altLang="en-US" dirty="0"/>
              <a:t>will appear </a:t>
            </a:r>
            <a:r>
              <a:rPr lang="en-US" altLang="en-US" b="1" i="1" u="sng" dirty="0"/>
              <a:t>only</a:t>
            </a:r>
            <a:r>
              <a:rPr lang="en-US" altLang="en-US" dirty="0"/>
              <a:t> when power is low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0" y="135144"/>
            <a:ext cx="91440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en-US" b="1" kern="0" dirty="0" smtClean="0"/>
              <a:t>Digital Multimeter Overview</a:t>
            </a:r>
          </a:p>
        </p:txBody>
      </p:sp>
      <p:pic>
        <p:nvPicPr>
          <p:cNvPr id="22" name="Picture 25"/>
          <p:cNvPicPr>
            <a:picLocks noChangeAspect="1" noChangeArrowheads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862" y="3494518"/>
            <a:ext cx="574494" cy="341197"/>
          </a:xfrm>
          <a:prstGeom prst="rect">
            <a:avLst/>
          </a:prstGeom>
          <a:solidFill>
            <a:srgbClr val="80808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2586850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13321" grpId="0" animBg="1"/>
      <p:bldP spid="13322" grpId="0" animBg="1"/>
      <p:bldP spid="13324" grpId="0"/>
      <p:bldP spid="13325" grpId="0" animBg="1"/>
      <p:bldP spid="13326" grpId="0" animBg="1"/>
      <p:bldP spid="13327" grpId="0"/>
      <p:bldP spid="13328" grpId="0" animBg="1"/>
      <p:bldP spid="13329" grpId="0"/>
      <p:bldP spid="13330" grpId="0" animBg="1"/>
      <p:bldP spid="13331" grpId="0"/>
      <p:bldP spid="13332" grpId="0" animBg="1"/>
      <p:bldP spid="13333" grpId="0" animBg="1"/>
      <p:bldP spid="19477" grpId="0"/>
      <p:bldP spid="133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05" t="57468" r="25142" b="4023"/>
          <a:stretch/>
        </p:blipFill>
        <p:spPr>
          <a:xfrm>
            <a:off x="2286000" y="4495800"/>
            <a:ext cx="5067965" cy="2362200"/>
          </a:xfrm>
          <a:prstGeom prst="rect">
            <a:avLst/>
          </a:prstGeom>
        </p:spPr>
      </p:pic>
      <p:sp>
        <p:nvSpPr>
          <p:cNvPr id="24579" name="Content Placeholder 2"/>
          <p:cNvSpPr>
            <a:spLocks noGrp="1"/>
          </p:cNvSpPr>
          <p:nvPr>
            <p:ph idx="4294967295"/>
          </p:nvPr>
        </p:nvSpPr>
        <p:spPr>
          <a:xfrm>
            <a:off x="38099" y="897444"/>
            <a:ext cx="9067801" cy="549275"/>
          </a:xfr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000" dirty="0" smtClean="0"/>
              <a:t>DMM Push-Buttons Enhance Dial Functions</a:t>
            </a:r>
          </a:p>
        </p:txBody>
      </p:sp>
      <p:sp>
        <p:nvSpPr>
          <p:cNvPr id="17415" name="Text Box 9"/>
          <p:cNvSpPr txBox="1">
            <a:spLocks noChangeArrowheads="1"/>
          </p:cNvSpPr>
          <p:nvPr/>
        </p:nvSpPr>
        <p:spPr bwMode="auto">
          <a:xfrm>
            <a:off x="137718" y="3789363"/>
            <a:ext cx="2296316" cy="2308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RANGE  </a:t>
            </a:r>
            <a:r>
              <a:rPr lang="en-US" altLang="en-US" dirty="0"/>
              <a:t>            toggles between            Auto Ranging </a:t>
            </a:r>
            <a:r>
              <a:rPr lang="en-US" altLang="en-US" dirty="0" smtClean="0"/>
              <a:t>or Manual </a:t>
            </a:r>
            <a:r>
              <a:rPr lang="en-US" altLang="en-US" dirty="0"/>
              <a:t>Ranging</a:t>
            </a:r>
          </a:p>
        </p:txBody>
      </p:sp>
      <p:sp>
        <p:nvSpPr>
          <p:cNvPr id="17418" name="Text Box 15"/>
          <p:cNvSpPr txBox="1">
            <a:spLocks noChangeArrowheads="1"/>
          </p:cNvSpPr>
          <p:nvPr/>
        </p:nvSpPr>
        <p:spPr bwMode="auto">
          <a:xfrm>
            <a:off x="137718" y="1807508"/>
            <a:ext cx="3228184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REC  </a:t>
            </a:r>
            <a:r>
              <a:rPr lang="en-US" altLang="en-US" dirty="0"/>
              <a:t>                activates recording of MIN (minimum) and MAX (maximum) values           </a:t>
            </a:r>
          </a:p>
        </p:txBody>
      </p:sp>
      <p:sp>
        <p:nvSpPr>
          <p:cNvPr id="17419" name="Text Box 16"/>
          <p:cNvSpPr txBox="1">
            <a:spLocks noChangeArrowheads="1"/>
          </p:cNvSpPr>
          <p:nvPr/>
        </p:nvSpPr>
        <p:spPr bwMode="auto">
          <a:xfrm>
            <a:off x="3389711" y="1807508"/>
            <a:ext cx="3380980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/>
              <a:t>Hz/DUTY</a:t>
            </a:r>
            <a:r>
              <a:rPr lang="en-US" altLang="en-US" dirty="0" smtClean="0"/>
              <a:t> toggles </a:t>
            </a:r>
            <a:r>
              <a:rPr lang="en-US" altLang="en-US" dirty="0"/>
              <a:t>between </a:t>
            </a:r>
            <a:r>
              <a:rPr lang="en-US" altLang="en-US" dirty="0" smtClean="0"/>
              <a:t>Frequency (Hertz - Hz) or Duty Cycle (%) </a:t>
            </a:r>
            <a:r>
              <a:rPr lang="en-US" altLang="en-US" dirty="0"/>
              <a:t>on </a:t>
            </a:r>
            <a:r>
              <a:rPr lang="en-US" altLang="en-US" dirty="0" smtClean="0"/>
              <a:t>AC-Volts, AC-Amps, </a:t>
            </a:r>
            <a:r>
              <a:rPr lang="en-US" altLang="en-US" dirty="0"/>
              <a:t>or Hz</a:t>
            </a:r>
          </a:p>
        </p:txBody>
      </p:sp>
      <p:sp>
        <p:nvSpPr>
          <p:cNvPr id="17420" name="Text Box 17"/>
          <p:cNvSpPr txBox="1">
            <a:spLocks noChangeArrowheads="1"/>
          </p:cNvSpPr>
          <p:nvPr/>
        </p:nvSpPr>
        <p:spPr bwMode="auto">
          <a:xfrm>
            <a:off x="6793849" y="1504380"/>
            <a:ext cx="2308174" cy="3046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REL</a:t>
            </a:r>
            <a:r>
              <a:rPr lang="en-US" altLang="en-US" dirty="0"/>
              <a:t>                          activates Relative Mode        - sets display to zero                            - factors out undesired                      readings</a:t>
            </a:r>
          </a:p>
        </p:txBody>
      </p:sp>
      <p:sp>
        <p:nvSpPr>
          <p:cNvPr id="17421" name="Line 18"/>
          <p:cNvSpPr>
            <a:spLocks noChangeShapeType="1"/>
          </p:cNvSpPr>
          <p:nvPr/>
        </p:nvSpPr>
        <p:spPr bwMode="auto">
          <a:xfrm>
            <a:off x="1951822" y="4257597"/>
            <a:ext cx="1172378" cy="114952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3" name="Line 20"/>
          <p:cNvSpPr>
            <a:spLocks noChangeShapeType="1"/>
          </p:cNvSpPr>
          <p:nvPr/>
        </p:nvSpPr>
        <p:spPr bwMode="auto">
          <a:xfrm>
            <a:off x="4938304" y="3746500"/>
            <a:ext cx="304006" cy="160257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4" name="Line 21"/>
          <p:cNvSpPr>
            <a:spLocks noChangeShapeType="1"/>
          </p:cNvSpPr>
          <p:nvPr/>
        </p:nvSpPr>
        <p:spPr bwMode="auto">
          <a:xfrm>
            <a:off x="2883691" y="3514725"/>
            <a:ext cx="1305221" cy="183435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5" name="Line 22"/>
          <p:cNvSpPr>
            <a:spLocks noChangeShapeType="1"/>
          </p:cNvSpPr>
          <p:nvPr/>
        </p:nvSpPr>
        <p:spPr bwMode="auto">
          <a:xfrm flipH="1">
            <a:off x="6140740" y="3200400"/>
            <a:ext cx="964129" cy="214867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5" name="Text Box 25"/>
          <p:cNvSpPr txBox="1">
            <a:spLocks noChangeArrowheads="1"/>
          </p:cNvSpPr>
          <p:nvPr/>
        </p:nvSpPr>
        <p:spPr bwMode="auto">
          <a:xfrm>
            <a:off x="776289" y="3746500"/>
            <a:ext cx="5095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200"/>
          </a:p>
        </p:txBody>
      </p:sp>
      <p:sp>
        <p:nvSpPr>
          <p:cNvPr id="24596" name="Text Box 28"/>
          <p:cNvSpPr txBox="1">
            <a:spLocks noChangeArrowheads="1"/>
          </p:cNvSpPr>
          <p:nvPr/>
        </p:nvSpPr>
        <p:spPr bwMode="auto">
          <a:xfrm>
            <a:off x="587375" y="3514725"/>
            <a:ext cx="3444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200"/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0" y="135144"/>
            <a:ext cx="91440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en-US" b="1" kern="0" dirty="0" smtClean="0"/>
              <a:t>Digital Multimeter Overview</a:t>
            </a:r>
          </a:p>
        </p:txBody>
      </p:sp>
    </p:spTree>
    <p:extLst>
      <p:ext uri="{BB962C8B-B14F-4D97-AF65-F5344CB8AC3E}">
        <p14:creationId xmlns="" xmlns:p14="http://schemas.microsoft.com/office/powerpoint/2010/main" val="205370847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  <p:bldP spid="17418" grpId="0"/>
      <p:bldP spid="17419" grpId="0"/>
      <p:bldP spid="17420" grpId="0"/>
      <p:bldP spid="17421" grpId="0" animBg="1"/>
      <p:bldP spid="17423" grpId="0" animBg="1"/>
      <p:bldP spid="17424" grpId="0" animBg="1"/>
      <p:bldP spid="174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705" t="57468" r="25142" b="4023"/>
          <a:stretch/>
        </p:blipFill>
        <p:spPr>
          <a:xfrm>
            <a:off x="1840701" y="1500059"/>
            <a:ext cx="5499745" cy="2563454"/>
          </a:xfrm>
          <a:prstGeom prst="rect">
            <a:avLst/>
          </a:prstGeom>
        </p:spPr>
      </p:pic>
      <p:sp>
        <p:nvSpPr>
          <p:cNvPr id="24580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33CAF57-7783-4DA4-B277-71A4EBF97254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17416" name="Text Box 10"/>
          <p:cNvSpPr txBox="1">
            <a:spLocks noChangeArrowheads="1"/>
          </p:cNvSpPr>
          <p:nvPr/>
        </p:nvSpPr>
        <p:spPr bwMode="auto">
          <a:xfrm>
            <a:off x="-38894" y="3072269"/>
            <a:ext cx="2275679" cy="2677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AC/DC</a:t>
            </a:r>
            <a:r>
              <a:rPr lang="en-US" altLang="en-US" dirty="0"/>
              <a:t>                                   toggles between                              AC (Alternating Current) or                     DC (Direct Current)</a:t>
            </a:r>
          </a:p>
        </p:txBody>
      </p:sp>
      <p:sp>
        <p:nvSpPr>
          <p:cNvPr id="17417" name="Text Box 11"/>
          <p:cNvSpPr txBox="1">
            <a:spLocks noChangeArrowheads="1"/>
          </p:cNvSpPr>
          <p:nvPr/>
        </p:nvSpPr>
        <p:spPr bwMode="auto">
          <a:xfrm>
            <a:off x="2236785" y="4723955"/>
            <a:ext cx="4670428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" dirty="0"/>
              <a:t>      </a:t>
            </a:r>
            <a:r>
              <a:rPr lang="en-US" altLang="en-US" b="1" dirty="0"/>
              <a:t>Continuity </a:t>
            </a:r>
            <a:r>
              <a:rPr lang="en-US" altLang="en-US" dirty="0" smtClean="0"/>
              <a:t>Buzzer         - </a:t>
            </a:r>
            <a:r>
              <a:rPr lang="en-US" altLang="en-US" dirty="0"/>
              <a:t>checks circuits</a:t>
            </a:r>
            <a:r>
              <a:rPr lang="en-US" altLang="en-US" dirty="0">
                <a:cs typeface="Times New Roman" panose="02020603050405020304" pitchFamily="18" charset="0"/>
              </a:rPr>
              <a:t> for opens, shorts, broken wires loose fuses, etc.                                   </a:t>
            </a:r>
            <a:r>
              <a:rPr lang="en-US" altLang="en-US" b="1" dirty="0" smtClean="0">
                <a:cs typeface="Times New Roman" panose="02020603050405020304" pitchFamily="18" charset="0"/>
              </a:rPr>
              <a:t>Diode </a:t>
            </a:r>
            <a:r>
              <a:rPr lang="en-US" altLang="en-US" b="1" dirty="0">
                <a:cs typeface="Times New Roman" panose="02020603050405020304" pitchFamily="18" charset="0"/>
              </a:rPr>
              <a:t>-  </a:t>
            </a:r>
            <a:r>
              <a:rPr lang="en-US" altLang="en-US" b="1" dirty="0" smtClean="0">
                <a:cs typeface="Times New Roman" panose="02020603050405020304" pitchFamily="18" charset="0"/>
              </a:rPr>
              <a:t>        </a:t>
            </a:r>
            <a:r>
              <a:rPr lang="en-US" altLang="en-US" dirty="0" smtClean="0">
                <a:cs typeface="Times New Roman" panose="02020603050405020304" pitchFamily="18" charset="0"/>
              </a:rPr>
              <a:t>tests </a:t>
            </a:r>
            <a:r>
              <a:rPr lang="en-US" altLang="en-US" dirty="0">
                <a:cs typeface="Times New Roman" panose="02020603050405020304" pitchFamily="18" charset="0"/>
              </a:rPr>
              <a:t>diodes, LED’s etc.  </a:t>
            </a:r>
          </a:p>
        </p:txBody>
      </p:sp>
      <p:sp>
        <p:nvSpPr>
          <p:cNvPr id="17422" name="Line 19"/>
          <p:cNvSpPr>
            <a:spLocks noChangeShapeType="1"/>
          </p:cNvSpPr>
          <p:nvPr/>
        </p:nvSpPr>
        <p:spPr bwMode="auto">
          <a:xfrm flipV="1">
            <a:off x="1840701" y="3583219"/>
            <a:ext cx="1273974" cy="23785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6" name="Line 24"/>
          <p:cNvSpPr>
            <a:spLocks noChangeShapeType="1"/>
          </p:cNvSpPr>
          <p:nvPr/>
        </p:nvSpPr>
        <p:spPr bwMode="auto">
          <a:xfrm flipH="1" flipV="1">
            <a:off x="5754319" y="3583218"/>
            <a:ext cx="1306884" cy="80451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95" name="Text Box 25"/>
          <p:cNvSpPr txBox="1">
            <a:spLocks noChangeArrowheads="1"/>
          </p:cNvSpPr>
          <p:nvPr/>
        </p:nvSpPr>
        <p:spPr bwMode="auto">
          <a:xfrm>
            <a:off x="776289" y="3746500"/>
            <a:ext cx="5095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200"/>
          </a:p>
        </p:txBody>
      </p:sp>
      <p:sp>
        <p:nvSpPr>
          <p:cNvPr id="24596" name="Text Box 28"/>
          <p:cNvSpPr txBox="1">
            <a:spLocks noChangeArrowheads="1"/>
          </p:cNvSpPr>
          <p:nvPr/>
        </p:nvSpPr>
        <p:spPr bwMode="auto">
          <a:xfrm>
            <a:off x="587375" y="3514725"/>
            <a:ext cx="34448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200"/>
          </a:p>
        </p:txBody>
      </p:sp>
      <p:pic>
        <p:nvPicPr>
          <p:cNvPr id="17429" name="Picture 32" descr="Continuity symbo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529272"/>
            <a:ext cx="645646" cy="68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30" name="Picture 33" descr="diode symbo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315" y="5836574"/>
            <a:ext cx="607559" cy="5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1" name="Line 34"/>
          <p:cNvSpPr>
            <a:spLocks noChangeShapeType="1"/>
          </p:cNvSpPr>
          <p:nvPr/>
        </p:nvSpPr>
        <p:spPr bwMode="auto">
          <a:xfrm flipH="1" flipV="1">
            <a:off x="4429341" y="3583218"/>
            <a:ext cx="10312" cy="109593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0" y="135144"/>
            <a:ext cx="91440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en-US" b="1" kern="0" dirty="0" smtClean="0"/>
              <a:t>Digital Multimeter Overview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38099" y="897444"/>
            <a:ext cx="9067801" cy="54927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en-US" sz="3000" kern="0" smtClean="0"/>
              <a:t>DMM Push-Buttons Enhance Dial Functions</a:t>
            </a:r>
            <a:endParaRPr lang="en-US" altLang="en-US" sz="3000" kern="0" dirty="0" smtClean="0"/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7018557" y="3441680"/>
            <a:ext cx="2081212" cy="34163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HOLD  </a:t>
            </a:r>
            <a:r>
              <a:rPr lang="en-US" altLang="en-US" dirty="0"/>
              <a:t>                                  freezes a value on the </a:t>
            </a:r>
            <a:r>
              <a:rPr lang="en-US" altLang="en-US" dirty="0" smtClean="0"/>
              <a:t>display - a </a:t>
            </a:r>
            <a:r>
              <a:rPr lang="en-US" altLang="en-US" dirty="0"/>
              <a:t>second press removes the hold going back to a live value </a:t>
            </a:r>
          </a:p>
        </p:txBody>
      </p:sp>
    </p:spTree>
    <p:extLst>
      <p:ext uri="{BB962C8B-B14F-4D97-AF65-F5344CB8AC3E}">
        <p14:creationId xmlns="" xmlns:p14="http://schemas.microsoft.com/office/powerpoint/2010/main" val="293630566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/>
      <p:bldP spid="17417" grpId="0"/>
      <p:bldP spid="17422" grpId="0" animBg="1"/>
      <p:bldP spid="17426" grpId="0" animBg="1"/>
      <p:bldP spid="17431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67" t="1112" r="45416" b="4074"/>
          <a:stretch/>
        </p:blipFill>
        <p:spPr>
          <a:xfrm rot="5400000">
            <a:off x="2133143" y="2098256"/>
            <a:ext cx="4114622" cy="5429610"/>
          </a:xfrm>
          <a:prstGeom prst="rect">
            <a:avLst/>
          </a:prstGeom>
        </p:spPr>
      </p:pic>
      <p:sp>
        <p:nvSpPr>
          <p:cNvPr id="25603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9E4EA3B-F598-4665-AB62-A58D1EE1FFC4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25604" name="Content Placeholder 2"/>
          <p:cNvSpPr>
            <a:spLocks/>
          </p:cNvSpPr>
          <p:nvPr/>
        </p:nvSpPr>
        <p:spPr bwMode="auto">
          <a:xfrm>
            <a:off x="111124" y="747713"/>
            <a:ext cx="8880475" cy="5826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/>
              <a:t>DMM Rotary Dial Symbol Definitions</a:t>
            </a:r>
          </a:p>
        </p:txBody>
      </p:sp>
      <p:sp>
        <p:nvSpPr>
          <p:cNvPr id="18438" name="Text Box 12"/>
          <p:cNvSpPr txBox="1">
            <a:spLocks noChangeArrowheads="1"/>
          </p:cNvSpPr>
          <p:nvPr/>
        </p:nvSpPr>
        <p:spPr bwMode="auto">
          <a:xfrm>
            <a:off x="2061082" y="1451335"/>
            <a:ext cx="3224616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Ohms</a:t>
            </a:r>
            <a:r>
              <a:rPr lang="en-US" altLang="en-US" dirty="0"/>
              <a:t> (or resistance) toggle  to </a:t>
            </a:r>
            <a:r>
              <a:rPr lang="en-US" altLang="en-US" b="1" dirty="0"/>
              <a:t>Continuity</a:t>
            </a:r>
            <a:r>
              <a:rPr lang="en-US" altLang="en-US" dirty="0"/>
              <a:t> or </a:t>
            </a:r>
            <a:r>
              <a:rPr lang="en-US" altLang="en-US" b="1" dirty="0"/>
              <a:t>Diode </a:t>
            </a:r>
            <a:r>
              <a:rPr lang="en-US" altLang="en-US" dirty="0"/>
              <a:t>Test</a:t>
            </a:r>
          </a:p>
        </p:txBody>
      </p:sp>
      <p:sp>
        <p:nvSpPr>
          <p:cNvPr id="18439" name="Text Box 13"/>
          <p:cNvSpPr txBox="1">
            <a:spLocks noChangeArrowheads="1"/>
          </p:cNvSpPr>
          <p:nvPr/>
        </p:nvSpPr>
        <p:spPr bwMode="auto">
          <a:xfrm>
            <a:off x="155965" y="1434411"/>
            <a:ext cx="1766891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dirty="0"/>
              <a:t>AC or DC      selectable  </a:t>
            </a:r>
            <a:r>
              <a:rPr lang="en-US" altLang="en-US" b="1" dirty="0" smtClean="0"/>
              <a:t>millivolts</a:t>
            </a:r>
            <a:endParaRPr lang="en-US" altLang="en-US" b="1" dirty="0"/>
          </a:p>
        </p:txBody>
      </p:sp>
      <p:sp>
        <p:nvSpPr>
          <p:cNvPr id="18440" name="Text Box 14"/>
          <p:cNvSpPr txBox="1">
            <a:spLocks noChangeArrowheads="1"/>
          </p:cNvSpPr>
          <p:nvPr/>
        </p:nvSpPr>
        <p:spPr bwMode="auto">
          <a:xfrm>
            <a:off x="46666" y="4071293"/>
            <a:ext cx="1248734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/>
              <a:t> </a:t>
            </a:r>
            <a:r>
              <a:rPr lang="en-US" altLang="en-US" b="1" dirty="0"/>
              <a:t>AC Volts </a:t>
            </a:r>
          </a:p>
        </p:txBody>
      </p:sp>
      <p:sp>
        <p:nvSpPr>
          <p:cNvPr id="18441" name="Text Box 15"/>
          <p:cNvSpPr txBox="1">
            <a:spLocks noChangeArrowheads="1"/>
          </p:cNvSpPr>
          <p:nvPr/>
        </p:nvSpPr>
        <p:spPr bwMode="auto">
          <a:xfrm>
            <a:off x="189225" y="5098972"/>
            <a:ext cx="1018863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/>
              <a:t>OFF </a:t>
            </a:r>
            <a:r>
              <a:rPr lang="en-US" altLang="en-US" dirty="0" smtClean="0"/>
              <a:t>meter </a:t>
            </a:r>
            <a:r>
              <a:rPr lang="en-US" altLang="en-US" dirty="0"/>
              <a:t>is not active</a:t>
            </a:r>
          </a:p>
        </p:txBody>
      </p:sp>
      <p:sp>
        <p:nvSpPr>
          <p:cNvPr id="18442" name="Text Box 16"/>
          <p:cNvSpPr txBox="1">
            <a:spLocks noChangeArrowheads="1"/>
          </p:cNvSpPr>
          <p:nvPr/>
        </p:nvSpPr>
        <p:spPr bwMode="auto">
          <a:xfrm>
            <a:off x="74210" y="2986387"/>
            <a:ext cx="1234281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DC Volts</a:t>
            </a:r>
          </a:p>
        </p:txBody>
      </p:sp>
      <p:sp>
        <p:nvSpPr>
          <p:cNvPr id="18443" name="Text Box 18"/>
          <p:cNvSpPr txBox="1">
            <a:spLocks noChangeArrowheads="1"/>
          </p:cNvSpPr>
          <p:nvPr/>
        </p:nvSpPr>
        <p:spPr bwMode="auto">
          <a:xfrm>
            <a:off x="5376864" y="1455321"/>
            <a:ext cx="3648074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40 micro amps max.</a:t>
            </a:r>
            <a:r>
              <a:rPr lang="en-US" altLang="en-US" dirty="0"/>
              <a:t> current </a:t>
            </a:r>
            <a:r>
              <a:rPr lang="en-US" altLang="en-US" dirty="0" smtClean="0"/>
              <a:t>setting-measures </a:t>
            </a:r>
            <a:r>
              <a:rPr lang="en-US" altLang="en-US" dirty="0"/>
              <a:t>tiny current draw in DC</a:t>
            </a:r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6918350" y="3248483"/>
            <a:ext cx="2124388" cy="26776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4000 micro amps max.</a:t>
            </a:r>
            <a:r>
              <a:rPr lang="en-US" altLang="en-US" dirty="0"/>
              <a:t> current setting selectable AC or </a:t>
            </a:r>
            <a:r>
              <a:rPr lang="en-US" altLang="en-US" dirty="0" smtClean="0"/>
              <a:t>DC for very </a:t>
            </a:r>
            <a:r>
              <a:rPr lang="en-US" altLang="en-US" dirty="0"/>
              <a:t>low current draw</a:t>
            </a:r>
          </a:p>
        </p:txBody>
      </p:sp>
      <p:sp>
        <p:nvSpPr>
          <p:cNvPr id="18449" name="Line 27"/>
          <p:cNvSpPr>
            <a:spLocks noChangeShapeType="1"/>
          </p:cNvSpPr>
          <p:nvPr/>
        </p:nvSpPr>
        <p:spPr bwMode="auto">
          <a:xfrm flipV="1">
            <a:off x="1208088" y="5013255"/>
            <a:ext cx="1039813" cy="6254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0" name="Line 28"/>
          <p:cNvSpPr>
            <a:spLocks noChangeShapeType="1"/>
          </p:cNvSpPr>
          <p:nvPr/>
        </p:nvSpPr>
        <p:spPr bwMode="auto">
          <a:xfrm flipV="1">
            <a:off x="1095988" y="4290801"/>
            <a:ext cx="1418611" cy="28012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Line 29"/>
          <p:cNvSpPr>
            <a:spLocks noChangeShapeType="1"/>
          </p:cNvSpPr>
          <p:nvPr/>
        </p:nvSpPr>
        <p:spPr bwMode="auto">
          <a:xfrm>
            <a:off x="1233488" y="3449137"/>
            <a:ext cx="1466850" cy="3324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30"/>
          <p:cNvSpPr>
            <a:spLocks noChangeShapeType="1"/>
          </p:cNvSpPr>
          <p:nvPr/>
        </p:nvSpPr>
        <p:spPr bwMode="auto">
          <a:xfrm>
            <a:off x="1577976" y="2551845"/>
            <a:ext cx="1658570" cy="84223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Line 31"/>
          <p:cNvSpPr>
            <a:spLocks noChangeShapeType="1"/>
          </p:cNvSpPr>
          <p:nvPr/>
        </p:nvSpPr>
        <p:spPr bwMode="auto">
          <a:xfrm flipH="1">
            <a:off x="3886200" y="2362201"/>
            <a:ext cx="539360" cy="62418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Line 32"/>
          <p:cNvSpPr>
            <a:spLocks noChangeShapeType="1"/>
          </p:cNvSpPr>
          <p:nvPr/>
        </p:nvSpPr>
        <p:spPr bwMode="auto">
          <a:xfrm flipH="1">
            <a:off x="4693121" y="2362201"/>
            <a:ext cx="860138" cy="76199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9" name="Line 37"/>
          <p:cNvSpPr>
            <a:spLocks noChangeShapeType="1"/>
          </p:cNvSpPr>
          <p:nvPr/>
        </p:nvSpPr>
        <p:spPr bwMode="auto">
          <a:xfrm flipH="1" flipV="1">
            <a:off x="5285698" y="3389229"/>
            <a:ext cx="1786718" cy="5990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0" y="135144"/>
            <a:ext cx="91440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en-US" b="1" kern="0" smtClean="0"/>
              <a:t>Digital Multimeter Overview</a:t>
            </a:r>
            <a:endParaRPr lang="en-US" altLang="en-US" b="1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92263835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/>
      <p:bldP spid="18439" grpId="0"/>
      <p:bldP spid="18440" grpId="0"/>
      <p:bldP spid="18441" grpId="0"/>
      <p:bldP spid="18442" grpId="0"/>
      <p:bldP spid="18443" grpId="0"/>
      <p:bldP spid="18446" grpId="0"/>
      <p:bldP spid="18449" grpId="0" animBg="1"/>
      <p:bldP spid="18450" grpId="0" animBg="1"/>
      <p:bldP spid="18451" grpId="0" animBg="1"/>
      <p:bldP spid="18452" grpId="0" animBg="1"/>
      <p:bldP spid="18453" grpId="0" animBg="1"/>
      <p:bldP spid="18454" grpId="0" animBg="1"/>
      <p:bldP spid="184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67" t="1112" r="44841" b="4074"/>
          <a:stretch/>
        </p:blipFill>
        <p:spPr>
          <a:xfrm rot="5400000">
            <a:off x="743579" y="2036054"/>
            <a:ext cx="4191001" cy="5452891"/>
          </a:xfrm>
          <a:prstGeom prst="rect">
            <a:avLst/>
          </a:prstGeom>
        </p:spPr>
      </p:pic>
      <p:sp>
        <p:nvSpPr>
          <p:cNvPr id="25603" name="Slide Number Placeholder 4"/>
          <p:cNvSpPr txBox="1">
            <a:spLocks noGrp="1"/>
          </p:cNvSpPr>
          <p:nvPr/>
        </p:nvSpPr>
        <p:spPr bwMode="auto">
          <a:xfrm>
            <a:off x="6542088" y="5749925"/>
            <a:ext cx="21336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9E4EA3B-F598-4665-AB62-A58D1EE1FFC4}" type="slidenum">
              <a:rPr lang="en-US" altLang="en-US" sz="800">
                <a:solidFill>
                  <a:schemeClr val="bg1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800">
              <a:solidFill>
                <a:schemeClr val="bg1"/>
              </a:solidFill>
            </a:endParaRPr>
          </a:p>
        </p:txBody>
      </p:sp>
      <p:sp>
        <p:nvSpPr>
          <p:cNvPr id="25604" name="Content Placeholder 2"/>
          <p:cNvSpPr>
            <a:spLocks/>
          </p:cNvSpPr>
          <p:nvPr/>
        </p:nvSpPr>
        <p:spPr bwMode="auto">
          <a:xfrm>
            <a:off x="111124" y="747713"/>
            <a:ext cx="8880475" cy="5826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/>
              <a:t>DMM Rotary Dial Symbol Definitions</a:t>
            </a:r>
          </a:p>
        </p:txBody>
      </p:sp>
      <p:sp>
        <p:nvSpPr>
          <p:cNvPr id="18447" name="Text Box 24"/>
          <p:cNvSpPr txBox="1">
            <a:spLocks noChangeArrowheads="1"/>
          </p:cNvSpPr>
          <p:nvPr/>
        </p:nvSpPr>
        <p:spPr bwMode="auto">
          <a:xfrm>
            <a:off x="304800" y="1445946"/>
            <a:ext cx="5914544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400 </a:t>
            </a:r>
            <a:r>
              <a:rPr lang="en-US" altLang="en-US" b="1" dirty="0" err="1"/>
              <a:t>milli</a:t>
            </a:r>
            <a:r>
              <a:rPr lang="en-US" altLang="en-US" b="1" dirty="0"/>
              <a:t> Amp max.</a:t>
            </a:r>
            <a:r>
              <a:rPr lang="en-US" altLang="en-US" dirty="0"/>
              <a:t> current setting selectable AC or DC </a:t>
            </a:r>
            <a:r>
              <a:rPr lang="en-US" altLang="en-US" dirty="0" smtClean="0"/>
              <a:t>for </a:t>
            </a:r>
            <a:r>
              <a:rPr lang="en-US" altLang="en-US" dirty="0"/>
              <a:t>low current draw</a:t>
            </a:r>
          </a:p>
        </p:txBody>
      </p:sp>
      <p:sp>
        <p:nvSpPr>
          <p:cNvPr id="18455" name="Line 33"/>
          <p:cNvSpPr>
            <a:spLocks noChangeShapeType="1"/>
          </p:cNvSpPr>
          <p:nvPr/>
        </p:nvSpPr>
        <p:spPr bwMode="auto">
          <a:xfrm>
            <a:off x="3810000" y="2362200"/>
            <a:ext cx="320550" cy="113321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34"/>
          <p:cNvSpPr>
            <a:spLocks noChangeShapeType="1"/>
          </p:cNvSpPr>
          <p:nvPr/>
        </p:nvSpPr>
        <p:spPr bwMode="auto">
          <a:xfrm flipH="1">
            <a:off x="4454522" y="3306588"/>
            <a:ext cx="2174877" cy="85491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7" name="Line 35"/>
          <p:cNvSpPr>
            <a:spLocks noChangeShapeType="1"/>
          </p:cNvSpPr>
          <p:nvPr/>
        </p:nvSpPr>
        <p:spPr bwMode="auto">
          <a:xfrm flipH="1">
            <a:off x="4571999" y="4344900"/>
            <a:ext cx="1905000" cy="3818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8" name="Line 36"/>
          <p:cNvSpPr>
            <a:spLocks noChangeShapeType="1"/>
          </p:cNvSpPr>
          <p:nvPr/>
        </p:nvSpPr>
        <p:spPr bwMode="auto">
          <a:xfrm flipH="1" flipV="1">
            <a:off x="4648199" y="5318859"/>
            <a:ext cx="1273174" cy="8285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itle 1"/>
          <p:cNvSpPr txBox="1">
            <a:spLocks/>
          </p:cNvSpPr>
          <p:nvPr/>
        </p:nvSpPr>
        <p:spPr bwMode="auto">
          <a:xfrm>
            <a:off x="0" y="135144"/>
            <a:ext cx="91440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en-US" b="1" kern="0" smtClean="0"/>
              <a:t>Digital Multimeter Overview</a:t>
            </a:r>
            <a:endParaRPr lang="en-US" altLang="en-US" b="1" kern="0" dirty="0" smtClean="0"/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6347619" y="1511113"/>
            <a:ext cx="2522537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10 Amp                           </a:t>
            </a:r>
            <a:r>
              <a:rPr lang="en-US" altLang="en-US" dirty="0"/>
              <a:t>max. current setting selectable AC or DC </a:t>
            </a:r>
          </a:p>
        </p:txBody>
      </p:sp>
      <p:sp>
        <p:nvSpPr>
          <p:cNvPr id="31" name="Text Box 19"/>
          <p:cNvSpPr txBox="1">
            <a:spLocks noChangeArrowheads="1"/>
          </p:cNvSpPr>
          <p:nvPr/>
        </p:nvSpPr>
        <p:spPr bwMode="auto">
          <a:xfrm>
            <a:off x="5607843" y="5813547"/>
            <a:ext cx="3383756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CAPACITANCE    </a:t>
            </a:r>
            <a:r>
              <a:rPr lang="en-US" altLang="en-US" dirty="0"/>
              <a:t>measures </a:t>
            </a:r>
            <a:r>
              <a:rPr lang="en-US" altLang="en-US" dirty="0" smtClean="0"/>
              <a:t>capacitors</a:t>
            </a:r>
            <a:endParaRPr lang="en-US" altLang="en-US" dirty="0"/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6039644" y="4046540"/>
            <a:ext cx="2830512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HERTZ  </a:t>
            </a:r>
            <a:r>
              <a:rPr lang="en-US" altLang="en-US" dirty="0"/>
              <a:t>                 frequency measurements</a:t>
            </a:r>
          </a:p>
        </p:txBody>
      </p:sp>
    </p:spTree>
    <p:extLst>
      <p:ext uri="{BB962C8B-B14F-4D97-AF65-F5344CB8AC3E}">
        <p14:creationId xmlns="" xmlns:p14="http://schemas.microsoft.com/office/powerpoint/2010/main" val="317434206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6" grpId="0" animBg="1"/>
      <p:bldP spid="18457" grpId="0" animBg="1"/>
      <p:bldP spid="18458" grpId="0" animBg="1"/>
      <p:bldP spid="28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8242" y="3530831"/>
            <a:ext cx="4619626" cy="2569927"/>
          </a:xfrm>
          <a:prstGeom prst="rect">
            <a:avLst/>
          </a:prstGeom>
        </p:spPr>
      </p:pic>
      <p:sp>
        <p:nvSpPr>
          <p:cNvPr id="26629" name="Content Placeholder 2"/>
          <p:cNvSpPr>
            <a:spLocks/>
          </p:cNvSpPr>
          <p:nvPr/>
        </p:nvSpPr>
        <p:spPr bwMode="auto">
          <a:xfrm>
            <a:off x="274639" y="854490"/>
            <a:ext cx="8108950" cy="5826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/>
              <a:t>DMM - Test Lead Terminal Symbols</a:t>
            </a:r>
          </a:p>
        </p:txBody>
      </p:sp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69851" y="3719898"/>
            <a:ext cx="1779588" cy="230832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Amps                       </a:t>
            </a:r>
            <a:r>
              <a:rPr lang="en-US" altLang="en-US" dirty="0"/>
              <a:t>red lead connection    10 Amp fused terminal</a:t>
            </a:r>
          </a:p>
        </p:txBody>
      </p:sp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153987" y="1492456"/>
            <a:ext cx="2894013" cy="1569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smtClean="0"/>
              <a:t>Micro &amp; milliamps                           </a:t>
            </a:r>
            <a:r>
              <a:rPr lang="en-US" altLang="en-US" dirty="0" smtClean="0"/>
              <a:t>red </a:t>
            </a:r>
            <a:r>
              <a:rPr lang="en-US" altLang="en-US" dirty="0"/>
              <a:t>lead connection      </a:t>
            </a:r>
            <a:r>
              <a:rPr lang="en-US" altLang="en-US" dirty="0" smtClean="0"/>
              <a:t>500 milliamp (½ amp) </a:t>
            </a:r>
            <a:r>
              <a:rPr lang="en-US" altLang="en-US" dirty="0"/>
              <a:t>fused terminal</a:t>
            </a:r>
          </a:p>
        </p:txBody>
      </p:sp>
      <p:sp>
        <p:nvSpPr>
          <p:cNvPr id="19464" name="Text Box 12"/>
          <p:cNvSpPr txBox="1">
            <a:spLocks noChangeArrowheads="1"/>
          </p:cNvSpPr>
          <p:nvPr/>
        </p:nvSpPr>
        <p:spPr bwMode="auto">
          <a:xfrm>
            <a:off x="3061098" y="1554837"/>
            <a:ext cx="3272632" cy="19389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COMMON                             </a:t>
            </a:r>
            <a:r>
              <a:rPr lang="en-US" altLang="en-US" dirty="0"/>
              <a:t>black lead connection      used for most </a:t>
            </a:r>
            <a:r>
              <a:rPr lang="en-US" altLang="en-US" dirty="0" smtClean="0"/>
              <a:t>measurements (Typically Ground) </a:t>
            </a:r>
            <a:endParaRPr lang="en-US" altLang="en-US" dirty="0"/>
          </a:p>
        </p:txBody>
      </p:sp>
      <p:sp>
        <p:nvSpPr>
          <p:cNvPr id="19465" name="Text Box 13"/>
          <p:cNvSpPr txBox="1">
            <a:spLocks noChangeArrowheads="1"/>
          </p:cNvSpPr>
          <p:nvPr/>
        </p:nvSpPr>
        <p:spPr bwMode="auto">
          <a:xfrm>
            <a:off x="6372226" y="1457740"/>
            <a:ext cx="2775744" cy="34163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/>
              <a:t>Volts/OHMS/Hertz                             </a:t>
            </a:r>
            <a:r>
              <a:rPr lang="en-US" altLang="en-US" dirty="0"/>
              <a:t>red lead connection        used </a:t>
            </a:r>
            <a:r>
              <a:rPr lang="en-US" altLang="en-US" dirty="0" smtClean="0"/>
              <a:t>for Voltage</a:t>
            </a:r>
            <a:r>
              <a:rPr lang="en-US" altLang="en-US" dirty="0"/>
              <a:t>, </a:t>
            </a:r>
            <a:r>
              <a:rPr lang="en-US" altLang="en-US" dirty="0" smtClean="0"/>
              <a:t>Ohms(resistance</a:t>
            </a:r>
            <a:r>
              <a:rPr lang="en-US" altLang="en-US" dirty="0"/>
              <a:t>) Diode Test, Continuity, Hertz (frequency) </a:t>
            </a:r>
            <a:r>
              <a:rPr lang="en-US" altLang="en-US" i="1" u="sng" dirty="0"/>
              <a:t>and  Capacitance</a:t>
            </a:r>
          </a:p>
        </p:txBody>
      </p:sp>
      <p:sp>
        <p:nvSpPr>
          <p:cNvPr id="19466" name="Line 14"/>
          <p:cNvSpPr>
            <a:spLocks noChangeShapeType="1"/>
          </p:cNvSpPr>
          <p:nvPr/>
        </p:nvSpPr>
        <p:spPr bwMode="auto">
          <a:xfrm flipV="1">
            <a:off x="1455147" y="3922678"/>
            <a:ext cx="1077118" cy="12453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Line 15"/>
          <p:cNvSpPr>
            <a:spLocks noChangeShapeType="1"/>
          </p:cNvSpPr>
          <p:nvPr/>
        </p:nvSpPr>
        <p:spPr bwMode="auto">
          <a:xfrm>
            <a:off x="4602165" y="3473041"/>
            <a:ext cx="95249" cy="66938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8" name="Line 16"/>
          <p:cNvSpPr>
            <a:spLocks noChangeShapeType="1"/>
          </p:cNvSpPr>
          <p:nvPr/>
        </p:nvSpPr>
        <p:spPr bwMode="auto">
          <a:xfrm>
            <a:off x="2483645" y="3062116"/>
            <a:ext cx="1077914" cy="84507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9" name="Line 17"/>
          <p:cNvSpPr>
            <a:spLocks noChangeShapeType="1"/>
          </p:cNvSpPr>
          <p:nvPr/>
        </p:nvSpPr>
        <p:spPr bwMode="auto">
          <a:xfrm flipH="1">
            <a:off x="5663409" y="3684589"/>
            <a:ext cx="1041400" cy="42182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0" y="135144"/>
            <a:ext cx="9144000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en-US" b="1" kern="0" smtClean="0"/>
              <a:t>Digital Multimeter Overview</a:t>
            </a:r>
            <a:endParaRPr lang="en-US" altLang="en-US" b="1" kern="0" dirty="0" smtClean="0"/>
          </a:p>
        </p:txBody>
      </p:sp>
    </p:spTree>
    <p:extLst>
      <p:ext uri="{BB962C8B-B14F-4D97-AF65-F5344CB8AC3E}">
        <p14:creationId xmlns="" xmlns:p14="http://schemas.microsoft.com/office/powerpoint/2010/main" val="22815668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3" grpId="0"/>
      <p:bldP spid="19464" grpId="0"/>
      <p:bldP spid="19465" grpId="0"/>
      <p:bldP spid="19466" grpId="0" animBg="1"/>
      <p:bldP spid="19467" grpId="0" animBg="1"/>
      <p:bldP spid="19468" grpId="0" animBg="1"/>
      <p:bldP spid="194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3200400"/>
            <a:ext cx="9144000" cy="3323987"/>
          </a:xfrm>
          <a:prstGeom prst="rect">
            <a:avLst/>
          </a:prstGeom>
          <a:solidFill>
            <a:srgbClr val="F2FD1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800" dirty="0" smtClean="0"/>
              <a:t>What </a:t>
            </a:r>
            <a:r>
              <a:rPr lang="en-US" altLang="en-US" sz="2800" dirty="0"/>
              <a:t>are the 4 main sections of </a:t>
            </a:r>
            <a:r>
              <a:rPr lang="en-US" altLang="en-US" sz="2800" dirty="0" smtClean="0"/>
              <a:t>the DMM?</a:t>
            </a:r>
            <a:endParaRPr lang="en-US" altLang="en-US" sz="2800" dirty="0"/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800" dirty="0" smtClean="0"/>
              <a:t>Give three examples of how the button </a:t>
            </a:r>
            <a:r>
              <a:rPr lang="en-US" altLang="en-US" sz="2800" dirty="0"/>
              <a:t>functions expand the </a:t>
            </a:r>
            <a:r>
              <a:rPr lang="en-US" altLang="en-US" sz="2800" dirty="0" smtClean="0"/>
              <a:t>meter’s </a:t>
            </a:r>
            <a:r>
              <a:rPr lang="en-US" altLang="en-US" sz="2800" dirty="0"/>
              <a:t>capabilities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800" dirty="0"/>
              <a:t>What is the function of the rotary dial?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en-US" sz="2800" dirty="0"/>
              <a:t>How many test lead terminal ports are there</a:t>
            </a:r>
            <a:r>
              <a:rPr lang="en-US" altLang="en-US" sz="2800" dirty="0" smtClean="0"/>
              <a:t>?  Name them. </a:t>
            </a:r>
            <a:endParaRPr lang="en-US" altLang="en-US" sz="2800" dirty="0"/>
          </a:p>
        </p:txBody>
      </p:sp>
      <p:sp>
        <p:nvSpPr>
          <p:cNvPr id="28675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1811338" y="250434"/>
            <a:ext cx="7332662" cy="1090613"/>
          </a:xfrm>
          <a:solidFill>
            <a:srgbClr val="F2FD1D"/>
          </a:solidFill>
        </p:spPr>
        <p:txBody>
          <a:bodyPr/>
          <a:lstStyle/>
          <a:p>
            <a:r>
              <a:rPr lang="en-US" altLang="en-US" b="1" smtClean="0"/>
              <a:t>Review for Understanding</a:t>
            </a:r>
          </a:p>
        </p:txBody>
      </p:sp>
      <p:pic>
        <p:nvPicPr>
          <p:cNvPr id="28676" name="Picture 5" descr="C:\Program Files\Microsoft Office\Clipart\Popular\stop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596"/>
            <a:ext cx="1639888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88844703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540</Words>
  <Application>Microsoft Office PowerPoint</Application>
  <PresentationFormat>On-screen Show (4:3)</PresentationFormat>
  <Paragraphs>69</Paragraphs>
  <Slides>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Unit 2- Digital Multimeter (DMM) Overview </vt:lpstr>
      <vt:lpstr>Digital Multimeter Overview</vt:lpstr>
      <vt:lpstr>Slide 3</vt:lpstr>
      <vt:lpstr>Slide 4</vt:lpstr>
      <vt:lpstr>Slide 5</vt:lpstr>
      <vt:lpstr>Slide 6</vt:lpstr>
      <vt:lpstr>Slide 7</vt:lpstr>
      <vt:lpstr>Slide 8</vt:lpstr>
      <vt:lpstr>Review for Understanding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2- Digital Multimeter (DMM) Overview </dc:title>
  <dc:creator>jmacdonald</dc:creator>
  <cp:lastModifiedBy>jmacdonald</cp:lastModifiedBy>
  <cp:revision>1</cp:revision>
  <dcterms:created xsi:type="dcterms:W3CDTF">2015-11-04T20:32:42Z</dcterms:created>
  <dcterms:modified xsi:type="dcterms:W3CDTF">2015-11-04T20:33:44Z</dcterms:modified>
</cp:coreProperties>
</file>