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13B07-933E-4025-AA9E-010233C98B1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FB0AE-71DF-4AFC-A02D-D7A8B59FAC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Test leads are double insulated – two coatings of red or black material separated with a white in-between material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	- when white color shows up leads should be replaced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1231C-6E0D-4FB6-A041-E73CFAB7741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5693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Sulfur coated paper fuses should be used to reduce the chance of fire or damage to the meter.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Fuses are for the users protection. Bad fuses puts the user at risk.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Never substitute fuses with other materials as this could cause serious injury</a:t>
            </a:r>
          </a:p>
        </p:txBody>
      </p:sp>
    </p:spTree>
    <p:extLst>
      <p:ext uri="{BB962C8B-B14F-4D97-AF65-F5344CB8AC3E}">
        <p14:creationId xmlns="" xmlns:p14="http://schemas.microsoft.com/office/powerpoint/2010/main" val="43007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Buttons toggle through the functions of the dial setting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   * press the buttons  as often as required to get back to the original setting 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   * cannot hurt the buttons or functions by pressing numerous times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   * try pressing the RANGE button when the dial is on the milliVolts  mV setting, watch the decimal point move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Use the RANGE function for rapidly changing signals or when you see and OL on the display to change to a range that captures the proper values. More on this later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35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32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7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next slide illustrates the proper signal generator connections and test</a:t>
            </a:r>
          </a:p>
        </p:txBody>
      </p:sp>
    </p:spTree>
    <p:extLst>
      <p:ext uri="{BB962C8B-B14F-4D97-AF65-F5344CB8AC3E}">
        <p14:creationId xmlns="" xmlns:p14="http://schemas.microsoft.com/office/powerpoint/2010/main" val="117779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342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844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Answers: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Visually</a:t>
            </a:r>
            <a:r>
              <a:rPr lang="en-US" altLang="en-US" baseline="0" dirty="0" smtClean="0">
                <a:latin typeface="Arial" panose="020B0604020202020204" pitchFamily="34" charset="0"/>
              </a:rPr>
              <a:t> inspect (look for nicks or the inner white insulation showing) AND use your fingers to feel for cracks or other worn parts of the test leads. </a:t>
            </a:r>
          </a:p>
          <a:p>
            <a:pPr marL="228600" indent="-228600">
              <a:buFontTx/>
              <a:buAutoNum type="arabicPeriod"/>
            </a:pPr>
            <a:r>
              <a:rPr lang="en-US" altLang="en-US" baseline="0" dirty="0" smtClean="0">
                <a:latin typeface="Arial" panose="020B0604020202020204" pitchFamily="34" charset="0"/>
              </a:rPr>
              <a:t>Continuity</a:t>
            </a:r>
            <a:endParaRPr lang="en-US" altLang="en-US" dirty="0" smtClean="0">
              <a:latin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V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ΩHz terminal or far right terminal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and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mAμA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terminals or the two most left terminals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GOOD: Any numeric value including 0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BAD: 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OL or any non-numeric value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811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Test leads are double insulated – two coatings of red or black material separated with a white in-between material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	- when white color shows up leads should be replaced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1231C-6E0D-4FB6-A041-E73CFAB7741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048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Plastic tips are on the test lead tips. If not removed already do so here for step #4 by simply unscrewing the tip at the prod end</a:t>
            </a:r>
          </a:p>
        </p:txBody>
      </p:sp>
    </p:spTree>
    <p:extLst>
      <p:ext uri="{BB962C8B-B14F-4D97-AF65-F5344CB8AC3E}">
        <p14:creationId xmlns="" xmlns:p14="http://schemas.microsoft.com/office/powerpoint/2010/main" val="318771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Plastic tips are on the test lead tips. If not removed already do so here for step #4 by simply unscrewing the tip at the prod end</a:t>
            </a:r>
          </a:p>
        </p:txBody>
      </p:sp>
    </p:spTree>
    <p:extLst>
      <p:ext uri="{BB962C8B-B14F-4D97-AF65-F5344CB8AC3E}">
        <p14:creationId xmlns="" xmlns:p14="http://schemas.microsoft.com/office/powerpoint/2010/main" val="363554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Plastic tips are on the test lead tips. If not removed already do so here for step #4 by simply unscrewing the tip at the prod end</a:t>
            </a:r>
          </a:p>
        </p:txBody>
      </p:sp>
    </p:spTree>
    <p:extLst>
      <p:ext uri="{BB962C8B-B14F-4D97-AF65-F5344CB8AC3E}">
        <p14:creationId xmlns="" xmlns:p14="http://schemas.microsoft.com/office/powerpoint/2010/main" val="99213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Sulfur coated paper fuses should be used to reduce the chance of fire or damage to the meter.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Fuses are for the users protection. Bad fuses puts the user at risk.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Never substitute fuses with other materials as this could cause serious injury</a:t>
            </a:r>
          </a:p>
        </p:txBody>
      </p:sp>
    </p:spTree>
    <p:extLst>
      <p:ext uri="{BB962C8B-B14F-4D97-AF65-F5344CB8AC3E}">
        <p14:creationId xmlns="" xmlns:p14="http://schemas.microsoft.com/office/powerpoint/2010/main" val="1025537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Sulfur coated paper fuses should be used to reduce the chance of fire or damage to the meter.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Fuses are for the users protection. Bad fuses puts the user at risk.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Never substitute fuses with other materials as this could cause serious injury</a:t>
            </a:r>
          </a:p>
        </p:txBody>
      </p:sp>
    </p:spTree>
    <p:extLst>
      <p:ext uri="{BB962C8B-B14F-4D97-AF65-F5344CB8AC3E}">
        <p14:creationId xmlns="" xmlns:p14="http://schemas.microsoft.com/office/powerpoint/2010/main" val="188631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Sulfur coated paper fuses should be used to reduce the chance of fire or damage to the meter.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Fuses are for the users protection. Bad fuses puts the user at risk.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Never substitute fuses with other materials as this could cause serious injury</a:t>
            </a:r>
          </a:p>
        </p:txBody>
      </p:sp>
    </p:spTree>
    <p:extLst>
      <p:ext uri="{BB962C8B-B14F-4D97-AF65-F5344CB8AC3E}">
        <p14:creationId xmlns="" xmlns:p14="http://schemas.microsoft.com/office/powerpoint/2010/main" val="82111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Sulfur coated paper fuses should be used to reduce the chance of fire or damage to the meter.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Fuses are for the users protection. Bad fuses puts the user at risk.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Never substitute fuses with other materials as this could cause serious injury</a:t>
            </a:r>
          </a:p>
        </p:txBody>
      </p:sp>
    </p:spTree>
    <p:extLst>
      <p:ext uri="{BB962C8B-B14F-4D97-AF65-F5344CB8AC3E}">
        <p14:creationId xmlns="" xmlns:p14="http://schemas.microsoft.com/office/powerpoint/2010/main" val="66306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879F-41C0-4DFD-840E-687BA878BA5E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59AF2-B660-4687-9013-99ACD69EB1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19.png"/><Relationship Id="rId4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21.png"/><Relationship Id="rId4" Type="http://schemas.microsoft.com/office/2007/relationships/hdphoto" Target="../media/hdphoto3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24.png"/><Relationship Id="rId4" Type="http://schemas.microsoft.com/office/2007/relationships/hdphoto" Target="../media/hdphoto3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.png"/><Relationship Id="rId4" Type="http://schemas.microsoft.com/office/2007/relationships/hdphoto" Target="../media/hdphoto2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29.png"/><Relationship Id="rId4" Type="http://schemas.microsoft.com/office/2007/relationships/hdphoto" Target="../media/hdphoto3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33.gif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microsoft.com/office/2007/relationships/hdphoto" Target="../media/hdphoto2.wdp"/><Relationship Id="rId4" Type="http://schemas.microsoft.com/office/2007/relationships/hdphoto" Target="../media/hdphoto39.wdp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.png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4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microsoft.com/office/2007/relationships/hdphoto" Target="../media/hdphoto2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3" y="884237"/>
            <a:ext cx="8925791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3 - </a:t>
            </a:r>
            <a:r>
              <a:rPr lang="en-US" dirty="0" smtClean="0">
                <a:ea typeface="Calibri"/>
                <a:cs typeface="Times New Roman"/>
              </a:rPr>
              <a:t>Digital </a:t>
            </a:r>
            <a:r>
              <a:rPr lang="en-US" dirty="0">
                <a:ea typeface="Calibri"/>
                <a:cs typeface="Times New Roman"/>
              </a:rPr>
              <a:t>Multimeter </a:t>
            </a:r>
            <a:r>
              <a:rPr lang="en-US" dirty="0" smtClean="0">
                <a:ea typeface="Calibri"/>
                <a:cs typeface="Times New Roman"/>
              </a:rPr>
              <a:t>Safety and Set-up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/>
            </a:r>
            <a:br>
              <a:rPr lang="en-US" dirty="0" smtClean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04" y="1524000"/>
            <a:ext cx="8925791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When you complete this unit, you will be able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Perform an inspection of the test leads and verify their proper 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Test and verify the fuses found in the meter before 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the importance of using the proper replacement fuses.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Compare and contrast auto and manual ranging options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3092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-17585" y="763192"/>
            <a:ext cx="6626357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charset="0"/>
              </a:rPr>
              <a:t>Fuse Protection – </a:t>
            </a:r>
            <a:r>
              <a:rPr lang="en-US" sz="2700" b="1" dirty="0" smtClean="0">
                <a:latin typeface="Arial" charset="0"/>
              </a:rPr>
              <a:t>There IS a Difference </a:t>
            </a:r>
            <a:endParaRPr lang="en-US" sz="2700" b="1" dirty="0">
              <a:latin typeface="Arial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charset="0"/>
              </a:rPr>
              <a:t>Fuses are designed </a:t>
            </a:r>
            <a:r>
              <a:rPr lang="en-US" sz="2700" dirty="0">
                <a:latin typeface="Arial" charset="0"/>
              </a:rPr>
              <a:t>specifically for </a:t>
            </a:r>
            <a:r>
              <a:rPr lang="en-US" sz="2700" dirty="0" err="1" smtClean="0">
                <a:latin typeface="Arial" charset="0"/>
              </a:rPr>
              <a:t>multimeters</a:t>
            </a:r>
            <a:r>
              <a:rPr lang="en-US" sz="2700" dirty="0" smtClean="0">
                <a:latin typeface="Arial" charset="0"/>
              </a:rPr>
              <a:t/>
            </a:r>
            <a:br>
              <a:rPr lang="en-US" sz="2700" dirty="0" smtClean="0">
                <a:latin typeface="Arial" charset="0"/>
              </a:rPr>
            </a:br>
            <a:endParaRPr lang="en-US" sz="2700" dirty="0" smtClean="0">
              <a:latin typeface="Arial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700" dirty="0">
                <a:latin typeface="Arial" charset="0"/>
              </a:rPr>
              <a:t>P</a:t>
            </a:r>
            <a:r>
              <a:rPr lang="en-US" sz="2700" dirty="0" smtClean="0">
                <a:latin typeface="Arial" charset="0"/>
              </a:rPr>
              <a:t>revent arcing </a:t>
            </a:r>
            <a:r>
              <a:rPr lang="en-US" sz="2700" dirty="0">
                <a:latin typeface="Arial" charset="0"/>
              </a:rPr>
              <a:t>at fuse </a:t>
            </a:r>
            <a:r>
              <a:rPr lang="en-US" sz="2700" dirty="0" smtClean="0">
                <a:latin typeface="Arial" charset="0"/>
              </a:rPr>
              <a:t>holder</a:t>
            </a:r>
            <a:br>
              <a:rPr lang="en-US" sz="2700" dirty="0" smtClean="0">
                <a:latin typeface="Arial" charset="0"/>
              </a:rPr>
            </a:br>
            <a:r>
              <a:rPr lang="en-US" sz="2700" dirty="0" smtClean="0">
                <a:latin typeface="Arial" charset="0"/>
              </a:rPr>
              <a:t>Exact </a:t>
            </a:r>
            <a:r>
              <a:rPr lang="en-US" sz="2700" dirty="0">
                <a:latin typeface="Arial" charset="0"/>
              </a:rPr>
              <a:t>replacements are critical to maintain </a:t>
            </a:r>
            <a:r>
              <a:rPr lang="en-US" sz="2700" dirty="0" smtClean="0">
                <a:latin typeface="Arial" charset="0"/>
              </a:rPr>
              <a:t>the safety (category) rating</a:t>
            </a:r>
            <a:br>
              <a:rPr lang="en-US" sz="2700" dirty="0" smtClean="0">
                <a:latin typeface="Arial" charset="0"/>
              </a:rPr>
            </a:br>
            <a:endParaRPr lang="en-US" sz="2700" dirty="0" smtClean="0">
              <a:latin typeface="Arial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charset="0"/>
              </a:rPr>
              <a:t> Improper fuse replacement can be deadly</a:t>
            </a:r>
          </a:p>
          <a:p>
            <a:pPr algn="l"/>
            <a:endParaRPr lang="en-US" sz="2000" b="1" dirty="0">
              <a:latin typeface="Arial" charset="0"/>
            </a:endParaRPr>
          </a:p>
        </p:txBody>
      </p:sp>
      <p:pic>
        <p:nvPicPr>
          <p:cNvPr id="388105" name="Picture 9" descr="C:\Documents and Settings\Ron Kirsch\My Documents\My Pictures\blue-point bag &amp; leads\EEDM604C fu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77282"/>
            <a:ext cx="1482236" cy="2333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02" t="31000" r="21999" b="20999"/>
          <a:stretch>
            <a:fillRect/>
          </a:stretch>
        </p:blipFill>
        <p:spPr bwMode="auto">
          <a:xfrm>
            <a:off x="6477509" y="890229"/>
            <a:ext cx="2548527" cy="1700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08772" y="253664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Lower CAT rating fuses</a:t>
            </a:r>
            <a:endParaRPr lang="en-US" sz="27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5772" y="514173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Higher CAT rating fuses</a:t>
            </a:r>
            <a:endParaRPr 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28130756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8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8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 t="-371" r="15833" b="-369"/>
          <a:stretch/>
        </p:blipFill>
        <p:spPr>
          <a:xfrm>
            <a:off x="5752470" y="763192"/>
            <a:ext cx="3215684" cy="2513408"/>
          </a:xfrm>
          <a:prstGeom prst="rect">
            <a:avLst/>
          </a:prstGeom>
        </p:spPr>
      </p:pic>
      <p:sp>
        <p:nvSpPr>
          <p:cNvPr id="41988" name="Content Placeholder 2"/>
          <p:cNvSpPr>
            <a:spLocks/>
          </p:cNvSpPr>
          <p:nvPr/>
        </p:nvSpPr>
        <p:spPr bwMode="auto">
          <a:xfrm>
            <a:off x="0" y="777080"/>
            <a:ext cx="5943600" cy="27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 u="sng" dirty="0" smtClean="0"/>
              <a:t>Fuses: There IS a difference!!</a:t>
            </a:r>
            <a:endParaRPr lang="en-US" altLang="en-US" sz="2800" u="sng" dirty="0"/>
          </a:p>
          <a:p>
            <a:pPr algn="l"/>
            <a:r>
              <a:rPr lang="en-US" sz="2800" dirty="0"/>
              <a:t>C</a:t>
            </a:r>
            <a:r>
              <a:rPr lang="en-US" sz="2800" dirty="0" smtClean="0"/>
              <a:t>eramic </a:t>
            </a:r>
            <a:r>
              <a:rPr lang="en-US" sz="2800" dirty="0"/>
              <a:t>fast blow </a:t>
            </a:r>
            <a:r>
              <a:rPr lang="en-US" sz="2800" dirty="0" smtClean="0"/>
              <a:t>fuses have </a:t>
            </a:r>
            <a:r>
              <a:rPr lang="en-US" sz="2800" dirty="0"/>
              <a:t>a much higher "breaking </a:t>
            </a:r>
            <a:r>
              <a:rPr lang="en-US" sz="2800" dirty="0" smtClean="0"/>
              <a:t>capacity” or </a:t>
            </a:r>
            <a:r>
              <a:rPr lang="en-US" sz="2800" dirty="0"/>
              <a:t>the </a:t>
            </a:r>
            <a:r>
              <a:rPr lang="en-US" sz="2800" dirty="0" smtClean="0"/>
              <a:t>fuse’s </a:t>
            </a:r>
            <a:r>
              <a:rPr lang="en-US" sz="2800" dirty="0"/>
              <a:t>ability to interrupt current flow without being destroyed or </a:t>
            </a:r>
            <a:r>
              <a:rPr lang="en-US" sz="2800" i="1" u="sng" dirty="0"/>
              <a:t>arced </a:t>
            </a:r>
            <a:r>
              <a:rPr lang="en-US" sz="2800" i="1" u="sng" dirty="0" smtClean="0"/>
              <a:t>over</a:t>
            </a:r>
          </a:p>
          <a:p>
            <a:pPr algn="l"/>
            <a:endParaRPr lang="en-US" sz="3000" i="1" u="sng" dirty="0" smtClean="0"/>
          </a:p>
          <a:p>
            <a:pPr algn="l"/>
            <a:endParaRPr lang="en-US" sz="3000" dirty="0" smtClean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3519088"/>
            <a:ext cx="762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700" dirty="0" smtClean="0"/>
              <a:t>A glass fuse, </a:t>
            </a:r>
            <a:r>
              <a:rPr lang="en-US" sz="2700" dirty="0"/>
              <a:t>subjected to a large </a:t>
            </a:r>
            <a:r>
              <a:rPr lang="en-US" sz="2700" dirty="0" smtClean="0"/>
              <a:t>energy spike, can </a:t>
            </a:r>
            <a:r>
              <a:rPr lang="en-US" sz="2700" dirty="0"/>
              <a:t>be physically damaged and </a:t>
            </a:r>
            <a:r>
              <a:rPr lang="en-US" sz="2700" i="1" u="sng" dirty="0"/>
              <a:t>arc over</a:t>
            </a:r>
            <a:r>
              <a:rPr lang="en-US" sz="2700" i="1" dirty="0"/>
              <a:t> </a:t>
            </a:r>
            <a:r>
              <a:rPr lang="en-US" sz="2700" dirty="0"/>
              <a:t>can </a:t>
            </a:r>
            <a:r>
              <a:rPr lang="en-US" sz="2700" dirty="0" smtClean="0"/>
              <a:t>occur. If this </a:t>
            </a:r>
            <a:r>
              <a:rPr lang="en-US" sz="2700" dirty="0"/>
              <a:t>happens the circuit remains connected by the electric arc over at the fuse </a:t>
            </a:r>
            <a:r>
              <a:rPr lang="en-US" sz="2700" dirty="0" smtClean="0"/>
              <a:t>holder, even </a:t>
            </a:r>
            <a:r>
              <a:rPr lang="en-US" sz="2700" dirty="0"/>
              <a:t>though the fuse is </a:t>
            </a:r>
            <a:r>
              <a:rPr lang="en-US" sz="2700" dirty="0" smtClean="0"/>
              <a:t>open (blown).  SERIOUS INJURY CAN RESULT</a:t>
            </a:r>
            <a:r>
              <a:rPr lang="en-US" sz="2700" dirty="0"/>
              <a:t> </a:t>
            </a:r>
            <a:endParaRPr lang="en-US" sz="2700" i="1" u="sng" dirty="0" smtClean="0"/>
          </a:p>
          <a:p>
            <a:pPr marL="0" indent="0" algn="l">
              <a:buNone/>
            </a:pPr>
            <a:endParaRPr lang="en-US" sz="3000" dirty="0" smtClean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261">
            <a:off x="7423127" y="3781012"/>
            <a:ext cx="1676400" cy="1676400"/>
          </a:xfrm>
          <a:prstGeom prst="rect">
            <a:avLst/>
          </a:prstGeom>
        </p:spPr>
      </p:pic>
      <p:grpSp>
        <p:nvGrpSpPr>
          <p:cNvPr id="3" name="Group 12"/>
          <p:cNvGrpSpPr/>
          <p:nvPr/>
        </p:nvGrpSpPr>
        <p:grpSpPr>
          <a:xfrm>
            <a:off x="7498445" y="3258667"/>
            <a:ext cx="1469709" cy="2608734"/>
            <a:chOff x="7498445" y="3258667"/>
            <a:chExt cx="1469709" cy="2608734"/>
          </a:xfrm>
        </p:grpSpPr>
        <p:sp>
          <p:nvSpPr>
            <p:cNvPr id="10" name="Oval 30"/>
            <p:cNvSpPr>
              <a:spLocks noChangeArrowheads="1"/>
            </p:cNvSpPr>
            <p:nvPr/>
          </p:nvSpPr>
          <p:spPr bwMode="auto">
            <a:xfrm>
              <a:off x="7498445" y="3258667"/>
              <a:ext cx="1469709" cy="26087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7620000" y="3886200"/>
              <a:ext cx="1219200" cy="1295400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="" xmlns:p14="http://schemas.microsoft.com/office/powerpoint/2010/main" val="42053792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Content Placeholder 2"/>
          <p:cNvSpPr>
            <a:spLocks/>
          </p:cNvSpPr>
          <p:nvPr/>
        </p:nvSpPr>
        <p:spPr bwMode="auto">
          <a:xfrm>
            <a:off x="0" y="777080"/>
            <a:ext cx="5105400" cy="32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 u="sng" dirty="0" smtClean="0"/>
              <a:t>Fuses: There IS a difference!!</a:t>
            </a:r>
            <a:endParaRPr lang="en-US" altLang="en-US" sz="2800" u="sng" dirty="0"/>
          </a:p>
          <a:p>
            <a:pPr algn="l"/>
            <a:r>
              <a:rPr lang="en-US" sz="2800" dirty="0" smtClean="0"/>
              <a:t>Fuses used in higher Category meters are sometimes filled with a sand type material that will change to glass when exposed to high temperatures (overload situation) and this provides even more insulating protection</a:t>
            </a:r>
            <a:endParaRPr lang="en-US" sz="2800" i="1" u="sng" dirty="0" smtClean="0"/>
          </a:p>
          <a:p>
            <a:pPr algn="l"/>
            <a:endParaRPr lang="en-US" sz="3000" i="1" u="sng" dirty="0" smtClean="0"/>
          </a:p>
          <a:p>
            <a:pPr algn="l"/>
            <a:endParaRPr lang="en-US" sz="3000" dirty="0" smtClean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11" name="Picture 9" descr="C:\Documents and Settings\Ron Kirsch\My Documents\My Pictures\blue-point bag &amp; leads\EEDM604C fus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6017" y="510167"/>
            <a:ext cx="1623315" cy="2555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8" t="2622" r="17214" b="17978"/>
          <a:stretch/>
        </p:blipFill>
        <p:spPr>
          <a:xfrm>
            <a:off x="5067300" y="2664576"/>
            <a:ext cx="4048903" cy="3202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46009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Content Placeholder 2"/>
          <p:cNvSpPr>
            <a:spLocks/>
          </p:cNvSpPr>
          <p:nvPr/>
        </p:nvSpPr>
        <p:spPr bwMode="auto">
          <a:xfrm>
            <a:off x="0" y="672307"/>
            <a:ext cx="9144000" cy="92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 u="sng" dirty="0" smtClean="0"/>
              <a:t>Fuses: There IS a difference!!</a:t>
            </a:r>
            <a:endParaRPr lang="en-US" altLang="en-US" sz="2800" u="sng" dirty="0"/>
          </a:p>
          <a:p>
            <a:pPr algn="l"/>
            <a:endParaRPr lang="en-US" sz="3000" i="1" u="sng" dirty="0" smtClean="0"/>
          </a:p>
          <a:p>
            <a:pPr algn="l"/>
            <a:endParaRPr lang="en-US" sz="3000" dirty="0" smtClean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344614"/>
            <a:ext cx="683187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2" indent="-57150" algn="l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</a:rPr>
              <a:t>NOT TO BE USED AS FUSES</a:t>
            </a:r>
          </a:p>
          <a:p>
            <a:pPr marL="285750" lvl="2" indent="-57150" algn="l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 Bolt</a:t>
            </a:r>
            <a:endParaRPr lang="en-US" sz="2800" dirty="0">
              <a:solidFill>
                <a:srgbClr val="000000"/>
              </a:solidFill>
              <a:latin typeface="Arial" pitchFamily="34" charset="0"/>
            </a:endParaRPr>
          </a:p>
          <a:p>
            <a:pPr marL="285750" lvl="2" indent="-57150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Foil wrapped blown fuse</a:t>
            </a:r>
          </a:p>
          <a:p>
            <a:pPr marL="285750" lvl="2" indent="-57150" algn="l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Wire soldered across fuse</a:t>
            </a:r>
          </a:p>
          <a:p>
            <a:pPr marL="285750" lvl="2" indent="-57150" algn="l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Piece of copper tubing</a:t>
            </a:r>
          </a:p>
          <a:p>
            <a:pPr marL="285750" lvl="2" indent="-57150" algn="l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Larger amperage fuse</a:t>
            </a:r>
          </a:p>
        </p:txBody>
      </p:sp>
      <p:pic>
        <p:nvPicPr>
          <p:cNvPr id="7" name="Picture 6" descr="badfu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78889"/>
            <a:ext cx="3846649" cy="4949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06549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Content Placeholder 2"/>
          <p:cNvSpPr>
            <a:spLocks/>
          </p:cNvSpPr>
          <p:nvPr/>
        </p:nvSpPr>
        <p:spPr bwMode="auto">
          <a:xfrm>
            <a:off x="0" y="672306"/>
            <a:ext cx="9144000" cy="549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 u="sng" dirty="0" smtClean="0"/>
              <a:t>Fuses: There IS a difference!!</a:t>
            </a:r>
            <a:endParaRPr lang="en-US" altLang="en-US" sz="2800" u="sng" dirty="0"/>
          </a:p>
          <a:p>
            <a:pPr algn="l"/>
            <a:r>
              <a:rPr lang="en-US" sz="2700" dirty="0" smtClean="0"/>
              <a:t>The bypassing of a fuse is not only dangerous to the user, but can also damage the meter beyond repair (without a significant overload)</a:t>
            </a:r>
          </a:p>
          <a:p>
            <a:pPr algn="l"/>
            <a:r>
              <a:rPr lang="en-US" sz="2700" dirty="0" smtClean="0"/>
              <a:t>WITHOUT OVERLOADING: </a:t>
            </a:r>
            <a:r>
              <a:rPr lang="en-US" sz="2700" dirty="0"/>
              <a:t>the circuit </a:t>
            </a:r>
            <a:r>
              <a:rPr lang="en-US" sz="2700" dirty="0" smtClean="0"/>
              <a:t>traces </a:t>
            </a:r>
            <a:r>
              <a:rPr lang="en-US" sz="2700" dirty="0"/>
              <a:t>inside the meter </a:t>
            </a:r>
            <a:r>
              <a:rPr lang="en-US" sz="2700" dirty="0" smtClean="0"/>
              <a:t>can be </a:t>
            </a:r>
            <a:r>
              <a:rPr lang="en-US" sz="2700" dirty="0"/>
              <a:t>a lot smaller than </a:t>
            </a:r>
            <a:r>
              <a:rPr lang="en-US" sz="2700" dirty="0" smtClean="0"/>
              <a:t>an improper fuse </a:t>
            </a:r>
            <a:r>
              <a:rPr lang="en-US" sz="2700" dirty="0"/>
              <a:t>so the </a:t>
            </a:r>
            <a:r>
              <a:rPr lang="en-US" sz="2700" dirty="0" smtClean="0"/>
              <a:t>circuit trace </a:t>
            </a:r>
            <a:r>
              <a:rPr lang="en-US" sz="2700" dirty="0"/>
              <a:t>pops first making the meter inoperable and </a:t>
            </a:r>
            <a:r>
              <a:rPr lang="en-US" sz="2700" dirty="0" smtClean="0"/>
              <a:t>non-repairable.</a:t>
            </a:r>
          </a:p>
          <a:p>
            <a:pPr algn="l"/>
            <a:r>
              <a:rPr lang="en-US" sz="2700" dirty="0" smtClean="0"/>
              <a:t>The Fuse should be the</a:t>
            </a:r>
            <a:br>
              <a:rPr lang="en-US" sz="2700" dirty="0" smtClean="0"/>
            </a:br>
            <a:r>
              <a:rPr lang="en-US" sz="2700" dirty="0" smtClean="0"/>
              <a:t>weakest link / point</a:t>
            </a:r>
          </a:p>
          <a:p>
            <a:pPr algn="l"/>
            <a:r>
              <a:rPr lang="en-US" sz="2700" dirty="0" smtClean="0"/>
              <a:t> Circuit Traces on a printed </a:t>
            </a:r>
          </a:p>
          <a:p>
            <a:pPr marL="0" indent="0" algn="l">
              <a:buNone/>
            </a:pPr>
            <a:r>
              <a:rPr lang="en-US" sz="2700" dirty="0"/>
              <a:t> </a:t>
            </a:r>
            <a:r>
              <a:rPr lang="en-US" sz="2700" dirty="0" smtClean="0"/>
              <a:t>     circuit board</a:t>
            </a:r>
            <a:endParaRPr lang="en-US" sz="2700" i="1" u="sng" dirty="0" smtClean="0"/>
          </a:p>
          <a:p>
            <a:pPr algn="l"/>
            <a:endParaRPr lang="en-US" sz="3000" i="1" u="sng" dirty="0" smtClean="0"/>
          </a:p>
          <a:p>
            <a:pPr algn="l"/>
            <a:endParaRPr lang="en-US" sz="3000" dirty="0" smtClean="0"/>
          </a:p>
          <a:p>
            <a:pPr lvl="1" algn="l" eaLnBrk="1" hangingPunct="1">
              <a:buFontTx/>
              <a:buAutoNum type="arabicPeriod"/>
            </a:pPr>
            <a:endParaRPr lang="en-US" altLang="en-US" sz="27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8" name="Picture 7" descr="PCB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439" y="3782894"/>
            <a:ext cx="3771900" cy="307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4750778" y="5410200"/>
            <a:ext cx="1666876" cy="39885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6400069" y="5701506"/>
            <a:ext cx="797900" cy="4706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45790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ED18B73-42C4-433E-93DD-F5CDB24D06FD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14340" name="Content Placeholder 2"/>
          <p:cNvSpPr>
            <a:spLocks/>
          </p:cNvSpPr>
          <p:nvPr/>
        </p:nvSpPr>
        <p:spPr bwMode="auto">
          <a:xfrm>
            <a:off x="152400" y="821690"/>
            <a:ext cx="8523288" cy="306451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dirty="0" smtClean="0"/>
              <a:t>Regardless of what electrical unit is being measured it is important </a:t>
            </a:r>
            <a:r>
              <a:rPr lang="en-US" altLang="en-US" sz="2800" dirty="0"/>
              <a:t>to </a:t>
            </a:r>
            <a:r>
              <a:rPr lang="en-US" altLang="en-US" sz="2800" dirty="0" smtClean="0"/>
              <a:t>understand the 2 </a:t>
            </a:r>
            <a:r>
              <a:rPr lang="en-US" altLang="en-US" sz="2800" dirty="0"/>
              <a:t>Range </a:t>
            </a:r>
            <a:r>
              <a:rPr lang="en-US" altLang="en-US" sz="2800" dirty="0" smtClean="0"/>
              <a:t>Options available and the advantages and disadvantages of each </a:t>
            </a:r>
            <a:endParaRPr lang="en-US" altLang="en-US" sz="2800" dirty="0"/>
          </a:p>
          <a:p>
            <a:pPr lvl="1" algn="l" eaLnBrk="1" hangingPunct="1"/>
            <a:r>
              <a:rPr lang="en-US" altLang="en-US" sz="2800" dirty="0"/>
              <a:t>Auto Range</a:t>
            </a:r>
          </a:p>
          <a:p>
            <a:pPr lvl="1" algn="l" eaLnBrk="1" hangingPunct="1"/>
            <a:r>
              <a:rPr lang="en-US" altLang="en-US" sz="2800" dirty="0"/>
              <a:t>Manual Range</a:t>
            </a:r>
          </a:p>
        </p:txBody>
      </p:sp>
      <p:pic>
        <p:nvPicPr>
          <p:cNvPr id="20485" name="Picture 37" descr="EEDM504D meter screen #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23" y="4170683"/>
            <a:ext cx="3032673" cy="183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8" descr="EEDM504D meter screen #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68" y="4170683"/>
            <a:ext cx="3190239" cy="1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39"/>
          <p:cNvSpPr txBox="1">
            <a:spLocks noChangeArrowheads="1"/>
          </p:cNvSpPr>
          <p:nvPr/>
        </p:nvSpPr>
        <p:spPr bwMode="auto">
          <a:xfrm>
            <a:off x="31971" y="4238450"/>
            <a:ext cx="165417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/>
              <a:t>Auto Ranging </a:t>
            </a:r>
          </a:p>
        </p:txBody>
      </p:sp>
      <p:sp>
        <p:nvSpPr>
          <p:cNvPr id="14344" name="Line 40"/>
          <p:cNvSpPr>
            <a:spLocks noChangeShapeType="1"/>
          </p:cNvSpPr>
          <p:nvPr/>
        </p:nvSpPr>
        <p:spPr bwMode="auto">
          <a:xfrm>
            <a:off x="1555452" y="4876800"/>
            <a:ext cx="771181" cy="4195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Text Box 41"/>
          <p:cNvSpPr txBox="1">
            <a:spLocks noChangeArrowheads="1"/>
          </p:cNvSpPr>
          <p:nvPr/>
        </p:nvSpPr>
        <p:spPr bwMode="auto">
          <a:xfrm>
            <a:off x="4479206" y="4809628"/>
            <a:ext cx="163131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/>
              <a:t>Manual Ranging </a:t>
            </a:r>
          </a:p>
        </p:txBody>
      </p:sp>
      <p:sp>
        <p:nvSpPr>
          <p:cNvPr id="14346" name="Line 42"/>
          <p:cNvSpPr>
            <a:spLocks noChangeShapeType="1"/>
          </p:cNvSpPr>
          <p:nvPr/>
        </p:nvSpPr>
        <p:spPr bwMode="auto">
          <a:xfrm>
            <a:off x="6013768" y="5271292"/>
            <a:ext cx="683968" cy="250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43"/>
          <p:cNvSpPr>
            <a:spLocks noChangeArrowheads="1"/>
          </p:cNvSpPr>
          <p:nvPr/>
        </p:nvSpPr>
        <p:spPr bwMode="auto">
          <a:xfrm>
            <a:off x="6697736" y="5306270"/>
            <a:ext cx="319423" cy="138906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9956336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4" grpId="0" animBg="1"/>
      <p:bldP spid="14345" grpId="0"/>
      <p:bldP spid="143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1029" descr="EEDM504D meter screen #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38" y="2110579"/>
            <a:ext cx="3620062" cy="224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030"/>
          <p:cNvSpPr txBox="1">
            <a:spLocks noChangeArrowheads="1"/>
          </p:cNvSpPr>
          <p:nvPr/>
        </p:nvSpPr>
        <p:spPr bwMode="auto">
          <a:xfrm>
            <a:off x="4009492" y="2859698"/>
            <a:ext cx="159120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AUTO</a:t>
            </a:r>
            <a:r>
              <a:rPr lang="en-US" altLang="en-US" sz="2700" dirty="0"/>
              <a:t> Ranging </a:t>
            </a:r>
          </a:p>
        </p:txBody>
      </p:sp>
      <p:sp>
        <p:nvSpPr>
          <p:cNvPr id="21511" name="Line 1031"/>
          <p:cNvSpPr>
            <a:spLocks noChangeShapeType="1"/>
          </p:cNvSpPr>
          <p:nvPr/>
        </p:nvSpPr>
        <p:spPr bwMode="auto">
          <a:xfrm>
            <a:off x="5507003" y="3276600"/>
            <a:ext cx="817597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1032"/>
          <p:cNvSpPr txBox="1">
            <a:spLocks noChangeArrowheads="1"/>
          </p:cNvSpPr>
          <p:nvPr/>
        </p:nvSpPr>
        <p:spPr bwMode="auto">
          <a:xfrm>
            <a:off x="4312183" y="827519"/>
            <a:ext cx="4611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Auto Ranging </a:t>
            </a:r>
            <a:r>
              <a:rPr lang="en-US" altLang="en-US" sz="2700" b="1" dirty="0" smtClean="0"/>
              <a:t>Defaulted to “ON” at </a:t>
            </a:r>
            <a:r>
              <a:rPr lang="en-US" altLang="en-US" sz="2700" b="1" dirty="0"/>
              <a:t>Start-up</a:t>
            </a:r>
            <a:r>
              <a:rPr lang="en-US" altLang="en-US" sz="2700" dirty="0"/>
              <a:t> </a:t>
            </a:r>
          </a:p>
        </p:txBody>
      </p:sp>
      <p:sp>
        <p:nvSpPr>
          <p:cNvPr id="21514" name="Content Placeholder 2"/>
          <p:cNvSpPr>
            <a:spLocks/>
          </p:cNvSpPr>
          <p:nvPr/>
        </p:nvSpPr>
        <p:spPr bwMode="auto">
          <a:xfrm>
            <a:off x="133881" y="688291"/>
            <a:ext cx="4039393" cy="5159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dirty="0"/>
              <a:t>Auto</a:t>
            </a:r>
            <a:r>
              <a:rPr lang="en-US" altLang="en-US" sz="2700" dirty="0"/>
              <a:t> </a:t>
            </a:r>
            <a:r>
              <a:rPr lang="en-US" altLang="en-US" sz="2700" b="1" dirty="0"/>
              <a:t>Ranging</a:t>
            </a:r>
          </a:p>
        </p:txBody>
      </p:sp>
      <p:sp>
        <p:nvSpPr>
          <p:cNvPr id="15371" name="Text Box 1036"/>
          <p:cNvSpPr txBox="1">
            <a:spLocks noChangeArrowheads="1"/>
          </p:cNvSpPr>
          <p:nvPr/>
        </p:nvSpPr>
        <p:spPr bwMode="auto">
          <a:xfrm>
            <a:off x="133881" y="1231731"/>
            <a:ext cx="5581119" cy="324704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  <a:buFontTx/>
              <a:buNone/>
            </a:pPr>
            <a:r>
              <a:rPr lang="en-US" altLang="en-US" sz="2700" b="1" u="sng" dirty="0"/>
              <a:t>Auto Ranging Advantages</a:t>
            </a:r>
          </a:p>
          <a:p>
            <a:pPr algn="l" eaLnBrk="1" hangingPunct="1">
              <a:spcBef>
                <a:spcPts val="600"/>
              </a:spcBef>
            </a:pPr>
            <a:r>
              <a:rPr lang="en-US" altLang="en-US" sz="2700" dirty="0"/>
              <a:t> </a:t>
            </a:r>
            <a:r>
              <a:rPr lang="en-US" altLang="en-US" sz="2700" dirty="0" smtClean="0"/>
              <a:t>Activated </a:t>
            </a:r>
            <a:r>
              <a:rPr lang="en-US" altLang="en-US" sz="2700" dirty="0"/>
              <a:t>on </a:t>
            </a:r>
            <a:r>
              <a:rPr lang="en-US" altLang="en-US" sz="2700" dirty="0" smtClean="0"/>
              <a:t>start-up </a:t>
            </a:r>
            <a:r>
              <a:rPr lang="en-US" altLang="en-US" sz="2700" b="1" i="1" u="sng" dirty="0" smtClean="0"/>
              <a:t>and</a:t>
            </a:r>
            <a:r>
              <a:rPr lang="en-US" altLang="en-US" sz="2700" dirty="0" smtClean="0"/>
              <a:t> if the Range button is pressed and held for 2-3 seconds</a:t>
            </a:r>
            <a:endParaRPr lang="en-US" altLang="en-US" sz="2800" dirty="0"/>
          </a:p>
          <a:p>
            <a:pPr algn="l" eaLnBrk="1" hangingPunct="1">
              <a:spcBef>
                <a:spcPts val="600"/>
              </a:spcBef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Moves decimal point </a:t>
            </a:r>
            <a:r>
              <a:rPr lang="en-US" altLang="en-US" sz="2700" dirty="0" smtClean="0"/>
              <a:t>automatically</a:t>
            </a:r>
            <a:endParaRPr lang="en-US" altLang="en-US" sz="2700" dirty="0"/>
          </a:p>
          <a:p>
            <a:pPr algn="l" eaLnBrk="1" hangingPunct="1">
              <a:spcBef>
                <a:spcPts val="600"/>
              </a:spcBef>
            </a:pPr>
            <a:r>
              <a:rPr lang="en-US" altLang="en-US" sz="2700" dirty="0"/>
              <a:t> </a:t>
            </a:r>
            <a:r>
              <a:rPr lang="en-US" altLang="en-US" sz="2700" dirty="0" smtClean="0"/>
              <a:t>Good </a:t>
            </a:r>
            <a:r>
              <a:rPr lang="en-US" altLang="en-US" sz="2700" dirty="0"/>
              <a:t>for slow changing signals </a:t>
            </a:r>
          </a:p>
        </p:txBody>
      </p:sp>
      <p:sp>
        <p:nvSpPr>
          <p:cNvPr id="21516" name="Rectangle 1038"/>
          <p:cNvSpPr>
            <a:spLocks noChangeArrowheads="1"/>
          </p:cNvSpPr>
          <p:nvPr/>
        </p:nvSpPr>
        <p:spPr bwMode="auto">
          <a:xfrm>
            <a:off x="6172200" y="4466865"/>
            <a:ext cx="2971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/>
              <a:t>display location - </a:t>
            </a:r>
            <a:r>
              <a:rPr lang="en-US" altLang="en-US" sz="2700" b="1" dirty="0"/>
              <a:t>AUTO </a:t>
            </a:r>
            <a:r>
              <a:rPr lang="en-US" altLang="en-US" sz="2700" dirty="0"/>
              <a:t>symbol</a:t>
            </a:r>
          </a:p>
        </p:txBody>
      </p:sp>
      <p:sp>
        <p:nvSpPr>
          <p:cNvPr id="15373" name="Text Box 1039"/>
          <p:cNvSpPr txBox="1">
            <a:spLocks noChangeArrowheads="1"/>
          </p:cNvSpPr>
          <p:nvPr/>
        </p:nvSpPr>
        <p:spPr bwMode="auto">
          <a:xfrm>
            <a:off x="133881" y="4387294"/>
            <a:ext cx="901012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u="sng" dirty="0"/>
              <a:t>Auto Ranging Disadvantages</a:t>
            </a:r>
          </a:p>
          <a:p>
            <a:pPr algn="l" eaLnBrk="1" hangingPunct="1">
              <a:spcBef>
                <a:spcPts val="600"/>
              </a:spcBef>
            </a:pPr>
            <a:r>
              <a:rPr lang="en-US" altLang="en-US" sz="2700" dirty="0"/>
              <a:t> C</a:t>
            </a:r>
            <a:r>
              <a:rPr lang="en-US" altLang="en-US" sz="2700" dirty="0" smtClean="0"/>
              <a:t>ould </a:t>
            </a:r>
            <a:r>
              <a:rPr lang="en-US" altLang="en-US" sz="2700" dirty="0"/>
              <a:t>set </a:t>
            </a:r>
            <a:r>
              <a:rPr lang="en-US" altLang="en-US" sz="2700" dirty="0" smtClean="0"/>
              <a:t>the improper </a:t>
            </a:r>
            <a:r>
              <a:rPr lang="en-US" altLang="en-US" sz="2700" dirty="0"/>
              <a:t>range</a:t>
            </a:r>
          </a:p>
          <a:p>
            <a:pPr algn="l" eaLnBrk="1" hangingPunct="1">
              <a:spcBef>
                <a:spcPts val="600"/>
              </a:spcBef>
            </a:pPr>
            <a:r>
              <a:rPr lang="en-US" altLang="en-US" sz="2700" dirty="0"/>
              <a:t> </a:t>
            </a:r>
            <a:r>
              <a:rPr lang="en-US" altLang="en-US" sz="2700" dirty="0" smtClean="0"/>
              <a:t>Over-ranging signals require adjustment</a:t>
            </a:r>
          </a:p>
          <a:p>
            <a:pPr algn="l" eaLnBrk="1" hangingPunct="1">
              <a:spcBef>
                <a:spcPts val="600"/>
              </a:spcBef>
            </a:pPr>
            <a:r>
              <a:rPr lang="en-US" altLang="en-US" sz="2700" dirty="0" smtClean="0"/>
              <a:t>Fast changing signals could appear erratic as auto ranging keeps shifting the decimal point</a:t>
            </a:r>
            <a:endParaRPr lang="en-US" altLang="en-US" sz="27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-22749" y="13472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561941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039" descr="EEDM504D #2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81" y="5058856"/>
            <a:ext cx="27257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29" descr="EEDM504D meter screen #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29" t="13545" r="6742" b="670"/>
          <a:stretch/>
        </p:blipFill>
        <p:spPr bwMode="auto">
          <a:xfrm>
            <a:off x="6078998" y="1855441"/>
            <a:ext cx="3039602" cy="186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030"/>
          <p:cNvSpPr txBox="1">
            <a:spLocks noChangeArrowheads="1"/>
          </p:cNvSpPr>
          <p:nvPr/>
        </p:nvSpPr>
        <p:spPr bwMode="auto">
          <a:xfrm>
            <a:off x="5723867" y="854516"/>
            <a:ext cx="1946671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/>
              <a:t>Manual Ranging </a:t>
            </a:r>
          </a:p>
        </p:txBody>
      </p:sp>
      <p:sp>
        <p:nvSpPr>
          <p:cNvPr id="22534" name="Line 1031"/>
          <p:cNvSpPr>
            <a:spLocks noChangeShapeType="1"/>
          </p:cNvSpPr>
          <p:nvPr/>
        </p:nvSpPr>
        <p:spPr bwMode="auto">
          <a:xfrm>
            <a:off x="3733800" y="5410200"/>
            <a:ext cx="3200400" cy="1399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Text Box 1032"/>
          <p:cNvSpPr txBox="1">
            <a:spLocks noChangeArrowheads="1"/>
          </p:cNvSpPr>
          <p:nvPr/>
        </p:nvSpPr>
        <p:spPr bwMode="auto">
          <a:xfrm>
            <a:off x="6210303" y="3748928"/>
            <a:ext cx="292047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/>
              <a:t>Manual Range Activated via </a:t>
            </a:r>
            <a:r>
              <a:rPr lang="en-US" altLang="en-US" sz="2700" u="sng" dirty="0"/>
              <a:t>RANGE</a:t>
            </a:r>
            <a:r>
              <a:rPr lang="en-US" altLang="en-US" sz="2700" dirty="0"/>
              <a:t> Button</a:t>
            </a:r>
          </a:p>
        </p:txBody>
      </p:sp>
      <p:sp>
        <p:nvSpPr>
          <p:cNvPr id="22536" name="Content Placeholder 2"/>
          <p:cNvSpPr>
            <a:spLocks/>
          </p:cNvSpPr>
          <p:nvPr/>
        </p:nvSpPr>
        <p:spPr bwMode="auto">
          <a:xfrm>
            <a:off x="284163" y="677997"/>
            <a:ext cx="3009900" cy="515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Manual Range</a:t>
            </a:r>
          </a:p>
        </p:txBody>
      </p:sp>
      <p:sp>
        <p:nvSpPr>
          <p:cNvPr id="16393" name="Text Box 1035"/>
          <p:cNvSpPr txBox="1">
            <a:spLocks noChangeArrowheads="1"/>
          </p:cNvSpPr>
          <p:nvPr/>
        </p:nvSpPr>
        <p:spPr bwMode="auto">
          <a:xfrm>
            <a:off x="41800" y="1227281"/>
            <a:ext cx="62304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/>
              <a:t>Manual Range Advantages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sz="2800" dirty="0"/>
              <a:t> RANGE activated on demand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sz="2800" dirty="0"/>
              <a:t> moves decimal point on </a:t>
            </a:r>
            <a:r>
              <a:rPr lang="en-US" altLang="en-US" sz="2800" dirty="0" smtClean="0"/>
              <a:t>the display</a:t>
            </a:r>
            <a:endParaRPr lang="en-US" altLang="en-US" sz="2800" dirty="0"/>
          </a:p>
          <a:p>
            <a:pPr algn="l" eaLnBrk="1" hangingPunct="1">
              <a:spcBef>
                <a:spcPts val="0"/>
              </a:spcBef>
            </a:pPr>
            <a:r>
              <a:rPr lang="en-US" altLang="en-US" sz="2800" dirty="0"/>
              <a:t> stabilizes rapidly changing signals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sz="2800" dirty="0"/>
              <a:t> can convert OL readings to </a:t>
            </a:r>
            <a:r>
              <a:rPr lang="en-US" altLang="en-US" sz="2800" dirty="0" smtClean="0"/>
              <a:t>readable values </a:t>
            </a:r>
            <a:endParaRPr lang="en-US" altLang="en-US" sz="2800" dirty="0"/>
          </a:p>
        </p:txBody>
      </p:sp>
      <p:sp>
        <p:nvSpPr>
          <p:cNvPr id="22538" name="Rectangle 1036"/>
          <p:cNvSpPr>
            <a:spLocks noChangeArrowheads="1"/>
          </p:cNvSpPr>
          <p:nvPr/>
        </p:nvSpPr>
        <p:spPr bwMode="auto">
          <a:xfrm>
            <a:off x="6589349" y="2857523"/>
            <a:ext cx="311283" cy="119404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6397" name="Text Box 1040"/>
          <p:cNvSpPr txBox="1">
            <a:spLocks noChangeArrowheads="1"/>
          </p:cNvSpPr>
          <p:nvPr/>
        </p:nvSpPr>
        <p:spPr bwMode="auto">
          <a:xfrm>
            <a:off x="41800" y="5167233"/>
            <a:ext cx="663813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buFontTx/>
              <a:buNone/>
            </a:pPr>
            <a:r>
              <a:rPr lang="en-US" altLang="en-US" dirty="0"/>
              <a:t>Manual Ranging Button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dirty="0"/>
              <a:t> Press until desired decimal value is reached</a:t>
            </a:r>
          </a:p>
        </p:txBody>
      </p:sp>
      <p:sp>
        <p:nvSpPr>
          <p:cNvPr id="16398" name="Line 1041"/>
          <p:cNvSpPr>
            <a:spLocks noChangeShapeType="1"/>
          </p:cNvSpPr>
          <p:nvPr/>
        </p:nvSpPr>
        <p:spPr bwMode="auto">
          <a:xfrm>
            <a:off x="6481828" y="1688946"/>
            <a:ext cx="198110" cy="116857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Text Box 1048"/>
          <p:cNvSpPr txBox="1">
            <a:spLocks noChangeArrowheads="1"/>
          </p:cNvSpPr>
          <p:nvPr/>
        </p:nvSpPr>
        <p:spPr bwMode="auto">
          <a:xfrm>
            <a:off x="152400" y="3748928"/>
            <a:ext cx="547925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700" b="1" u="sng" dirty="0"/>
              <a:t>Manual Range Disadvantages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en-US" sz="2700" dirty="0"/>
              <a:t> operator must understand and determine proper range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24" name="Curved Up Arrow 23"/>
          <p:cNvSpPr/>
          <p:nvPr/>
        </p:nvSpPr>
        <p:spPr bwMode="auto">
          <a:xfrm>
            <a:off x="7150122" y="3106511"/>
            <a:ext cx="371446" cy="196804"/>
          </a:xfrm>
          <a:prstGeom prst="curvedUpArrow">
            <a:avLst>
              <a:gd name="adj1" fmla="val 25000"/>
              <a:gd name="adj2" fmla="val 87251"/>
              <a:gd name="adj3" fmla="val 21297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5" name="Curved Up Arrow 24"/>
          <p:cNvSpPr/>
          <p:nvPr/>
        </p:nvSpPr>
        <p:spPr bwMode="auto">
          <a:xfrm>
            <a:off x="7497799" y="3123943"/>
            <a:ext cx="371446" cy="196804"/>
          </a:xfrm>
          <a:prstGeom prst="curvedUpArrow">
            <a:avLst>
              <a:gd name="adj1" fmla="val 25000"/>
              <a:gd name="adj2" fmla="val 87251"/>
              <a:gd name="adj3" fmla="val 21297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1160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16397" grpId="0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>
          <a:xfrm>
            <a:off x="0" y="685405"/>
            <a:ext cx="9144000" cy="2133995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dirty="0" smtClean="0"/>
              <a:t>Signal Generator </a:t>
            </a:r>
            <a:r>
              <a:rPr lang="en-US" altLang="en-US" sz="2800" dirty="0"/>
              <a:t>(EESX306A)</a:t>
            </a:r>
            <a:r>
              <a:rPr lang="en-US" altLang="en-US" sz="2800" dirty="0" smtClean="0"/>
              <a:t> will be used extensively for tests done in the multimeter training</a:t>
            </a:r>
          </a:p>
          <a:p>
            <a:pPr eaLnBrk="1" hangingPunct="1"/>
            <a:r>
              <a:rPr lang="en-US" altLang="en-US" sz="2800" dirty="0" smtClean="0"/>
              <a:t>The next slides provide an introduction to the signal board we will be using</a:t>
            </a:r>
          </a:p>
          <a:p>
            <a:pPr eaLnBrk="1" hangingPunct="1"/>
            <a:endParaRPr lang="en-US" altLang="en-US" sz="2800" dirty="0" smtClean="0"/>
          </a:p>
          <a:p>
            <a:pPr marL="457200" indent="-457200" eaLnBrk="1" hangingPunct="1"/>
            <a:endParaRPr lang="en-US" altLang="en-US" sz="800" dirty="0"/>
          </a:p>
          <a:p>
            <a:pPr marL="876300" lvl="1" indent="-419100" eaLnBrk="1" hangingPunct="1"/>
            <a:endParaRPr lang="en-US" altLang="en-US" sz="2000" dirty="0"/>
          </a:p>
        </p:txBody>
      </p:sp>
      <p:sp>
        <p:nvSpPr>
          <p:cNvPr id="5939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5BF0FE5-89C3-4700-AEF5-EF9DD6B30EC7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800">
              <a:solidFill>
                <a:schemeClr val="bg1"/>
              </a:solidFill>
            </a:endParaRPr>
          </a:p>
        </p:txBody>
      </p:sp>
      <p:pic>
        <p:nvPicPr>
          <p:cNvPr id="59397" name="Picture 6" descr="DEMO PC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354916"/>
            <a:ext cx="4800600" cy="3580747"/>
          </a:xfrm>
          <a:prstGeom prst="rect">
            <a:avLst/>
          </a:prstGeom>
          <a:solidFill>
            <a:srgbClr val="FF5B5B">
              <a:alpha val="34117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36001309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 idx="4294967295"/>
          </p:nvPr>
        </p:nvSpPr>
        <p:spPr>
          <a:xfrm>
            <a:off x="0" y="662221"/>
            <a:ext cx="9144000" cy="536575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 smtClean="0"/>
              <a:t>Signal Generator Introduction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4294967295"/>
          </p:nvPr>
        </p:nvSpPr>
        <p:spPr>
          <a:xfrm>
            <a:off x="0" y="1395412"/>
            <a:ext cx="4586288" cy="4419601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800" b="1" dirty="0" smtClean="0"/>
              <a:t>5 Main Areas</a:t>
            </a:r>
            <a:endParaRPr lang="en-US" altLang="en-US" sz="2800" dirty="0"/>
          </a:p>
          <a:p>
            <a:pPr marL="876300" lvl="1" indent="-419100" eaLnBrk="1" hangingPunct="1">
              <a:buClr>
                <a:schemeClr val="tx1"/>
              </a:buClr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ON</a:t>
            </a:r>
            <a:r>
              <a:rPr lang="en-US" altLang="en-US" dirty="0"/>
              <a:t>/OFF Button </a:t>
            </a:r>
          </a:p>
          <a:p>
            <a:pPr marL="1295400" lvl="2" indent="-381000" eaLnBrk="1" hangingPunct="1">
              <a:buClr>
                <a:schemeClr val="tx1"/>
              </a:buClr>
              <a:buFontTx/>
              <a:buAutoNum type="alphaLcParenR"/>
            </a:pPr>
            <a:r>
              <a:rPr lang="en-US" altLang="en-US" sz="2800" dirty="0">
                <a:solidFill>
                  <a:srgbClr val="FF0000"/>
                </a:solidFill>
              </a:rPr>
              <a:t>ON </a:t>
            </a:r>
            <a:r>
              <a:rPr lang="en-US" altLang="en-US" sz="2800" dirty="0"/>
              <a:t>indicator light</a:t>
            </a:r>
          </a:p>
          <a:p>
            <a:pPr marL="876300" lvl="1" indent="-419100" eaLnBrk="1" hangingPunct="1">
              <a:buClr>
                <a:schemeClr val="tx1"/>
              </a:buClr>
              <a:buFontTx/>
              <a:buAutoNum type="arabicPeriod"/>
            </a:pPr>
            <a:r>
              <a:rPr lang="en-US" altLang="en-US" dirty="0"/>
              <a:t>Battery Terminals</a:t>
            </a:r>
          </a:p>
          <a:p>
            <a:pPr marL="876300" lvl="1" indent="-419100" eaLnBrk="1" hangingPunct="1">
              <a:buClr>
                <a:schemeClr val="tx1"/>
              </a:buClr>
              <a:buFontTx/>
              <a:buAutoNum type="arabicPeriod"/>
            </a:pPr>
            <a:r>
              <a:rPr lang="en-US" altLang="en-US" dirty="0"/>
              <a:t>Center Switches (2</a:t>
            </a:r>
            <a:r>
              <a:rPr lang="en-US" altLang="en-US" dirty="0" smtClean="0"/>
              <a:t>)</a:t>
            </a:r>
          </a:p>
          <a:p>
            <a:pPr marL="457200" lvl="1" indent="0" eaLnBrk="1" hangingPunct="1">
              <a:buClr>
                <a:schemeClr val="tx1"/>
              </a:buClr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Both to the LEFT</a:t>
            </a:r>
            <a:endParaRPr lang="en-US" altLang="en-US" dirty="0"/>
          </a:p>
          <a:p>
            <a:pPr marL="971550" lvl="1" indent="-514350" eaLnBrk="1" hangingPunct="1">
              <a:buClr>
                <a:schemeClr val="tx1"/>
              </a:buClr>
              <a:buFont typeface="+mj-lt"/>
              <a:buAutoNum type="arabicPeriod" startAt="4"/>
            </a:pPr>
            <a:r>
              <a:rPr lang="en-US" altLang="en-US" dirty="0"/>
              <a:t>Center Dials (3)</a:t>
            </a:r>
          </a:p>
          <a:p>
            <a:pPr marL="876300" lvl="1" indent="-419100" eaLnBrk="1" hangingPunct="1">
              <a:buClr>
                <a:schemeClr val="tx1"/>
              </a:buClr>
              <a:buFontTx/>
              <a:buAutoNum type="arabicPeriod" startAt="4"/>
            </a:pPr>
            <a:r>
              <a:rPr lang="en-US" altLang="en-US" dirty="0"/>
              <a:t>Test Lead Terminal Posts (7)</a:t>
            </a:r>
          </a:p>
          <a:p>
            <a:pPr marL="876300" lvl="1" indent="-419100" eaLnBrk="1" hangingPunct="1"/>
            <a:endParaRPr lang="en-US" altLang="en-US" dirty="0"/>
          </a:p>
        </p:txBody>
      </p:sp>
      <p:sp>
        <p:nvSpPr>
          <p:cNvPr id="61444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C30FAC-CDCE-4ADB-AEB1-DE73EE49856B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800">
              <a:solidFill>
                <a:schemeClr val="bg1"/>
              </a:solidFill>
            </a:endParaRPr>
          </a:p>
        </p:txBody>
      </p:sp>
      <p:pic>
        <p:nvPicPr>
          <p:cNvPr id="61445" name="Picture 6" descr="DEMO PC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330325"/>
            <a:ext cx="4448175" cy="3317875"/>
          </a:xfrm>
          <a:prstGeom prst="rect">
            <a:avLst/>
          </a:prstGeom>
          <a:solidFill>
            <a:srgbClr val="FF5B5B">
              <a:alpha val="34117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7"/>
          <p:cNvSpPr>
            <a:spLocks noChangeShapeType="1"/>
          </p:cNvSpPr>
          <p:nvPr/>
        </p:nvSpPr>
        <p:spPr bwMode="auto">
          <a:xfrm flipV="1">
            <a:off x="3460751" y="1789310"/>
            <a:ext cx="1492250" cy="4136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V="1">
            <a:off x="4229101" y="1997209"/>
            <a:ext cx="1104899" cy="60787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 flipV="1">
            <a:off x="3777523" y="2510601"/>
            <a:ext cx="1556477" cy="63873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flipV="1">
            <a:off x="4181476" y="3054085"/>
            <a:ext cx="1985367" cy="6281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Line 11"/>
          <p:cNvSpPr>
            <a:spLocks noChangeShapeType="1"/>
          </p:cNvSpPr>
          <p:nvPr/>
        </p:nvSpPr>
        <p:spPr bwMode="auto">
          <a:xfrm flipV="1">
            <a:off x="3581400" y="3714749"/>
            <a:ext cx="3200400" cy="5603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V="1">
            <a:off x="3868868" y="4808008"/>
            <a:ext cx="2054360" cy="15650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6004190" y="4641851"/>
            <a:ext cx="446088" cy="30777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#1</a:t>
            </a:r>
          </a:p>
        </p:txBody>
      </p:sp>
      <p:sp>
        <p:nvSpPr>
          <p:cNvPr id="45069" name="Text Box 14"/>
          <p:cNvSpPr txBox="1">
            <a:spLocks noChangeArrowheads="1"/>
          </p:cNvSpPr>
          <p:nvPr/>
        </p:nvSpPr>
        <p:spPr bwMode="auto">
          <a:xfrm>
            <a:off x="6519862" y="4641851"/>
            <a:ext cx="446088" cy="30777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#2</a:t>
            </a:r>
          </a:p>
        </p:txBody>
      </p:sp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7035534" y="4641852"/>
            <a:ext cx="446088" cy="30777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#3</a:t>
            </a:r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7578989" y="4647671"/>
            <a:ext cx="446088" cy="30777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#4</a:t>
            </a:r>
          </a:p>
        </p:txBody>
      </p:sp>
      <p:sp>
        <p:nvSpPr>
          <p:cNvPr id="45072" name="Text Box 18"/>
          <p:cNvSpPr txBox="1">
            <a:spLocks noChangeArrowheads="1"/>
          </p:cNvSpPr>
          <p:nvPr/>
        </p:nvSpPr>
        <p:spPr bwMode="auto">
          <a:xfrm>
            <a:off x="8122709" y="4659116"/>
            <a:ext cx="446088" cy="30777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#5</a:t>
            </a:r>
          </a:p>
        </p:txBody>
      </p:sp>
      <p:sp>
        <p:nvSpPr>
          <p:cNvPr id="45073" name="Text Box 19"/>
          <p:cNvSpPr txBox="1">
            <a:spLocks noChangeArrowheads="1"/>
          </p:cNvSpPr>
          <p:nvPr/>
        </p:nvSpPr>
        <p:spPr bwMode="auto">
          <a:xfrm>
            <a:off x="8665899" y="4647672"/>
            <a:ext cx="446088" cy="307777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#6</a:t>
            </a:r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6004190" y="2052773"/>
            <a:ext cx="1701800" cy="66040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Switches                      </a:t>
            </a:r>
            <a:r>
              <a:rPr lang="en-US" altLang="en-US" sz="1800" b="1" dirty="0">
                <a:solidFill>
                  <a:schemeClr val="bg1"/>
                </a:solidFill>
              </a:rPr>
              <a:t>set to the left</a:t>
            </a:r>
          </a:p>
        </p:txBody>
      </p:sp>
      <p:sp>
        <p:nvSpPr>
          <p:cNvPr id="45079" name="Oval 25"/>
          <p:cNvSpPr>
            <a:spLocks noChangeArrowheads="1"/>
          </p:cNvSpPr>
          <p:nvPr/>
        </p:nvSpPr>
        <p:spPr bwMode="auto">
          <a:xfrm>
            <a:off x="6166843" y="3244851"/>
            <a:ext cx="309563" cy="287338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A</a:t>
            </a:r>
          </a:p>
        </p:txBody>
      </p:sp>
      <p:sp>
        <p:nvSpPr>
          <p:cNvPr id="45080" name="Oval 26"/>
          <p:cNvSpPr>
            <a:spLocks noChangeArrowheads="1"/>
          </p:cNvSpPr>
          <p:nvPr/>
        </p:nvSpPr>
        <p:spPr bwMode="auto">
          <a:xfrm>
            <a:off x="6846491" y="3264695"/>
            <a:ext cx="309562" cy="287337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2FD1D"/>
                </a:solidFill>
              </a:rPr>
              <a:t>B</a:t>
            </a:r>
          </a:p>
        </p:txBody>
      </p:sp>
      <p:sp>
        <p:nvSpPr>
          <p:cNvPr id="45081" name="Oval 27"/>
          <p:cNvSpPr>
            <a:spLocks noChangeArrowheads="1"/>
          </p:cNvSpPr>
          <p:nvPr/>
        </p:nvSpPr>
        <p:spPr bwMode="auto">
          <a:xfrm>
            <a:off x="7496968" y="3258944"/>
            <a:ext cx="309563" cy="287337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2FD1D"/>
                </a:solidFill>
              </a:rPr>
              <a:t>C</a:t>
            </a:r>
          </a:p>
        </p:txBody>
      </p:sp>
      <p:sp>
        <p:nvSpPr>
          <p:cNvPr id="45082" name="Text Box 28"/>
          <p:cNvSpPr txBox="1">
            <a:spLocks noChangeArrowheads="1"/>
          </p:cNvSpPr>
          <p:nvPr/>
        </p:nvSpPr>
        <p:spPr bwMode="auto">
          <a:xfrm>
            <a:off x="7802033" y="1023744"/>
            <a:ext cx="446088" cy="307777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#7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 flipH="1">
            <a:off x="6045201" y="2860804"/>
            <a:ext cx="537898" cy="114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flipH="1">
            <a:off x="6720680" y="2827617"/>
            <a:ext cx="537898" cy="114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74042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  <p:bldP spid="45074" grpId="0" animBg="1"/>
      <p:bldP spid="45079" grpId="0" animBg="1"/>
      <p:bldP spid="45080" grpId="0" animBg="1"/>
      <p:bldP spid="45081" grpId="0" animBg="1"/>
      <p:bldP spid="45082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32" t="21852" r="9167" b="8519"/>
          <a:stretch/>
        </p:blipFill>
        <p:spPr>
          <a:xfrm>
            <a:off x="5033050" y="1532623"/>
            <a:ext cx="4054827" cy="230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0" t="6274" r="31858" b="1177"/>
          <a:stretch/>
        </p:blipFill>
        <p:spPr>
          <a:xfrm>
            <a:off x="5410200" y="3978897"/>
            <a:ext cx="3367086" cy="2879103"/>
          </a:xfrm>
          <a:prstGeom prst="rect">
            <a:avLst/>
          </a:prstGeom>
        </p:spPr>
      </p:pic>
      <p:sp>
        <p:nvSpPr>
          <p:cNvPr id="39940" name="Content Placeholder 2"/>
          <p:cNvSpPr>
            <a:spLocks/>
          </p:cNvSpPr>
          <p:nvPr/>
        </p:nvSpPr>
        <p:spPr bwMode="auto">
          <a:xfrm>
            <a:off x="8641" y="1595865"/>
            <a:ext cx="5034845" cy="526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l" eaLnBrk="1" hangingPunct="1">
              <a:buFontTx/>
              <a:buAutoNum type="arabicPeriod"/>
            </a:pPr>
            <a:r>
              <a:rPr lang="en-US" altLang="en-US" sz="2800" dirty="0" smtClean="0"/>
              <a:t>Remove the test leads from the meter and visually inspect from terminal end to test probe tip for any signs of worn or broken insulation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800" dirty="0" smtClean="0"/>
              <a:t>Run each test lead through your fingers and feel for any cuts, cracks, or damage to the insulation  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8641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8641" y="566194"/>
            <a:ext cx="9035345" cy="102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000" b="1" u="sng" dirty="0"/>
              <a:t>Always C</a:t>
            </a:r>
            <a:r>
              <a:rPr lang="en-US" altLang="en-US" sz="3000" b="1" u="sng" dirty="0" smtClean="0"/>
              <a:t>heck </a:t>
            </a:r>
            <a:r>
              <a:rPr lang="en-US" altLang="en-US" sz="3000" b="1" u="sng" dirty="0"/>
              <a:t>for Good </a:t>
            </a:r>
            <a:r>
              <a:rPr lang="en-US" altLang="en-US" sz="3000" b="1" u="sng" dirty="0" smtClean="0"/>
              <a:t>Test Leads </a:t>
            </a:r>
            <a:r>
              <a:rPr lang="en-US" altLang="en-US" sz="3000" b="1" u="sng" dirty="0"/>
              <a:t>Before Using a </a:t>
            </a:r>
            <a:r>
              <a:rPr lang="en-US" altLang="en-US" sz="3000" b="1" u="sng" dirty="0" smtClean="0"/>
              <a:t>Meter</a:t>
            </a:r>
            <a:endParaRPr lang="en-US" altLang="en-US" sz="3000" u="sng" dirty="0"/>
          </a:p>
        </p:txBody>
      </p:sp>
    </p:spTree>
    <p:extLst>
      <p:ext uri="{BB962C8B-B14F-4D97-AF65-F5344CB8AC3E}">
        <p14:creationId xmlns="" xmlns:p14="http://schemas.microsoft.com/office/powerpoint/2010/main" val="19163872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0" t="17969" r="10833" b="9439"/>
          <a:stretch/>
        </p:blipFill>
        <p:spPr>
          <a:xfrm rot="5400000">
            <a:off x="4686298" y="1866900"/>
            <a:ext cx="4724400" cy="3733801"/>
          </a:xfrm>
          <a:prstGeom prst="rect">
            <a:avLst/>
          </a:prstGeom>
        </p:spPr>
      </p:pic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3505200" y="6400800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A4153-6F4A-4B43-B46E-55982FF394B3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800" dirty="0">
              <a:solidFill>
                <a:schemeClr val="bg1"/>
              </a:solidFill>
            </a:endParaRPr>
          </a:p>
        </p:txBody>
      </p:sp>
      <p:sp>
        <p:nvSpPr>
          <p:cNvPr id="51205" name="Content Placeholder 2"/>
          <p:cNvSpPr>
            <a:spLocks/>
          </p:cNvSpPr>
          <p:nvPr/>
        </p:nvSpPr>
        <p:spPr bwMode="auto">
          <a:xfrm>
            <a:off x="76200" y="753268"/>
            <a:ext cx="4572000" cy="52474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 smtClean="0"/>
              <a:t>Auto vs Manual Range</a:t>
            </a:r>
            <a:endParaRPr lang="en-US" altLang="en-US" sz="2700" b="1" dirty="0" smtClean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the red test lead to the </a:t>
            </a:r>
            <a:r>
              <a:rPr lang="en-US" altLang="en-US" sz="2700" b="1" dirty="0" smtClean="0"/>
              <a:t>V</a:t>
            </a:r>
            <a:r>
              <a:rPr lang="en-US" altLang="en-US" sz="2700" b="1" dirty="0" smtClean="0">
                <a:cs typeface="Arial" panose="020B0604020202020204" pitchFamily="34" charset="0"/>
              </a:rPr>
              <a:t>ΩHz terminal</a:t>
            </a:r>
            <a:r>
              <a:rPr lang="en-US" altLang="en-US" sz="2700" dirty="0" smtClean="0"/>
              <a:t>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lead </a:t>
            </a:r>
            <a:r>
              <a:rPr lang="en-US" altLang="en-US" sz="2700" dirty="0" smtClean="0"/>
              <a:t>to the </a:t>
            </a:r>
            <a:r>
              <a:rPr lang="en-US" altLang="en-US" sz="2700" b="1" dirty="0" smtClean="0"/>
              <a:t>COM terminal</a:t>
            </a:r>
            <a:endParaRPr lang="en-US" altLang="en-US" sz="2700" b="1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/>
              <a:t>D</a:t>
            </a:r>
            <a:r>
              <a:rPr lang="en-US" altLang="en-US" sz="2700" b="1" dirty="0" smtClean="0"/>
              <a:t>C Volts</a:t>
            </a:r>
            <a:endParaRPr lang="en-US" altLang="en-US" sz="2700" b="1" dirty="0"/>
          </a:p>
        </p:txBody>
      </p:sp>
      <p:sp>
        <p:nvSpPr>
          <p:cNvPr id="69639" name="Footer Placeholder 3"/>
          <p:cNvSpPr txBox="1">
            <a:spLocks noGrp="1"/>
          </p:cNvSpPr>
          <p:nvPr/>
        </p:nvSpPr>
        <p:spPr bwMode="auto">
          <a:xfrm>
            <a:off x="3286126" y="5815014"/>
            <a:ext cx="28749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© 2009 Snap-on Incorporated; All Rights Reserved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7048498" y="3626460"/>
            <a:ext cx="789900" cy="21143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rot="18609811">
            <a:off x="6044072" y="1601381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rot="21447902">
            <a:off x="7924265" y="3536083"/>
            <a:ext cx="946777" cy="20267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1649279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7" t="10330" r="14589" b="2613"/>
          <a:stretch/>
        </p:blipFill>
        <p:spPr>
          <a:xfrm>
            <a:off x="4492384" y="685405"/>
            <a:ext cx="4554802" cy="3256588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8467" y="609600"/>
            <a:ext cx="4518819" cy="54316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/>
              <a:t>Auto vs Manual Range</a:t>
            </a:r>
            <a:endParaRPr lang="en-US" altLang="en-US" sz="2700" b="1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red test lead to </a:t>
            </a:r>
            <a:r>
              <a:rPr lang="en-US" altLang="en-US" sz="2700" dirty="0" smtClean="0"/>
              <a:t>test terminal #</a:t>
            </a:r>
            <a:r>
              <a:rPr lang="en-US" altLang="en-US" sz="2700" dirty="0"/>
              <a:t>3</a:t>
            </a:r>
            <a:r>
              <a:rPr lang="en-US" altLang="en-US" sz="2700" dirty="0" smtClean="0"/>
              <a:t> (DC voltage)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Connect </a:t>
            </a:r>
            <a:r>
              <a:rPr lang="en-US" altLang="en-US" sz="2700" dirty="0"/>
              <a:t>the black test lead to test </a:t>
            </a:r>
            <a:r>
              <a:rPr lang="en-US" altLang="en-US" sz="2700" dirty="0" smtClean="0"/>
              <a:t>terminal #6 </a:t>
            </a:r>
            <a:r>
              <a:rPr lang="en-US" altLang="en-US" sz="2700" dirty="0"/>
              <a:t>(</a:t>
            </a:r>
            <a:r>
              <a:rPr lang="en-US" altLang="en-US" sz="2700" dirty="0" smtClean="0"/>
              <a:t>ground)</a:t>
            </a:r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Set ALL dials (A, B, &amp; C) to the full left or counter clockwise position</a:t>
            </a:r>
            <a:endParaRPr lang="en-US" altLang="en-US" sz="2700" dirty="0"/>
          </a:p>
          <a:p>
            <a:pPr marL="514350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/>
              <a:t>Turn </a:t>
            </a:r>
            <a:r>
              <a:rPr lang="en-US" altLang="en-US" sz="2700" dirty="0"/>
              <a:t>the simulator </a:t>
            </a:r>
            <a:r>
              <a:rPr lang="en-US" altLang="en-US" sz="2700" dirty="0">
                <a:solidFill>
                  <a:srgbClr val="FF0000"/>
                </a:solidFill>
              </a:rPr>
              <a:t>ON</a:t>
            </a:r>
            <a:r>
              <a:rPr lang="en-US" altLang="en-US" sz="2700" dirty="0"/>
              <a:t> (press on/off button</a:t>
            </a:r>
            <a:r>
              <a:rPr lang="en-US" altLang="en-US" sz="2700" dirty="0" smtClean="0"/>
              <a:t>)</a:t>
            </a:r>
            <a:endParaRPr lang="en-US" altLang="en-US" sz="27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934200" y="3147256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#3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600017" y="2960917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>
            <a:off x="6675560" y="3604464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81484" y="3597792"/>
            <a:ext cx="743478" cy="241630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 rot="17169251">
            <a:off x="4799541" y="557146"/>
            <a:ext cx="549281" cy="111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450205" y="2508082"/>
            <a:ext cx="494553" cy="428495"/>
            <a:chOff x="7450205" y="2508082"/>
            <a:chExt cx="494553" cy="428495"/>
          </a:xfrm>
        </p:grpSpPr>
        <p:sp>
          <p:nvSpPr>
            <p:cNvPr id="20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6628955" y="2519700"/>
            <a:ext cx="494553" cy="428495"/>
            <a:chOff x="7450205" y="2508082"/>
            <a:chExt cx="494553" cy="428495"/>
          </a:xfrm>
        </p:grpSpPr>
        <p:sp>
          <p:nvSpPr>
            <p:cNvPr id="21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5894813" y="2508082"/>
            <a:ext cx="494553" cy="428495"/>
            <a:chOff x="7450205" y="2508082"/>
            <a:chExt cx="494553" cy="428495"/>
          </a:xfrm>
        </p:grpSpPr>
        <p:sp>
          <p:nvSpPr>
            <p:cNvPr id="26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A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0" y="13098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9887686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00" t="42643" r="14589" b="2613"/>
          <a:stretch/>
        </p:blipFill>
        <p:spPr>
          <a:xfrm>
            <a:off x="5612302" y="2544461"/>
            <a:ext cx="3443288" cy="2047829"/>
          </a:xfrm>
          <a:prstGeom prst="rect">
            <a:avLst/>
          </a:prstGeom>
        </p:spPr>
      </p:pic>
      <p:sp>
        <p:nvSpPr>
          <p:cNvPr id="51205" name="Content Placeholder 2"/>
          <p:cNvSpPr>
            <a:spLocks/>
          </p:cNvSpPr>
          <p:nvPr/>
        </p:nvSpPr>
        <p:spPr bwMode="auto">
          <a:xfrm>
            <a:off x="-15433" y="480843"/>
            <a:ext cx="5994904" cy="41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i="1" u="sng" dirty="0"/>
              <a:t>Auto vs Manual Range</a:t>
            </a:r>
            <a:endParaRPr lang="en-US" altLang="en-US" sz="2700" b="1" dirty="0"/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The signal will be erratic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/>
              <a:t>Keep pressing </a:t>
            </a:r>
            <a:r>
              <a:rPr lang="en-US" altLang="en-US" sz="2700" dirty="0" smtClean="0"/>
              <a:t>the RANGE button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Note how the decimal point moves and the displayed units change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The decimal point keeps moving to a bigger unit of measure and helps to stabilize the reading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You will cycle</a:t>
            </a:r>
            <a:br>
              <a:rPr lang="en-US" altLang="en-US" sz="2700" dirty="0" smtClean="0"/>
            </a:br>
            <a:r>
              <a:rPr lang="en-US" altLang="en-US" sz="2700" dirty="0" smtClean="0"/>
              <a:t>back to mV and</a:t>
            </a:r>
            <a:br>
              <a:rPr lang="en-US" altLang="en-US" sz="2700" dirty="0" smtClean="0"/>
            </a:br>
            <a:r>
              <a:rPr lang="en-US" altLang="en-US" sz="2700" dirty="0" smtClean="0"/>
              <a:t>OL will appear</a:t>
            </a:r>
          </a:p>
          <a:p>
            <a:pPr marL="552450" indent="-514350" algn="l">
              <a:buFont typeface="+mj-lt"/>
              <a:buAutoNum type="arabicPeriod" startAt="8"/>
            </a:pPr>
            <a:r>
              <a:rPr lang="en-US" altLang="en-US" sz="2700" dirty="0" smtClean="0"/>
              <a:t>Press </a:t>
            </a:r>
            <a:r>
              <a:rPr lang="en-US" altLang="en-US" sz="2700" i="1" u="sng" dirty="0" smtClean="0"/>
              <a:t>and hold</a:t>
            </a:r>
            <a:r>
              <a:rPr lang="en-US" altLang="en-US" sz="2700" dirty="0" smtClean="0"/>
              <a:t/>
            </a:r>
            <a:br>
              <a:rPr lang="en-US" altLang="en-US" sz="2700" dirty="0" smtClean="0"/>
            </a:br>
            <a:r>
              <a:rPr lang="en-US" altLang="en-US" sz="2700" dirty="0" smtClean="0"/>
              <a:t>RANGE to return</a:t>
            </a:r>
            <a:br>
              <a:rPr lang="en-US" altLang="en-US" sz="2700" dirty="0" smtClean="0"/>
            </a:br>
            <a:r>
              <a:rPr lang="en-US" altLang="en-US" sz="2700" dirty="0" smtClean="0"/>
              <a:t>to auto</a:t>
            </a:r>
          </a:p>
          <a:p>
            <a:pPr marL="38100" indent="0" algn="l">
              <a:buNone/>
            </a:pPr>
            <a:r>
              <a:rPr lang="en-US" altLang="en-US" sz="2500" dirty="0"/>
              <a:t/>
            </a:r>
            <a:br>
              <a:rPr lang="en-US" altLang="en-US" sz="2500" dirty="0"/>
            </a:br>
            <a:r>
              <a:rPr lang="en-US" altLang="en-US" sz="2500" dirty="0"/>
              <a:t/>
            </a:r>
            <a:br>
              <a:rPr lang="en-US" altLang="en-US" sz="2500" dirty="0"/>
            </a:br>
            <a:endParaRPr lang="en-US" altLang="en-US" sz="23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973101" y="3690805"/>
            <a:ext cx="446087" cy="338554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</a:rPr>
              <a:t>#4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506764" y="3665313"/>
            <a:ext cx="446088" cy="33855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#6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66" t="23333" r="49167" b="7037"/>
          <a:stretch/>
        </p:blipFill>
        <p:spPr>
          <a:xfrm rot="20017269">
            <a:off x="7226983" y="4242200"/>
            <a:ext cx="869156" cy="2402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891" b="99946" l="52145" r="62776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33" t="23333" r="35834" b="-370"/>
          <a:stretch/>
        </p:blipFill>
        <p:spPr>
          <a:xfrm>
            <a:off x="8462235" y="4296837"/>
            <a:ext cx="743478" cy="24163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5939552" y="694884"/>
            <a:ext cx="3150782" cy="146859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 rot="16200000">
            <a:off x="6325555" y="999125"/>
            <a:ext cx="420741" cy="5822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12737" y="4805944"/>
            <a:ext cx="3568140" cy="2007079"/>
            <a:chOff x="1962186" y="3802404"/>
            <a:chExt cx="3568140" cy="20070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86" y="3802404"/>
              <a:ext cx="3568140" cy="20070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648200" y="5638800"/>
              <a:ext cx="874350" cy="170683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" name="Group 17"/>
          <p:cNvGrpSpPr/>
          <p:nvPr/>
        </p:nvGrpSpPr>
        <p:grpSpPr>
          <a:xfrm>
            <a:off x="7426097" y="3234607"/>
            <a:ext cx="474421" cy="428495"/>
            <a:chOff x="7426097" y="3234607"/>
            <a:chExt cx="474421" cy="428495"/>
          </a:xfrm>
        </p:grpSpPr>
        <p:sp>
          <p:nvSpPr>
            <p:cNvPr id="21" name="Oval 2055"/>
            <p:cNvSpPr>
              <a:spLocks noChangeArrowheads="1"/>
            </p:cNvSpPr>
            <p:nvPr/>
          </p:nvSpPr>
          <p:spPr bwMode="auto">
            <a:xfrm>
              <a:off x="7514943" y="3234607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C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 rot="14462879">
              <a:off x="7497749" y="3470048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617836" y="3163636"/>
            <a:ext cx="494553" cy="428495"/>
            <a:chOff x="7450205" y="2508082"/>
            <a:chExt cx="494553" cy="428495"/>
          </a:xfrm>
        </p:grpSpPr>
        <p:sp>
          <p:nvSpPr>
            <p:cNvPr id="25" name="Oval 2055"/>
            <p:cNvSpPr>
              <a:spLocks noChangeArrowheads="1"/>
            </p:cNvSpPr>
            <p:nvPr/>
          </p:nvSpPr>
          <p:spPr bwMode="auto">
            <a:xfrm>
              <a:off x="7559183" y="2508082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B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 rot="14462879">
              <a:off x="7521857" y="274126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3" name="Group 26"/>
          <p:cNvGrpSpPr/>
          <p:nvPr/>
        </p:nvGrpSpPr>
        <p:grpSpPr>
          <a:xfrm>
            <a:off x="5894813" y="3139880"/>
            <a:ext cx="470233" cy="428495"/>
            <a:chOff x="7450205" y="3139880"/>
            <a:chExt cx="470233" cy="428495"/>
          </a:xfrm>
        </p:grpSpPr>
        <p:sp>
          <p:nvSpPr>
            <p:cNvPr id="28" name="Oval 2055"/>
            <p:cNvSpPr>
              <a:spLocks noChangeArrowheads="1"/>
            </p:cNvSpPr>
            <p:nvPr/>
          </p:nvSpPr>
          <p:spPr bwMode="auto">
            <a:xfrm>
              <a:off x="7534863" y="3139880"/>
              <a:ext cx="385575" cy="42849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rgbClr val="F2FD1D"/>
                  </a:solidFill>
                </a:rPr>
                <a:t>A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 rot="14462879">
              <a:off x="7521857" y="3420097"/>
              <a:ext cx="45719" cy="18902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 bwMode="auto">
          <a:xfrm>
            <a:off x="0" y="-21739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37" y="4827475"/>
            <a:ext cx="3568140" cy="2007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37" y="4816675"/>
            <a:ext cx="3665778" cy="20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75" y="4817961"/>
            <a:ext cx="3663492" cy="2060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56" y="4808374"/>
            <a:ext cx="3634130" cy="2044198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 bwMode="auto">
          <a:xfrm rot="16200000">
            <a:off x="3890757" y="5532269"/>
            <a:ext cx="420741" cy="5822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80458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-18937" y="1066800"/>
            <a:ext cx="9162937" cy="5078313"/>
          </a:xfrm>
          <a:prstGeom prst="rect">
            <a:avLst/>
          </a:prstGeom>
          <a:solidFill>
            <a:srgbClr val="F2FD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600" dirty="0" smtClean="0"/>
              <a:t>What are two inspections that should be done to the test leads before using them?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600" dirty="0" smtClean="0"/>
              <a:t>What feature of the meter is used to verify the test leads have no intermittent faults? 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600" dirty="0" smtClean="0"/>
              <a:t>For </a:t>
            </a:r>
            <a:r>
              <a:rPr lang="en-US" altLang="en-US" sz="2600" dirty="0"/>
              <a:t>testing the fuses insert the red lead terminal into which meter terminal?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600" dirty="0"/>
              <a:t>For testing the </a:t>
            </a:r>
            <a:r>
              <a:rPr lang="en-US" altLang="en-US" sz="2600" dirty="0" smtClean="0"/>
              <a:t>fuses which two </a:t>
            </a:r>
            <a:r>
              <a:rPr lang="en-US" altLang="en-US" sz="2600" dirty="0"/>
              <a:t>terminals should </a:t>
            </a:r>
            <a:r>
              <a:rPr lang="en-US" altLang="en-US" sz="2600" dirty="0" smtClean="0"/>
              <a:t>be probed by the red test lead?</a:t>
            </a:r>
            <a:endParaRPr lang="en-US" altLang="en-US" sz="2600" dirty="0"/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600" dirty="0"/>
              <a:t>What values indicate a good </a:t>
            </a:r>
            <a:r>
              <a:rPr lang="en-US" altLang="en-US" sz="2600" dirty="0" smtClean="0"/>
              <a:t>fuse? What </a:t>
            </a:r>
            <a:r>
              <a:rPr lang="en-US" altLang="en-US" sz="2600" dirty="0"/>
              <a:t>values indicate a bad fuse?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43095" y="78692"/>
            <a:ext cx="7332662" cy="1090613"/>
          </a:xfrm>
          <a:solidFill>
            <a:srgbClr val="F2FD1D"/>
          </a:solidFill>
        </p:spPr>
        <p:txBody>
          <a:bodyPr/>
          <a:lstStyle/>
          <a:p>
            <a:r>
              <a:rPr lang="en-US" altLang="en-US" b="1" dirty="0" smtClean="0"/>
              <a:t>Review for Understanding</a:t>
            </a:r>
          </a:p>
        </p:txBody>
      </p:sp>
      <p:pic>
        <p:nvPicPr>
          <p:cNvPr id="57348" name="Picture 4" descr="C:\Program Files\Microsoft Office\Clipart\Popular\stop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009"/>
          <a:stretch/>
        </p:blipFill>
        <p:spPr bwMode="auto">
          <a:xfrm>
            <a:off x="309461" y="135561"/>
            <a:ext cx="1171574" cy="9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000819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0" t="6274" r="31858" b="1177"/>
          <a:stretch/>
        </p:blipFill>
        <p:spPr>
          <a:xfrm>
            <a:off x="5667299" y="1119467"/>
            <a:ext cx="3367086" cy="2879103"/>
          </a:xfrm>
          <a:prstGeom prst="rect">
            <a:avLst/>
          </a:prstGeom>
        </p:spPr>
      </p:pic>
      <p:sp>
        <p:nvSpPr>
          <p:cNvPr id="39940" name="Content Placeholder 2"/>
          <p:cNvSpPr>
            <a:spLocks/>
          </p:cNvSpPr>
          <p:nvPr/>
        </p:nvSpPr>
        <p:spPr bwMode="auto">
          <a:xfrm>
            <a:off x="8641" y="1595865"/>
            <a:ext cx="5020559" cy="526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l">
              <a:buFont typeface="+mj-lt"/>
              <a:buAutoNum type="arabicPeriod" startAt="3"/>
            </a:pPr>
            <a:r>
              <a:rPr lang="en-US" altLang="en-US" sz="2700" dirty="0" smtClean="0"/>
              <a:t>Quality test leads will be double insulated (both an inner and outer insulation barrier) to better protect the user</a:t>
            </a:r>
          </a:p>
          <a:p>
            <a:pPr algn="l">
              <a:buFontTx/>
              <a:buAutoNum type="arabicPeriod" startAt="3"/>
            </a:pPr>
            <a:r>
              <a:rPr lang="en-US" altLang="en-US" sz="2700" dirty="0" smtClean="0"/>
              <a:t>The inner insulation layer is white, so it is easy to spot any cuts or other damage against the red and black outer layer.  These should </a:t>
            </a:r>
            <a:r>
              <a:rPr lang="en-US" altLang="en-US" sz="2700" b="1" i="1" u="sng" dirty="0" smtClean="0"/>
              <a:t>NOT</a:t>
            </a:r>
            <a:r>
              <a:rPr lang="en-US" altLang="en-US" sz="2700" dirty="0" smtClean="0"/>
              <a:t> be used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8641" y="0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8641" y="566194"/>
            <a:ext cx="9035345" cy="102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000" b="1" u="sng" dirty="0"/>
              <a:t>Always C</a:t>
            </a:r>
            <a:r>
              <a:rPr lang="en-US" altLang="en-US" sz="3000" b="1" u="sng" dirty="0" smtClean="0"/>
              <a:t>heck </a:t>
            </a:r>
            <a:r>
              <a:rPr lang="en-US" altLang="en-US" sz="3000" b="1" u="sng" dirty="0"/>
              <a:t>for Good </a:t>
            </a:r>
            <a:r>
              <a:rPr lang="en-US" altLang="en-US" sz="3000" b="1" u="sng" dirty="0" smtClean="0"/>
              <a:t>Test Leads </a:t>
            </a:r>
            <a:r>
              <a:rPr lang="en-US" altLang="en-US" sz="3000" b="1" u="sng" dirty="0"/>
              <a:t>Before Using a </a:t>
            </a:r>
            <a:r>
              <a:rPr lang="en-US" altLang="en-US" sz="3000" b="1" u="sng" dirty="0" smtClean="0"/>
              <a:t>Meter</a:t>
            </a:r>
            <a:endParaRPr lang="en-US" altLang="en-US" sz="3000" u="sng" dirty="0"/>
          </a:p>
        </p:txBody>
      </p:sp>
      <p:pic>
        <p:nvPicPr>
          <p:cNvPr id="7" name="Picture 9" descr="Test lead nick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12" y="3886200"/>
            <a:ext cx="3776673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6553200" y="5410200"/>
            <a:ext cx="914400" cy="14263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3589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148D0A1-634F-4FDF-8480-85D26EC0A0E2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39940" name="Content Placeholder 2"/>
          <p:cNvSpPr>
            <a:spLocks/>
          </p:cNvSpPr>
          <p:nvPr/>
        </p:nvSpPr>
        <p:spPr bwMode="auto">
          <a:xfrm>
            <a:off x="25400" y="859631"/>
            <a:ext cx="5832534" cy="51411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000" b="1" u="sng" dirty="0"/>
              <a:t>Always </a:t>
            </a:r>
            <a:r>
              <a:rPr lang="en-US" altLang="en-US" sz="3000" b="1" u="sng" dirty="0" smtClean="0"/>
              <a:t>Check </a:t>
            </a:r>
            <a:r>
              <a:rPr lang="en-US" altLang="en-US" sz="3000" b="1" u="sng" dirty="0"/>
              <a:t>for Good </a:t>
            </a:r>
            <a:r>
              <a:rPr lang="en-US" altLang="en-US" sz="3000" b="1" u="sng" dirty="0" smtClean="0"/>
              <a:t>Test Leads </a:t>
            </a:r>
            <a:r>
              <a:rPr lang="en-US" altLang="en-US" sz="3000" b="1" u="sng" dirty="0"/>
              <a:t>Before Using a Meter</a:t>
            </a:r>
            <a:endParaRPr lang="en-US" altLang="en-US" sz="3000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3000" dirty="0"/>
              <a:t>Insert red lead into V</a:t>
            </a:r>
            <a:r>
              <a:rPr lang="en-US" altLang="en-US" sz="3000" dirty="0">
                <a:cs typeface="Arial" panose="020B0604020202020204" pitchFamily="34" charset="0"/>
              </a:rPr>
              <a:t>ΩHz terminal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3000" dirty="0"/>
              <a:t>Insert black lead into COM</a:t>
            </a:r>
            <a:r>
              <a:rPr lang="en-US" altLang="en-US" sz="3000" dirty="0">
                <a:cs typeface="Arial" panose="020B0604020202020204" pitchFamily="34" charset="0"/>
              </a:rPr>
              <a:t> terminal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3000" dirty="0">
                <a:cs typeface="Arial" panose="020B0604020202020204" pitchFamily="34" charset="0"/>
              </a:rPr>
              <a:t>Rotate the Dial setting to Ω (Ohms)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7" t="1112" r="16666" b="4074"/>
          <a:stretch/>
        </p:blipFill>
        <p:spPr>
          <a:xfrm rot="5400000">
            <a:off x="5415756" y="2297907"/>
            <a:ext cx="4216400" cy="31892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7065842" y="1724027"/>
            <a:ext cx="477958" cy="109537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203895" y="3903897"/>
            <a:ext cx="946270" cy="147137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50165" y="3765154"/>
            <a:ext cx="893822" cy="183589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0425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8592" b="63629" l="36916" r="58916"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66" t="12963" r="38334" b="30741"/>
          <a:stretch/>
        </p:blipFill>
        <p:spPr>
          <a:xfrm rot="9453633">
            <a:off x="5156526" y="3164750"/>
            <a:ext cx="3213232" cy="3700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5770773" y="886192"/>
            <a:ext cx="3330174" cy="1552208"/>
          </a:xfrm>
          <a:prstGeom prst="rect">
            <a:avLst/>
          </a:prstGeom>
        </p:spPr>
      </p:pic>
      <p:sp>
        <p:nvSpPr>
          <p:cNvPr id="39940" name="Content Placeholder 2"/>
          <p:cNvSpPr>
            <a:spLocks/>
          </p:cNvSpPr>
          <p:nvPr/>
        </p:nvSpPr>
        <p:spPr bwMode="auto">
          <a:xfrm>
            <a:off x="17829" y="763192"/>
            <a:ext cx="5689600" cy="53125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 b="1" u="sng" dirty="0"/>
              <a:t>Always Check for Good Test Leads Before Using a Meter</a:t>
            </a:r>
            <a:endParaRPr lang="en-US" altLang="en-US" sz="2800" u="sng" dirty="0"/>
          </a:p>
          <a:p>
            <a:pPr marL="971550" lvl="1" indent="-514350" algn="l" eaLnBrk="1" hangingPunct="1">
              <a:buFont typeface="+mj-lt"/>
              <a:buAutoNum type="arabicPeriod" startAt="4"/>
            </a:pPr>
            <a:r>
              <a:rPr lang="en-US" altLang="en-US" sz="2700" dirty="0" smtClean="0">
                <a:cs typeface="Arial" panose="020B0604020202020204" pitchFamily="34" charset="0"/>
              </a:rPr>
              <a:t>Press the Continuity/Diode </a:t>
            </a:r>
            <a:r>
              <a:rPr lang="en-US" altLang="en-US" sz="2700" dirty="0">
                <a:cs typeface="Arial" panose="020B0604020202020204" pitchFamily="34" charset="0"/>
              </a:rPr>
              <a:t>button </a:t>
            </a:r>
            <a:r>
              <a:rPr lang="en-US" altLang="en-US" sz="2700" dirty="0" smtClean="0">
                <a:cs typeface="Arial" panose="020B0604020202020204" pitchFamily="34" charset="0"/>
              </a:rPr>
              <a:t>once until the:        is visible on the display</a:t>
            </a:r>
            <a:endParaRPr lang="en-US" altLang="en-US" sz="2700" dirty="0"/>
          </a:p>
          <a:p>
            <a:pPr lvl="1" algn="l" eaLnBrk="1" hangingPunct="1">
              <a:buFontTx/>
              <a:buAutoNum type="arabicPeriod" startAt="4"/>
            </a:pPr>
            <a:r>
              <a:rPr lang="en-US" altLang="en-US" sz="2700" dirty="0"/>
              <a:t>Use the alligator clips. Clip red &amp; black </a:t>
            </a:r>
            <a:r>
              <a:rPr lang="en-US" altLang="en-US" sz="2700" dirty="0" smtClean="0"/>
              <a:t>leads </a:t>
            </a:r>
            <a:r>
              <a:rPr lang="en-US" altLang="en-US" sz="2700" dirty="0"/>
              <a:t>together</a:t>
            </a:r>
          </a:p>
          <a:p>
            <a:pPr lvl="1" algn="l" eaLnBrk="1" hangingPunct="1">
              <a:buFontTx/>
              <a:buAutoNum type="arabicPeriod" startAt="4"/>
            </a:pPr>
            <a:r>
              <a:rPr lang="en-US" altLang="en-US" sz="2700" dirty="0" smtClean="0"/>
              <a:t>Audible </a:t>
            </a:r>
            <a:r>
              <a:rPr lang="en-US" altLang="en-US" sz="2700" dirty="0"/>
              <a:t>signal means leads should be good</a:t>
            </a:r>
          </a:p>
          <a:p>
            <a:pPr lvl="1" algn="l" eaLnBrk="1" hangingPunct="1">
              <a:buFontTx/>
              <a:buAutoNum type="arabicPeriod" startAt="4"/>
            </a:pPr>
            <a:r>
              <a:rPr lang="en-US" altLang="en-US" sz="2700" dirty="0"/>
              <a:t>Move wires around – intermittent sound could mean </a:t>
            </a:r>
            <a:r>
              <a:rPr lang="en-US" altLang="en-US" sz="2700" dirty="0" smtClean="0"/>
              <a:t>internally broken </a:t>
            </a:r>
            <a:r>
              <a:rPr lang="en-US" altLang="en-US" sz="2700" dirty="0"/>
              <a:t>wires</a:t>
            </a:r>
            <a:endParaRPr lang="en-US" altLang="en-US" sz="2700" b="1" dirty="0"/>
          </a:p>
        </p:txBody>
      </p:sp>
      <p:pic>
        <p:nvPicPr>
          <p:cNvPr id="39941" name="Picture 6" descr="diode symbo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04" r="22162" b="19540"/>
          <a:stretch/>
        </p:blipFill>
        <p:spPr bwMode="auto">
          <a:xfrm>
            <a:off x="5121640" y="1823624"/>
            <a:ext cx="649133" cy="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75" y="2208006"/>
            <a:ext cx="629551" cy="51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7" t="1112" r="16666" b="4074"/>
          <a:stretch/>
        </p:blipFill>
        <p:spPr>
          <a:xfrm rot="5400000">
            <a:off x="6479248" y="2776609"/>
            <a:ext cx="2985309" cy="225808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6934200" y="1804962"/>
            <a:ext cx="797900" cy="6080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0760" y="4212165"/>
            <a:ext cx="1242097" cy="183589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4597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13" t="21667" r="7901" b="11667"/>
          <a:stretch/>
        </p:blipFill>
        <p:spPr>
          <a:xfrm>
            <a:off x="5689599" y="782595"/>
            <a:ext cx="3276600" cy="5313405"/>
          </a:xfrm>
          <a:prstGeom prst="rect">
            <a:avLst/>
          </a:prstGeom>
        </p:spPr>
      </p:pic>
      <p:sp>
        <p:nvSpPr>
          <p:cNvPr id="40963" name="Content Placeholder 2"/>
          <p:cNvSpPr>
            <a:spLocks/>
          </p:cNvSpPr>
          <p:nvPr/>
        </p:nvSpPr>
        <p:spPr bwMode="auto">
          <a:xfrm>
            <a:off x="0" y="736600"/>
            <a:ext cx="5486399" cy="5359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/>
              <a:t>Always Test for Good Fuses Before Using a Meter</a:t>
            </a:r>
            <a:endParaRPr lang="en-US" altLang="en-US" sz="2700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Put the red lead terminal into the </a:t>
            </a:r>
            <a:r>
              <a:rPr lang="en-US" altLang="en-US" sz="2700" b="1" dirty="0"/>
              <a:t>V</a:t>
            </a:r>
            <a:r>
              <a:rPr lang="en-US" altLang="en-US" sz="2700" b="1" dirty="0">
                <a:cs typeface="Arial" panose="020B0604020202020204" pitchFamily="34" charset="0"/>
              </a:rPr>
              <a:t>ΩHz terminal</a:t>
            </a:r>
            <a:r>
              <a:rPr lang="en-US" altLang="en-US" sz="2700" dirty="0">
                <a:cs typeface="Arial" panose="020B0604020202020204" pitchFamily="34" charset="0"/>
              </a:rPr>
              <a:t> – no black </a:t>
            </a:r>
            <a:r>
              <a:rPr lang="en-US" altLang="en-US" sz="2700" dirty="0" smtClean="0">
                <a:cs typeface="Arial" panose="020B0604020202020204" pitchFamily="34" charset="0"/>
              </a:rPr>
              <a:t>lead needed.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>
                <a:cs typeface="Arial" panose="020B0604020202020204" pitchFamily="34" charset="0"/>
              </a:rPr>
              <a:t>Remove the red lead alligator clip </a:t>
            </a:r>
            <a:endParaRPr lang="en-US" altLang="en-US" sz="2700" dirty="0">
              <a:cs typeface="Arial" panose="020B0604020202020204" pitchFamily="34" charset="0"/>
            </a:endParaRP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/>
              <a:t>Move the Rotary Dial to </a:t>
            </a:r>
            <a:r>
              <a:rPr lang="en-US" altLang="en-US" sz="2700" b="1" dirty="0">
                <a:cs typeface="Arial" panose="020B0604020202020204" pitchFamily="34" charset="0"/>
              </a:rPr>
              <a:t>Ω (Ohms</a:t>
            </a:r>
            <a:r>
              <a:rPr lang="en-US" altLang="en-US" sz="2700" b="1" dirty="0" smtClean="0">
                <a:cs typeface="Arial" panose="020B0604020202020204" pitchFamily="34" charset="0"/>
              </a:rPr>
              <a:t>). 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700" dirty="0" smtClean="0">
                <a:cs typeface="Arial" panose="020B0604020202020204" pitchFamily="34" charset="0"/>
              </a:rPr>
              <a:t>Press the Continuity/Diode button until the meter will measure </a:t>
            </a:r>
            <a:r>
              <a:rPr lang="en-US" altLang="en-US" sz="2700" b="1" u="sng" dirty="0" smtClean="0">
                <a:cs typeface="Arial" panose="020B0604020202020204" pitchFamily="34" charset="0"/>
              </a:rPr>
              <a:t>Ohms only</a:t>
            </a:r>
            <a:endParaRPr lang="en-US" altLang="en-US" sz="2700" b="1" u="sng" dirty="0"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sz="2700" dirty="0"/>
          </a:p>
          <a:p>
            <a:pPr eaLnBrk="1" hangingPunct="1">
              <a:buFontTx/>
              <a:buNone/>
            </a:pPr>
            <a:endParaRPr lang="en-US" altLang="en-US" sz="27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19" name="Oval 18"/>
          <p:cNvSpPr/>
          <p:nvPr/>
        </p:nvSpPr>
        <p:spPr bwMode="auto">
          <a:xfrm>
            <a:off x="7467600" y="4648200"/>
            <a:ext cx="7979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68298" y="2667000"/>
            <a:ext cx="797901" cy="1447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5096558">
            <a:off x="6560714" y="3111164"/>
            <a:ext cx="751845" cy="462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724128" y="2591805"/>
            <a:ext cx="533400" cy="35559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V="1">
            <a:off x="6934200" y="1802147"/>
            <a:ext cx="533400" cy="770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45" y="1296592"/>
            <a:ext cx="345803" cy="28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"/>
          <p:cNvGrpSpPr/>
          <p:nvPr/>
        </p:nvGrpSpPr>
        <p:grpSpPr>
          <a:xfrm>
            <a:off x="7111256" y="1199825"/>
            <a:ext cx="442302" cy="505555"/>
            <a:chOff x="8168298" y="1296592"/>
            <a:chExt cx="670902" cy="608408"/>
          </a:xfrm>
        </p:grpSpPr>
        <p:sp>
          <p:nvSpPr>
            <p:cNvPr id="3" name="Oval 2"/>
            <p:cNvSpPr/>
            <p:nvPr/>
          </p:nvSpPr>
          <p:spPr bwMode="auto">
            <a:xfrm>
              <a:off x="8168298" y="1296592"/>
              <a:ext cx="670902" cy="6084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noFill/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5" name="Straight Connector 4"/>
            <p:cNvCxnSpPr>
              <a:endCxn id="3" idx="7"/>
            </p:cNvCxnSpPr>
            <p:nvPr/>
          </p:nvCxnSpPr>
          <p:spPr bwMode="auto">
            <a:xfrm flipV="1">
              <a:off x="8265500" y="1385691"/>
              <a:ext cx="475449" cy="41645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4" name="Picture 6" descr="diode symbo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04" r="22162" b="19540"/>
          <a:stretch/>
        </p:blipFill>
        <p:spPr bwMode="auto">
          <a:xfrm>
            <a:off x="7709086" y="1280593"/>
            <a:ext cx="459212" cy="2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4"/>
          <p:cNvGrpSpPr/>
          <p:nvPr/>
        </p:nvGrpSpPr>
        <p:grpSpPr>
          <a:xfrm>
            <a:off x="7733004" y="1176204"/>
            <a:ext cx="442302" cy="505555"/>
            <a:chOff x="8168298" y="1296592"/>
            <a:chExt cx="670902" cy="608408"/>
          </a:xfrm>
        </p:grpSpPr>
        <p:sp>
          <p:nvSpPr>
            <p:cNvPr id="16" name="Oval 15"/>
            <p:cNvSpPr/>
            <p:nvPr/>
          </p:nvSpPr>
          <p:spPr bwMode="auto">
            <a:xfrm>
              <a:off x="8168298" y="1296592"/>
              <a:ext cx="670902" cy="6084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noFill/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8" name="Straight Connector 17"/>
            <p:cNvCxnSpPr>
              <a:endCxn id="16" idx="7"/>
            </p:cNvCxnSpPr>
            <p:nvPr/>
          </p:nvCxnSpPr>
          <p:spPr bwMode="auto">
            <a:xfrm flipV="1">
              <a:off x="8265500" y="1385691"/>
              <a:ext cx="475449" cy="41645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="" xmlns:p14="http://schemas.microsoft.com/office/powerpoint/2010/main" val="41149466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4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BE6017-2308-4726-AAC9-BE7B85ABCD68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40963" name="Content Placeholder 2"/>
          <p:cNvSpPr>
            <a:spLocks/>
          </p:cNvSpPr>
          <p:nvPr/>
        </p:nvSpPr>
        <p:spPr bwMode="auto">
          <a:xfrm>
            <a:off x="0" y="736600"/>
            <a:ext cx="5943600" cy="5378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/>
              <a:t>Always Test for Good Fuses Before Using a Meter</a:t>
            </a:r>
            <a:endParaRPr lang="en-US" altLang="en-US" sz="2700" u="sng" dirty="0"/>
          </a:p>
          <a:p>
            <a:pPr marL="971550" lvl="1" indent="-514350" algn="l" eaLnBrk="1" hangingPunct="1">
              <a:buFont typeface="+mj-lt"/>
              <a:buAutoNum type="arabicPeriod" startAt="5"/>
            </a:pPr>
            <a:r>
              <a:rPr lang="en-US" altLang="en-US" sz="2700" dirty="0" smtClean="0"/>
              <a:t>Touch </a:t>
            </a:r>
            <a:r>
              <a:rPr lang="en-US" altLang="en-US" sz="2700" dirty="0"/>
              <a:t>the red </a:t>
            </a:r>
            <a:r>
              <a:rPr lang="en-US" altLang="en-US" sz="2700" dirty="0" smtClean="0"/>
              <a:t>probe </a:t>
            </a:r>
            <a:r>
              <a:rPr lang="en-US" altLang="en-US" sz="2700" dirty="0"/>
              <a:t>to metal inside the       </a:t>
            </a:r>
            <a:r>
              <a:rPr lang="en-US" altLang="en-US" sz="2700" dirty="0" smtClean="0"/>
              <a:t>      terminal </a:t>
            </a:r>
            <a:endParaRPr lang="en-US" altLang="en-US" sz="2700" dirty="0"/>
          </a:p>
          <a:p>
            <a:pPr lvl="2" algn="l" eaLnBrk="1" hangingPunct="1">
              <a:buFontTx/>
              <a:buChar char="–"/>
            </a:pPr>
            <a:r>
              <a:rPr lang="en-US" altLang="en-US" sz="2700" b="1" dirty="0"/>
              <a:t>Any numeric value</a:t>
            </a:r>
            <a:r>
              <a:rPr lang="en-US" altLang="en-US" sz="2700" dirty="0"/>
              <a:t> including 0.000 indicates </a:t>
            </a:r>
            <a:r>
              <a:rPr lang="en-US" altLang="en-US" sz="2700" dirty="0" smtClean="0"/>
              <a:t>a </a:t>
            </a:r>
            <a:r>
              <a:rPr lang="en-US" altLang="en-US" sz="2700" b="1" i="1" u="sng" dirty="0" smtClean="0"/>
              <a:t>good</a:t>
            </a:r>
            <a:r>
              <a:rPr lang="en-US" altLang="en-US" sz="2700" i="1" dirty="0" smtClean="0"/>
              <a:t> </a:t>
            </a:r>
            <a:r>
              <a:rPr lang="en-US" altLang="en-US" sz="2700" i="1" dirty="0"/>
              <a:t>fuse</a:t>
            </a:r>
          </a:p>
          <a:p>
            <a:pPr lvl="2" algn="l" eaLnBrk="1" hangingPunct="1">
              <a:buFontTx/>
              <a:buChar char="–"/>
            </a:pPr>
            <a:r>
              <a:rPr lang="en-US" altLang="en-US" sz="2700" b="1" dirty="0"/>
              <a:t>Any non-numeric value</a:t>
            </a:r>
            <a:r>
              <a:rPr lang="en-US" altLang="en-US" sz="2700" dirty="0"/>
              <a:t> including </a:t>
            </a:r>
            <a:r>
              <a:rPr lang="en-US" altLang="en-US" sz="2700" dirty="0" smtClean="0"/>
              <a:t>OL </a:t>
            </a:r>
            <a:r>
              <a:rPr lang="en-US" altLang="en-US" sz="2700" dirty="0"/>
              <a:t>indicates </a:t>
            </a:r>
            <a:r>
              <a:rPr lang="en-US" altLang="en-US" sz="2700" dirty="0" smtClean="0"/>
              <a:t>a </a:t>
            </a:r>
            <a:r>
              <a:rPr lang="en-US" altLang="en-US" sz="2700" b="1" i="1" u="sng" dirty="0" smtClean="0"/>
              <a:t>bad</a:t>
            </a:r>
            <a:r>
              <a:rPr lang="en-US" altLang="en-US" sz="2700" i="1" dirty="0" smtClean="0"/>
              <a:t> </a:t>
            </a:r>
            <a:r>
              <a:rPr lang="en-US" altLang="en-US" sz="2700" i="1" dirty="0"/>
              <a:t>fuse</a:t>
            </a:r>
          </a:p>
          <a:p>
            <a:pPr marL="457200" lvl="1" indent="0" eaLnBrk="1" hangingPunct="1">
              <a:buNone/>
            </a:pPr>
            <a:endParaRPr lang="en-US" altLang="en-US" sz="2700" dirty="0"/>
          </a:p>
          <a:p>
            <a:pPr eaLnBrk="1" hangingPunct="1">
              <a:buFontTx/>
              <a:buNone/>
            </a:pPr>
            <a:endParaRPr lang="en-US" altLang="en-US" sz="2700" b="1" dirty="0"/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2667000" y="2057400"/>
            <a:ext cx="914400" cy="4572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chemeClr val="bg1"/>
                </a:solidFill>
                <a:latin typeface="MS Gothic" panose="020B0609070205080204" pitchFamily="49" charset="-128"/>
              </a:rPr>
              <a:t>mA</a:t>
            </a:r>
            <a:r>
              <a:rPr lang="en-US" altLang="en-US" sz="2700" b="1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µ</a:t>
            </a:r>
            <a:r>
              <a:rPr lang="en-US" altLang="en-US" sz="2700" b="1" dirty="0" err="1">
                <a:solidFill>
                  <a:schemeClr val="bg1"/>
                </a:solidFill>
                <a:latin typeface="MS Gothic" panose="020B0609070205080204" pitchFamily="49" charset="-128"/>
                <a:cs typeface="Arial" panose="020B0604020202020204" pitchFamily="34" charset="0"/>
              </a:rPr>
              <a:t>A</a:t>
            </a:r>
            <a:endParaRPr lang="en-US" altLang="en-US" sz="2700" b="1" dirty="0">
              <a:solidFill>
                <a:schemeClr val="bg1"/>
              </a:solidFill>
              <a:latin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 t="12963" r="9167" b="18889"/>
          <a:stretch/>
        </p:blipFill>
        <p:spPr>
          <a:xfrm rot="5400000">
            <a:off x="4948359" y="2166144"/>
            <a:ext cx="5321057" cy="25765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934200" y="4739482"/>
            <a:ext cx="7979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8702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1" t="12963" r="14999" b="17407"/>
          <a:stretch/>
        </p:blipFill>
        <p:spPr>
          <a:xfrm rot="5400000">
            <a:off x="4909226" y="2190512"/>
            <a:ext cx="5269147" cy="2579687"/>
          </a:xfrm>
          <a:prstGeom prst="rect">
            <a:avLst/>
          </a:prstGeom>
        </p:spPr>
      </p:pic>
      <p:sp>
        <p:nvSpPr>
          <p:cNvPr id="53250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BE6017-2308-4726-AAC9-BE7B85ABCD68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40963" name="Content Placeholder 2"/>
          <p:cNvSpPr>
            <a:spLocks/>
          </p:cNvSpPr>
          <p:nvPr/>
        </p:nvSpPr>
        <p:spPr bwMode="auto">
          <a:xfrm>
            <a:off x="0" y="736600"/>
            <a:ext cx="5943600" cy="5378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700" b="1" u="sng" dirty="0"/>
              <a:t>Always Test for Good Fuses Before Using a Meter</a:t>
            </a:r>
            <a:endParaRPr lang="en-US" altLang="en-US" sz="2700" u="sng" dirty="0"/>
          </a:p>
          <a:p>
            <a:pPr marL="971550" lvl="1" indent="-514350" algn="l" eaLnBrk="1" hangingPunct="1">
              <a:buFont typeface="+mj-lt"/>
              <a:buAutoNum type="arabicPeriod" startAt="6"/>
            </a:pPr>
            <a:r>
              <a:rPr lang="en-US" altLang="en-US" sz="2700" dirty="0" smtClean="0"/>
              <a:t>Touch </a:t>
            </a:r>
            <a:r>
              <a:rPr lang="en-US" altLang="en-US" sz="2700" dirty="0"/>
              <a:t>the red </a:t>
            </a:r>
            <a:r>
              <a:rPr lang="en-US" altLang="en-US" sz="2700" dirty="0" smtClean="0"/>
              <a:t>probe </a:t>
            </a:r>
            <a:r>
              <a:rPr lang="en-US" altLang="en-US" sz="2700" dirty="0"/>
              <a:t>to metal inside the       </a:t>
            </a:r>
            <a:r>
              <a:rPr lang="en-US" altLang="en-US" sz="2700" dirty="0" smtClean="0"/>
              <a:t>      terminal </a:t>
            </a:r>
            <a:endParaRPr lang="en-US" altLang="en-US" sz="2700" dirty="0"/>
          </a:p>
          <a:p>
            <a:pPr lvl="2" algn="l" eaLnBrk="1" hangingPunct="1">
              <a:buFontTx/>
              <a:buChar char="–"/>
            </a:pPr>
            <a:r>
              <a:rPr lang="en-US" altLang="en-US" sz="2700" b="1" dirty="0"/>
              <a:t>Any numeric value</a:t>
            </a:r>
            <a:r>
              <a:rPr lang="en-US" altLang="en-US" sz="2700" dirty="0"/>
              <a:t> including 0.000 indicates </a:t>
            </a:r>
            <a:r>
              <a:rPr lang="en-US" altLang="en-US" sz="2700" dirty="0" smtClean="0"/>
              <a:t>a </a:t>
            </a:r>
            <a:r>
              <a:rPr lang="en-US" altLang="en-US" sz="2700" b="1" i="1" u="sng" dirty="0" smtClean="0"/>
              <a:t>good</a:t>
            </a:r>
            <a:r>
              <a:rPr lang="en-US" altLang="en-US" sz="2700" i="1" dirty="0" smtClean="0"/>
              <a:t> </a:t>
            </a:r>
            <a:r>
              <a:rPr lang="en-US" altLang="en-US" sz="2700" i="1" dirty="0"/>
              <a:t>fuse</a:t>
            </a:r>
          </a:p>
          <a:p>
            <a:pPr lvl="2" algn="l" eaLnBrk="1" hangingPunct="1">
              <a:buFontTx/>
              <a:buChar char="–"/>
            </a:pPr>
            <a:r>
              <a:rPr lang="en-US" altLang="en-US" sz="2700" b="1" dirty="0"/>
              <a:t>Any non-numeric value</a:t>
            </a:r>
            <a:r>
              <a:rPr lang="en-US" altLang="en-US" sz="2700" dirty="0"/>
              <a:t> including </a:t>
            </a:r>
            <a:r>
              <a:rPr lang="en-US" altLang="en-US" sz="2700" dirty="0" smtClean="0"/>
              <a:t>OL </a:t>
            </a:r>
            <a:r>
              <a:rPr lang="en-US" altLang="en-US" sz="2700" dirty="0"/>
              <a:t>indicates </a:t>
            </a:r>
            <a:r>
              <a:rPr lang="en-US" altLang="en-US" sz="2700" dirty="0" smtClean="0"/>
              <a:t>a </a:t>
            </a:r>
            <a:r>
              <a:rPr lang="en-US" altLang="en-US" sz="2700" b="1" i="1" u="sng" dirty="0" smtClean="0"/>
              <a:t>bad</a:t>
            </a:r>
            <a:r>
              <a:rPr lang="en-US" altLang="en-US" sz="2700" i="1" dirty="0" smtClean="0"/>
              <a:t> </a:t>
            </a:r>
            <a:r>
              <a:rPr lang="en-US" altLang="en-US" sz="2700" i="1" dirty="0"/>
              <a:t>fuse</a:t>
            </a:r>
          </a:p>
          <a:p>
            <a:pPr marL="457200" lvl="1" indent="0" eaLnBrk="1" hangingPunct="1">
              <a:buNone/>
            </a:pPr>
            <a:endParaRPr lang="en-US" altLang="en-US" sz="2700" dirty="0"/>
          </a:p>
          <a:p>
            <a:pPr eaLnBrk="1" hangingPunct="1">
              <a:buFontTx/>
              <a:buNone/>
            </a:pPr>
            <a:endParaRPr lang="en-US" altLang="en-US" sz="27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90885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  <p:sp>
        <p:nvSpPr>
          <p:cNvPr id="14" name="Oval 13"/>
          <p:cNvSpPr/>
          <p:nvPr/>
        </p:nvSpPr>
        <p:spPr bwMode="auto">
          <a:xfrm>
            <a:off x="6346950" y="4959229"/>
            <a:ext cx="7979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709068" y="2133600"/>
            <a:ext cx="872332" cy="3810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chemeClr val="bg1"/>
                </a:solidFill>
                <a:latin typeface="MS Gothic" panose="020B0609070205080204" pitchFamily="49" charset="-128"/>
              </a:rPr>
              <a:t>A</a:t>
            </a:r>
          </a:p>
        </p:txBody>
      </p:sp>
    </p:spTree>
    <p:extLst>
      <p:ext uri="{BB962C8B-B14F-4D97-AF65-F5344CB8AC3E}">
        <p14:creationId xmlns="" xmlns:p14="http://schemas.microsoft.com/office/powerpoint/2010/main" val="25017690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 t="-371" r="15833" b="-369"/>
          <a:stretch/>
        </p:blipFill>
        <p:spPr>
          <a:xfrm>
            <a:off x="5410200" y="3240563"/>
            <a:ext cx="3684587" cy="2879907"/>
          </a:xfrm>
          <a:prstGeom prst="rect">
            <a:avLst/>
          </a:prstGeom>
        </p:spPr>
      </p:pic>
      <p:pic>
        <p:nvPicPr>
          <p:cNvPr id="18" name="Picture 14" descr="C:\Documents and Settings\Ron Kirsch\My Documents\My Pictures\Snap-on &amp; Blue-Point meters\EEDM504D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34" y="707315"/>
            <a:ext cx="1372466" cy="234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C:\Documents and Settings\Ron Kirsch\My Documents\My Pictures\Snap-on &amp; Blue-Point meters\battery compartm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66" y="939785"/>
            <a:ext cx="2312121" cy="21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ontent Placeholder 2"/>
          <p:cNvSpPr>
            <a:spLocks/>
          </p:cNvSpPr>
          <p:nvPr/>
        </p:nvSpPr>
        <p:spPr bwMode="auto">
          <a:xfrm>
            <a:off x="0" y="604198"/>
            <a:ext cx="5410200" cy="55475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4191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u="sng" dirty="0"/>
              <a:t>If a Bad Fuse is Detected</a:t>
            </a:r>
            <a:endParaRPr lang="en-US" altLang="en-US" u="sng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Remove the Protective Boot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Turn the Meter with Back Facing Up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Unscrew 3 Lower Screws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Remove the Protective Cover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Locate Bad Fuse </a:t>
            </a:r>
          </a:p>
          <a:p>
            <a:pPr lvl="2" algn="l" eaLnBrk="1" hangingPunct="1"/>
            <a:r>
              <a:rPr lang="en-US" altLang="en-US" sz="2400" dirty="0"/>
              <a:t>10A </a:t>
            </a:r>
          </a:p>
          <a:p>
            <a:pPr lvl="2" algn="l" eaLnBrk="1" hangingPunct="1"/>
            <a:r>
              <a:rPr lang="en-US" altLang="en-US" sz="2400" dirty="0" smtClean="0"/>
              <a:t>0.5A</a:t>
            </a:r>
            <a:endParaRPr lang="en-US" altLang="en-US" sz="2400" dirty="0"/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Replace with original style fuses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/>
              <a:t>Reassemble in reverse </a:t>
            </a:r>
            <a:r>
              <a:rPr lang="en-US" altLang="en-US" sz="2400" dirty="0" smtClean="0"/>
              <a:t>order</a:t>
            </a:r>
          </a:p>
          <a:p>
            <a:pPr lvl="1" algn="l" eaLnBrk="1" hangingPunct="1">
              <a:buFontTx/>
              <a:buAutoNum type="arabicPeriod"/>
            </a:pPr>
            <a:r>
              <a:rPr lang="en-US" altLang="en-US" sz="2400" dirty="0" smtClean="0"/>
              <a:t>NOTE: Meter is powered by 2 –AAA batteries. </a:t>
            </a:r>
            <a:endParaRPr lang="en-US" altLang="en-US" sz="2400" dirty="0"/>
          </a:p>
        </p:txBody>
      </p:sp>
      <p:sp>
        <p:nvSpPr>
          <p:cNvPr id="41991" name="Line 12"/>
          <p:cNvSpPr>
            <a:spLocks noChangeShapeType="1"/>
          </p:cNvSpPr>
          <p:nvPr/>
        </p:nvSpPr>
        <p:spPr bwMode="auto">
          <a:xfrm flipV="1">
            <a:off x="4876800" y="1206278"/>
            <a:ext cx="838200" cy="702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Oval 15"/>
          <p:cNvSpPr>
            <a:spLocks noChangeArrowheads="1"/>
          </p:cNvSpPr>
          <p:nvPr/>
        </p:nvSpPr>
        <p:spPr bwMode="auto">
          <a:xfrm>
            <a:off x="7748226" y="1025303"/>
            <a:ext cx="381000" cy="3619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848600" y="1700102"/>
            <a:ext cx="381000" cy="3619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8485188" y="1387253"/>
            <a:ext cx="381000" cy="3619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41995" name="Line 18"/>
          <p:cNvSpPr>
            <a:spLocks noChangeShapeType="1"/>
          </p:cNvSpPr>
          <p:nvPr/>
        </p:nvSpPr>
        <p:spPr bwMode="auto">
          <a:xfrm flipV="1">
            <a:off x="4648200" y="1749203"/>
            <a:ext cx="3200400" cy="91874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20"/>
          <p:cNvSpPr>
            <a:spLocks noChangeShapeType="1"/>
          </p:cNvSpPr>
          <p:nvPr/>
        </p:nvSpPr>
        <p:spPr bwMode="auto">
          <a:xfrm flipV="1">
            <a:off x="2032000" y="3497924"/>
            <a:ext cx="4902200" cy="24862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21"/>
          <p:cNvSpPr>
            <a:spLocks noChangeShapeType="1"/>
          </p:cNvSpPr>
          <p:nvPr/>
        </p:nvSpPr>
        <p:spPr bwMode="auto">
          <a:xfrm>
            <a:off x="2032000" y="4133436"/>
            <a:ext cx="4750666" cy="6978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-1701"/>
            <a:ext cx="9144000" cy="6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100" b="1" dirty="0">
                <a:ea typeface="Calibri"/>
                <a:cs typeface="Times New Roman"/>
              </a:rPr>
              <a:t>Digital Multimeter Safety and </a:t>
            </a:r>
            <a:r>
              <a:rPr lang="en-US" sz="4100" b="1" dirty="0" smtClean="0">
                <a:ea typeface="Calibri"/>
                <a:cs typeface="Times New Roman"/>
              </a:rPr>
              <a:t>Set-up</a:t>
            </a:r>
            <a:endParaRPr lang="en-US" altLang="en-US" sz="41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17109865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9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41992" grpId="0" animBg="1"/>
      <p:bldP spid="41993" grpId="0" animBg="1"/>
      <p:bldP spid="41994" grpId="0" animBg="1"/>
      <p:bldP spid="41995" grpId="0" animBg="1"/>
      <p:bldP spid="41996" grpId="0" animBg="1"/>
      <p:bldP spid="4199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1771</Words>
  <Application>Microsoft Office PowerPoint</Application>
  <PresentationFormat>On-screen Show (4:3)</PresentationFormat>
  <Paragraphs>236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Unit 3 - Digital Multimeter Safety and Set-up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Signal Generator Introduction</vt:lpstr>
      <vt:lpstr>Slide 20</vt:lpstr>
      <vt:lpstr>Slide 21</vt:lpstr>
      <vt:lpstr>Slide 22</vt:lpstr>
      <vt:lpstr>Review for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3 - Digital Multimeter Safety and Set-up </dc:title>
  <dc:creator>jmacdonald</dc:creator>
  <cp:lastModifiedBy>jmacdonald</cp:lastModifiedBy>
  <cp:revision>1</cp:revision>
  <dcterms:created xsi:type="dcterms:W3CDTF">2015-11-04T20:34:46Z</dcterms:created>
  <dcterms:modified xsi:type="dcterms:W3CDTF">2015-11-04T20:35:58Z</dcterms:modified>
</cp:coreProperties>
</file>