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AF466-6E48-423E-8DA9-00601003EDA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CF155-6A87-40F3-9816-F63CCB5373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70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397513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1434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148211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5471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230256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365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8504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Answers:</a:t>
            </a:r>
          </a:p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                              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The second setting</a:t>
            </a:r>
            <a:r>
              <a:rPr lang="en-US" altLang="en-US" baseline="0" dirty="0" smtClean="0">
                <a:latin typeface="Arial" panose="020B0604020202020204" pitchFamily="34" charset="0"/>
              </a:rPr>
              <a:t>: Volts DC (V with a straight line and 3 dashed underneath) </a:t>
            </a:r>
            <a:endParaRPr lang="en-US" altLang="en-US" dirty="0" smtClean="0">
              <a:latin typeface="Arial" panose="020B0604020202020204" pitchFamily="34" charset="0"/>
            </a:endParaRP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The first setting</a:t>
            </a:r>
            <a:r>
              <a:rPr lang="en-US" altLang="en-US" baseline="0" dirty="0" smtClean="0">
                <a:latin typeface="Arial" panose="020B0604020202020204" pitchFamily="34" charset="0"/>
              </a:rPr>
              <a:t>: Volts CC (V~ with a wavy line ~)</a:t>
            </a:r>
          </a:p>
          <a:p>
            <a:pPr marL="228600" indent="-228600">
              <a:buFontTx/>
              <a:buAutoNum type="arabicPeriod"/>
            </a:pPr>
            <a:r>
              <a:rPr lang="en-US" altLang="en-US" baseline="0" dirty="0" smtClean="0">
                <a:latin typeface="Arial" panose="020B0604020202020204" pitchFamily="34" charset="0"/>
              </a:rPr>
              <a:t>If measuring a small voltage (millivolts) this setting will be more accurate than the standard voltage setting.</a:t>
            </a:r>
          </a:p>
          <a:p>
            <a:pPr marL="228600" indent="-228600">
              <a:buFontTx/>
              <a:buAutoNum type="arabicPeriod"/>
            </a:pPr>
            <a:r>
              <a:rPr lang="en-US" altLang="en-US" baseline="0" dirty="0" smtClean="0">
                <a:latin typeface="Arial" panose="020B0604020202020204" pitchFamily="34" charset="0"/>
              </a:rPr>
              <a:t>Press the AC/DC button  </a:t>
            </a:r>
          </a:p>
          <a:p>
            <a:pPr marL="228600" indent="-228600">
              <a:buFontTx/>
              <a:buAutoNum type="arabicPeriod"/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15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7BC3-C304-425C-8522-6D4B4372BE4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32551-9145-49F4-A9A4-1CAFF42046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5.png"/><Relationship Id="rId4" Type="http://schemas.microsoft.com/office/2007/relationships/hdphoto" Target="../media/hdphoto39.wdp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5.png"/><Relationship Id="rId4" Type="http://schemas.microsoft.com/office/2007/relationships/hdphoto" Target="../media/hdphoto39.wdp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11.png"/><Relationship Id="rId4" Type="http://schemas.microsoft.com/office/2007/relationships/hdphoto" Target="../media/hdphoto4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5.png"/><Relationship Id="rId4" Type="http://schemas.microsoft.com/office/2007/relationships/hdphoto" Target="../media/hdphoto39.wdp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39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3" y="884237"/>
            <a:ext cx="8925791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 4 - </a:t>
            </a:r>
            <a:r>
              <a:rPr lang="en-US" dirty="0" smtClean="0">
                <a:ea typeface="Calibri"/>
                <a:cs typeface="Times New Roman"/>
              </a:rPr>
              <a:t>Digital </a:t>
            </a:r>
            <a:r>
              <a:rPr lang="en-US" dirty="0">
                <a:ea typeface="Calibri"/>
                <a:cs typeface="Times New Roman"/>
              </a:rPr>
              <a:t>Multimeter </a:t>
            </a:r>
            <a:r>
              <a:rPr lang="en-US" dirty="0" smtClean="0">
                <a:ea typeface="Calibri"/>
                <a:cs typeface="Times New Roman"/>
              </a:rPr>
              <a:t>Voltage Testing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/>
            </a:r>
            <a:br>
              <a:rPr lang="en-US" dirty="0" smtClean="0">
                <a:latin typeface="Calibri"/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04" y="1524000"/>
            <a:ext cx="8925791" cy="4380489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When you complete this unit, you will be able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Identify the voltage testing settings on the rotary dial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the advantage of using the millivolt setting when possible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Demonstrate how to switch between AC and DC voltage testing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2659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0" y="1752600"/>
            <a:ext cx="9101931" cy="4278094"/>
          </a:xfrm>
          <a:prstGeom prst="rect">
            <a:avLst/>
          </a:prstGeom>
          <a:solidFill>
            <a:srgbClr val="F2FD1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endParaRPr lang="en-US" altLang="en-US" sz="2000" dirty="0" smtClean="0"/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altLang="en-US" sz="2800" dirty="0"/>
              <a:t>When testing for </a:t>
            </a:r>
            <a:r>
              <a:rPr lang="en-US" altLang="en-US" sz="2800" dirty="0" smtClean="0"/>
              <a:t>DC </a:t>
            </a:r>
            <a:r>
              <a:rPr lang="en-US" altLang="en-US" sz="2800" dirty="0"/>
              <a:t>Voltage which rotary dial setting is used</a:t>
            </a:r>
            <a:r>
              <a:rPr lang="en-US" altLang="en-US" sz="2800" dirty="0" smtClean="0"/>
              <a:t>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When </a:t>
            </a:r>
            <a:r>
              <a:rPr lang="en-US" altLang="en-US" sz="2800" dirty="0"/>
              <a:t>testing for AC Voltage which rotary dial setting is </a:t>
            </a:r>
            <a:r>
              <a:rPr lang="en-US" altLang="en-US" sz="2800" dirty="0" smtClean="0"/>
              <a:t>used?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Why would you use the millivolt (mV) setting?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How do you switch between testing AC millivolts and DC millivolts?</a:t>
            </a:r>
            <a:endParaRPr lang="en-US" altLang="en-US" sz="1200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2394" y="7397"/>
            <a:ext cx="7729537" cy="1401763"/>
          </a:xfrm>
          <a:solidFill>
            <a:srgbClr val="F2FD1D"/>
          </a:solidFill>
        </p:spPr>
        <p:txBody>
          <a:bodyPr/>
          <a:lstStyle/>
          <a:p>
            <a:r>
              <a:rPr lang="en-US" altLang="en-US" b="1" smtClean="0"/>
              <a:t>Review for Understanding</a:t>
            </a:r>
          </a:p>
        </p:txBody>
      </p:sp>
      <p:pic>
        <p:nvPicPr>
          <p:cNvPr id="124932" name="Picture 4" descr="C:\Program Files\Microsoft Office\Clipart\Popular\stop.w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051"/>
          <a:stretch/>
        </p:blipFill>
        <p:spPr bwMode="auto">
          <a:xfrm>
            <a:off x="0" y="0"/>
            <a:ext cx="1639888" cy="18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658278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Content Placeholder 2"/>
          <p:cNvSpPr>
            <a:spLocks noGrp="1"/>
          </p:cNvSpPr>
          <p:nvPr>
            <p:ph idx="4294967295"/>
          </p:nvPr>
        </p:nvSpPr>
        <p:spPr>
          <a:xfrm>
            <a:off x="31982" y="538890"/>
            <a:ext cx="9126245" cy="2661510"/>
          </a:xfrm>
          <a:noFill/>
          <a:ln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700" dirty="0" smtClean="0"/>
              <a:t>The meter MUST be connected in </a:t>
            </a:r>
            <a:r>
              <a:rPr lang="en-US" altLang="en-US" sz="2700" b="1" u="sng" dirty="0" smtClean="0"/>
              <a:t>Parallel</a:t>
            </a:r>
            <a:r>
              <a:rPr lang="en-US" altLang="en-US" sz="2700" dirty="0" smtClean="0"/>
              <a:t> when preforming voltage tests</a:t>
            </a:r>
          </a:p>
          <a:p>
            <a:r>
              <a:rPr lang="en-US" sz="2700" dirty="0"/>
              <a:t>This requires a </a:t>
            </a:r>
            <a:r>
              <a:rPr lang="en-US" sz="2700" dirty="0" smtClean="0"/>
              <a:t>completed circuit </a:t>
            </a:r>
            <a:r>
              <a:rPr lang="en-US" sz="2700" dirty="0"/>
              <a:t>which the meter can then be </a:t>
            </a:r>
            <a:r>
              <a:rPr lang="en-US" sz="2700" dirty="0" smtClean="0"/>
              <a:t>connected to as an additional branch circuit</a:t>
            </a:r>
          </a:p>
          <a:p>
            <a:r>
              <a:rPr lang="en-US" sz="2700" dirty="0" smtClean="0"/>
              <a:t>This is why </a:t>
            </a:r>
            <a:r>
              <a:rPr lang="en-US" sz="2700" i="1" u="sng" dirty="0" smtClean="0"/>
              <a:t>high impedance </a:t>
            </a:r>
            <a:r>
              <a:rPr lang="en-US" sz="2700" dirty="0" smtClean="0"/>
              <a:t>is important, so the circuit is minimally impacted </a:t>
            </a:r>
            <a:endParaRPr lang="en-US" sz="27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9567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50" b="1" dirty="0">
                <a:ea typeface="Calibri"/>
                <a:cs typeface="Times New Roman"/>
              </a:rPr>
              <a:t>Digital Multimeter </a:t>
            </a:r>
            <a:r>
              <a:rPr lang="en-US" sz="3850" b="1" dirty="0" smtClean="0">
                <a:ea typeface="Calibri"/>
                <a:cs typeface="Times New Roman"/>
              </a:rPr>
              <a:t>Voltage Testing</a:t>
            </a:r>
            <a:endParaRPr lang="en-US" altLang="en-US" sz="3850" b="1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450" b="9325"/>
          <a:stretch/>
        </p:blipFill>
        <p:spPr>
          <a:xfrm>
            <a:off x="4240013" y="3124201"/>
            <a:ext cx="4751587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179857"/>
            <a:ext cx="3008270" cy="2933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59649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76200" y="753268"/>
            <a:ext cx="4572000" cy="52474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 smtClean="0"/>
              <a:t>AC Voltage Testing</a:t>
            </a:r>
            <a:endParaRPr lang="en-US" altLang="en-US" sz="2700" b="1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</a:t>
            </a:r>
            <a:r>
              <a:rPr lang="en-US" altLang="en-US" sz="2700" b="1" dirty="0"/>
              <a:t>V</a:t>
            </a:r>
            <a:r>
              <a:rPr lang="en-US" altLang="en-US" sz="2700" b="1" dirty="0">
                <a:cs typeface="Arial" panose="020B0604020202020204" pitchFamily="34" charset="0"/>
              </a:rPr>
              <a:t>ΩHz terminal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/>
              <a:t>AC </a:t>
            </a:r>
            <a:r>
              <a:rPr lang="en-US" altLang="en-US" sz="2700" b="1" dirty="0" smtClean="0"/>
              <a:t>Volts</a:t>
            </a:r>
            <a:endParaRPr lang="en-US" alt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</a:t>
            </a:r>
            <a:r>
              <a:rPr lang="en-US" sz="4100" b="1" dirty="0" smtClean="0">
                <a:ea typeface="Calibri"/>
                <a:cs typeface="Times New Roman"/>
              </a:rPr>
              <a:t>Voltage Testing</a:t>
            </a:r>
            <a:endParaRPr lang="en-US" altLang="en-US" sz="4100" b="1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500" t="17408" r="5862" b="7037"/>
          <a:stretch/>
        </p:blipFill>
        <p:spPr>
          <a:xfrm rot="5400000">
            <a:off x="4365610" y="1347782"/>
            <a:ext cx="5123232" cy="421657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 bwMode="auto">
          <a:xfrm>
            <a:off x="6841126" y="3426483"/>
            <a:ext cx="789900" cy="21143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17169251">
            <a:off x="5742614" y="1461105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795434" y="3538933"/>
            <a:ext cx="1075671" cy="20267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20047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527286" y="696241"/>
            <a:ext cx="4554802" cy="3256588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6248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 smtClean="0"/>
              <a:t>AC Voltage Testing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test terminal </a:t>
            </a:r>
            <a:r>
              <a:rPr lang="en-US" altLang="en-US" sz="2700" dirty="0"/>
              <a:t>#</a:t>
            </a:r>
            <a:r>
              <a:rPr lang="en-US" altLang="en-US" sz="2700" dirty="0" smtClean="0"/>
              <a:t>5 (AC sine wave)</a:t>
            </a:r>
            <a:endParaRPr lang="en-US" altLang="en-US" sz="2700" dirty="0"/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Connect the black test lead to test </a:t>
            </a:r>
            <a:r>
              <a:rPr lang="en-US" altLang="en-US" sz="2700" dirty="0" smtClean="0"/>
              <a:t>terminal </a:t>
            </a:r>
            <a:r>
              <a:rPr lang="en-US" altLang="en-US" sz="2700" dirty="0"/>
              <a:t>#6 (ground</a:t>
            </a:r>
            <a:r>
              <a:rPr lang="en-US" altLang="en-US" sz="2700" dirty="0" smtClean="0"/>
              <a:t>)</a:t>
            </a:r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Turn 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button)</a:t>
            </a:r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Rotate the middle </a:t>
            </a:r>
            <a:r>
              <a:rPr lang="en-US" altLang="en-US" sz="2700" dirty="0" smtClean="0"/>
              <a:t>dial B</a:t>
            </a:r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 smtClean="0"/>
              <a:t>Watch the changing voltage values on both the digital display and analog bar</a:t>
            </a:r>
            <a:endParaRPr lang="en-US" altLang="en-US" sz="27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</a:t>
            </a:r>
            <a:r>
              <a:rPr lang="en-US" sz="4100" b="1" dirty="0" smtClean="0">
                <a:ea typeface="Calibri"/>
                <a:cs typeface="Times New Roman"/>
              </a:rPr>
              <a:t>Voltage Testing</a:t>
            </a:r>
            <a:endParaRPr lang="en-US" altLang="en-US" sz="4100" b="1" kern="0" dirty="0" smtClean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29841" y="2931931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#5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10600" y="2922469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783249" y="3597792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3" name="Content Placeholder 2"/>
          <p:cNvSpPr>
            <a:spLocks/>
          </p:cNvSpPr>
          <p:nvPr/>
        </p:nvSpPr>
        <p:spPr bwMode="auto">
          <a:xfrm>
            <a:off x="4572000" y="5884289"/>
            <a:ext cx="3340894" cy="906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 smtClean="0"/>
              <a:t>This </a:t>
            </a:r>
            <a:r>
              <a:rPr lang="en-US" altLang="en-US" sz="2700" b="1" dirty="0"/>
              <a:t>completes the AC Volt Test</a:t>
            </a:r>
            <a:r>
              <a:rPr lang="en-US" altLang="en-US" sz="2700" dirty="0"/>
              <a:t> </a:t>
            </a:r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16" name="Oval 2055"/>
          <p:cNvSpPr>
            <a:spLocks noChangeArrowheads="1"/>
          </p:cNvSpPr>
          <p:nvPr/>
        </p:nvSpPr>
        <p:spPr bwMode="auto">
          <a:xfrm>
            <a:off x="6812889" y="2635131"/>
            <a:ext cx="309562" cy="287338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2FD1D"/>
                </a:solidFill>
              </a:rPr>
              <a:t>B</a:t>
            </a:r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799541" y="557146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>
            <a:off x="6629400" y="2381493"/>
            <a:ext cx="708991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53" y="4031156"/>
            <a:ext cx="3215524" cy="180873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 rot="16200000">
            <a:off x="5955761" y="3951371"/>
            <a:ext cx="304801" cy="246045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934200" y="5698166"/>
            <a:ext cx="884218" cy="14172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13124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00" t="17969" r="10833" b="9439"/>
          <a:stretch/>
        </p:blipFill>
        <p:spPr>
          <a:xfrm rot="5400000">
            <a:off x="4686298" y="1866900"/>
            <a:ext cx="4724400" cy="3733801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3505200" y="6400800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800" dirty="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76200" y="753268"/>
            <a:ext cx="4572000" cy="52474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/>
              <a:t>D</a:t>
            </a:r>
            <a:r>
              <a:rPr lang="en-US" altLang="en-US" sz="2700" b="1" u="sng" dirty="0" smtClean="0"/>
              <a:t>C Voltage Testing</a:t>
            </a:r>
            <a:endParaRPr lang="en-US" altLang="en-US" sz="2700" b="1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</a:t>
            </a:r>
            <a:r>
              <a:rPr lang="en-US" altLang="en-US" sz="2700" b="1" dirty="0"/>
              <a:t>V</a:t>
            </a:r>
            <a:r>
              <a:rPr lang="en-US" altLang="en-US" sz="2700" b="1" dirty="0">
                <a:cs typeface="Arial" panose="020B0604020202020204" pitchFamily="34" charset="0"/>
              </a:rPr>
              <a:t>ΩHz terminal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/>
              <a:t>D</a:t>
            </a:r>
            <a:r>
              <a:rPr lang="en-US" altLang="en-US" sz="2700" b="1" dirty="0" smtClean="0"/>
              <a:t>C Volts</a:t>
            </a:r>
            <a:endParaRPr lang="en-US" alt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</a:t>
            </a:r>
            <a:r>
              <a:rPr lang="en-US" sz="4100" b="1" dirty="0" smtClean="0">
                <a:ea typeface="Calibri"/>
                <a:cs typeface="Times New Roman"/>
              </a:rPr>
              <a:t>Voltage Testing</a:t>
            </a:r>
            <a:endParaRPr lang="en-US" altLang="en-US" sz="4100" b="1" kern="0" dirty="0" smtClean="0"/>
          </a:p>
        </p:txBody>
      </p:sp>
      <p:sp>
        <p:nvSpPr>
          <p:cNvPr id="26" name="Oval 25"/>
          <p:cNvSpPr/>
          <p:nvPr/>
        </p:nvSpPr>
        <p:spPr bwMode="auto">
          <a:xfrm>
            <a:off x="7048498" y="3626460"/>
            <a:ext cx="789900" cy="21143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18609811">
            <a:off x="6044072" y="1601381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924265" y="3536083"/>
            <a:ext cx="946777" cy="20267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5299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527286" y="696241"/>
            <a:ext cx="4554802" cy="3256588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/>
              <a:t>D</a:t>
            </a:r>
            <a:r>
              <a:rPr lang="en-US" altLang="en-US" sz="2700" b="1" dirty="0" smtClean="0"/>
              <a:t>C Voltage Testing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test terminal #</a:t>
            </a:r>
            <a:r>
              <a:rPr lang="en-US" altLang="en-US" sz="2700" dirty="0"/>
              <a:t>4</a:t>
            </a:r>
            <a:r>
              <a:rPr lang="en-US" altLang="en-US" sz="2700" dirty="0" smtClean="0"/>
              <a:t> (DC voltage)</a:t>
            </a:r>
            <a:endParaRPr lang="en-US" altLang="en-US" sz="2700" dirty="0"/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Connect the black test lead to test </a:t>
            </a:r>
            <a:r>
              <a:rPr lang="en-US" altLang="en-US" sz="2700" dirty="0" smtClean="0"/>
              <a:t>terminal </a:t>
            </a:r>
            <a:r>
              <a:rPr lang="en-US" altLang="en-US" sz="2700" dirty="0"/>
              <a:t>#6 (ground</a:t>
            </a:r>
            <a:r>
              <a:rPr lang="en-US" altLang="en-US" sz="2700" dirty="0" smtClean="0"/>
              <a:t>)</a:t>
            </a:r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Turn 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button)</a:t>
            </a:r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Rotate </a:t>
            </a:r>
            <a:r>
              <a:rPr lang="en-US" altLang="en-US" sz="2700" dirty="0" smtClean="0"/>
              <a:t>dial </a:t>
            </a:r>
            <a:r>
              <a:rPr lang="en-US" altLang="en-US" sz="2700" dirty="0"/>
              <a:t>C</a:t>
            </a:r>
            <a:endParaRPr lang="en-US" altLang="en-US" sz="2700" dirty="0" smtClean="0"/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 smtClean="0"/>
              <a:t>Watch the changing voltage values on both the digital display and analog bar</a:t>
            </a:r>
            <a:endParaRPr lang="en-US" altLang="en-US" sz="27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</a:t>
            </a:r>
            <a:r>
              <a:rPr lang="en-US" sz="4100" b="1" dirty="0" smtClean="0">
                <a:ea typeface="Calibri"/>
                <a:cs typeface="Times New Roman"/>
              </a:rPr>
              <a:t>Voltage Testing</a:t>
            </a:r>
            <a:endParaRPr lang="en-US" altLang="en-US" sz="4100" b="1" kern="0" dirty="0" smtClean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579464" y="2941446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#4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314408" y="3649898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3" name="Content Placeholder 2"/>
          <p:cNvSpPr>
            <a:spLocks/>
          </p:cNvSpPr>
          <p:nvPr/>
        </p:nvSpPr>
        <p:spPr bwMode="auto">
          <a:xfrm>
            <a:off x="4382928" y="5917445"/>
            <a:ext cx="3340894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 smtClean="0"/>
              <a:t>This </a:t>
            </a:r>
            <a:r>
              <a:rPr lang="en-US" altLang="en-US" sz="2700" b="1" dirty="0"/>
              <a:t>completes the </a:t>
            </a:r>
            <a:r>
              <a:rPr lang="en-US" altLang="en-US" sz="2700" b="1" dirty="0" smtClean="0"/>
              <a:t>DC </a:t>
            </a:r>
            <a:r>
              <a:rPr lang="en-US" altLang="en-US" sz="2700" b="1" dirty="0"/>
              <a:t>Volt Test</a:t>
            </a:r>
            <a:r>
              <a:rPr lang="en-US" altLang="en-US" sz="2700" dirty="0"/>
              <a:t> </a:t>
            </a:r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16" name="Oval 2055"/>
          <p:cNvSpPr>
            <a:spLocks noChangeArrowheads="1"/>
          </p:cNvSpPr>
          <p:nvPr/>
        </p:nvSpPr>
        <p:spPr bwMode="auto">
          <a:xfrm>
            <a:off x="7594205" y="2608814"/>
            <a:ext cx="309562" cy="287338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2FD1D"/>
                </a:solidFill>
              </a:rPr>
              <a:t>C</a:t>
            </a:r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799541" y="557146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43" y="4083572"/>
            <a:ext cx="3199608" cy="1799780"/>
          </a:xfrm>
          <a:prstGeom prst="rect">
            <a:avLst/>
          </a:prstGeom>
        </p:spPr>
      </p:pic>
      <p:sp>
        <p:nvSpPr>
          <p:cNvPr id="9" name="Circular Arrow 8"/>
          <p:cNvSpPr/>
          <p:nvPr/>
        </p:nvSpPr>
        <p:spPr bwMode="auto">
          <a:xfrm>
            <a:off x="7394490" y="2401465"/>
            <a:ext cx="708991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16200000">
            <a:off x="5610491" y="4120745"/>
            <a:ext cx="380999" cy="225451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629400" y="5749925"/>
            <a:ext cx="765090" cy="13342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0264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168" t="18889" r="2500" b="5555"/>
          <a:stretch/>
        </p:blipFill>
        <p:spPr>
          <a:xfrm rot="5400000">
            <a:off x="5331810" y="1293211"/>
            <a:ext cx="4073505" cy="3246074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76199" y="753268"/>
            <a:ext cx="5669325" cy="52474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 smtClean="0"/>
              <a:t>AC/DC millivolt Testing</a:t>
            </a:r>
            <a:endParaRPr lang="en-US" altLang="en-US" sz="2700" b="1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</a:t>
            </a:r>
            <a:r>
              <a:rPr lang="en-US" altLang="en-US" sz="2700" b="1" dirty="0"/>
              <a:t>V</a:t>
            </a:r>
            <a:r>
              <a:rPr lang="en-US" altLang="en-US" sz="2700" b="1" dirty="0">
                <a:cs typeface="Arial" panose="020B0604020202020204" pitchFamily="34" charset="0"/>
              </a:rPr>
              <a:t>ΩHz terminal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 smtClean="0"/>
              <a:t>AC</a:t>
            </a:r>
            <a:r>
              <a:rPr lang="en-US" altLang="en-US" sz="2700" dirty="0" smtClean="0"/>
              <a:t>/</a:t>
            </a:r>
            <a:r>
              <a:rPr lang="en-US" altLang="en-US" sz="2700" b="1" dirty="0" smtClean="0"/>
              <a:t>DC millivolts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Rotate dial C all the way to the left</a:t>
            </a:r>
            <a:endParaRPr lang="en-US" altLang="en-US" sz="27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</a:t>
            </a:r>
            <a:r>
              <a:rPr lang="en-US" sz="4100" b="1" dirty="0" smtClean="0">
                <a:ea typeface="Calibri"/>
                <a:cs typeface="Times New Roman"/>
              </a:rPr>
              <a:t>Voltage Testing</a:t>
            </a:r>
            <a:endParaRPr lang="en-US" altLang="en-US" sz="4100" b="1" kern="0" dirty="0" smtClean="0"/>
          </a:p>
        </p:txBody>
      </p:sp>
      <p:sp>
        <p:nvSpPr>
          <p:cNvPr id="26" name="Oval 25"/>
          <p:cNvSpPr/>
          <p:nvPr/>
        </p:nvSpPr>
        <p:spPr bwMode="auto">
          <a:xfrm>
            <a:off x="7213938" y="3200399"/>
            <a:ext cx="789900" cy="152400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20064664">
            <a:off x="6718704" y="845700"/>
            <a:ext cx="461054" cy="92252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997443" y="2972813"/>
            <a:ext cx="871461" cy="20267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2334606" y="4468764"/>
            <a:ext cx="3341687" cy="2389236"/>
          </a:xfrm>
          <a:prstGeom prst="rect">
            <a:avLst/>
          </a:prstGeom>
        </p:spPr>
      </p:pic>
      <p:sp>
        <p:nvSpPr>
          <p:cNvPr id="13" name="Circular Arrow 12"/>
          <p:cNvSpPr/>
          <p:nvPr/>
        </p:nvSpPr>
        <p:spPr bwMode="auto">
          <a:xfrm flipH="1">
            <a:off x="4223128" y="5485203"/>
            <a:ext cx="697744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405573" y="5842794"/>
            <a:ext cx="321208" cy="287338"/>
            <a:chOff x="4405573" y="5842794"/>
            <a:chExt cx="321208" cy="287338"/>
          </a:xfrm>
        </p:grpSpPr>
        <p:sp>
          <p:nvSpPr>
            <p:cNvPr id="12" name="Oval 2055"/>
            <p:cNvSpPr>
              <a:spLocks noChangeArrowheads="1"/>
            </p:cNvSpPr>
            <p:nvPr/>
          </p:nvSpPr>
          <p:spPr bwMode="auto">
            <a:xfrm>
              <a:off x="4417219" y="5842794"/>
              <a:ext cx="309562" cy="287338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C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 rot="18945738" flipH="1">
              <a:off x="4405573" y="6078624"/>
              <a:ext cx="82135" cy="45719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32052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527286" y="696241"/>
            <a:ext cx="4554802" cy="3256588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6248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dirty="0" smtClean="0"/>
              <a:t>DC millivolt Testing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test terminal #</a:t>
            </a:r>
            <a:r>
              <a:rPr lang="en-US" altLang="en-US" sz="2700" dirty="0"/>
              <a:t>4</a:t>
            </a:r>
            <a:r>
              <a:rPr lang="en-US" altLang="en-US" sz="2700" dirty="0" smtClean="0"/>
              <a:t> (DC voltage)</a:t>
            </a:r>
            <a:endParaRPr lang="en-US" altLang="en-US" sz="2700" dirty="0"/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Connect the black test lead to test </a:t>
            </a:r>
            <a:r>
              <a:rPr lang="en-US" altLang="en-US" sz="2700" dirty="0" smtClean="0"/>
              <a:t>terminal </a:t>
            </a:r>
            <a:r>
              <a:rPr lang="en-US" altLang="en-US" sz="2700" dirty="0"/>
              <a:t>#6 (ground</a:t>
            </a:r>
            <a:r>
              <a:rPr lang="en-US" altLang="en-US" sz="2700" dirty="0" smtClean="0"/>
              <a:t>)</a:t>
            </a:r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/>
              <a:t>Turn 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button)</a:t>
            </a:r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 smtClean="0"/>
              <a:t>Slowly rotate dial </a:t>
            </a:r>
            <a:r>
              <a:rPr lang="en-US" altLang="en-US" sz="2700" dirty="0"/>
              <a:t>C</a:t>
            </a:r>
            <a:endParaRPr lang="en-US" altLang="en-US" sz="2700" dirty="0" smtClean="0"/>
          </a:p>
          <a:p>
            <a:pPr marL="552450" indent="-514350" algn="l">
              <a:buFont typeface="+mj-lt"/>
              <a:buAutoNum type="arabicPeriod" startAt="5"/>
            </a:pPr>
            <a:r>
              <a:rPr lang="en-US" altLang="en-US" sz="2700" dirty="0" smtClean="0"/>
              <a:t>Watch the changing voltage values on both the digital display and analog bar</a:t>
            </a:r>
            <a:endParaRPr lang="en-US" altLang="en-US" sz="27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</a:t>
            </a:r>
            <a:r>
              <a:rPr lang="en-US" sz="4100" b="1" dirty="0" smtClean="0">
                <a:ea typeface="Calibri"/>
                <a:cs typeface="Times New Roman"/>
              </a:rPr>
              <a:t>Voltage Testing</a:t>
            </a:r>
            <a:endParaRPr lang="en-US" altLang="en-US" sz="4100" b="1" kern="0" dirty="0" smtClean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579464" y="2941446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#4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314408" y="3649898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3" name="Content Placeholder 2"/>
          <p:cNvSpPr>
            <a:spLocks/>
          </p:cNvSpPr>
          <p:nvPr/>
        </p:nvSpPr>
        <p:spPr bwMode="auto">
          <a:xfrm>
            <a:off x="4065423" y="5824253"/>
            <a:ext cx="3382913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eaLnBrk="1" hangingPunct="1">
              <a:buNone/>
            </a:pPr>
            <a:r>
              <a:rPr lang="en-US" altLang="en-US" sz="2700" b="1" dirty="0" smtClean="0"/>
              <a:t>This </a:t>
            </a:r>
            <a:r>
              <a:rPr lang="en-US" altLang="en-US" sz="2700" b="1" dirty="0"/>
              <a:t>completes the </a:t>
            </a:r>
            <a:r>
              <a:rPr lang="en-US" altLang="en-US" sz="2700" b="1" dirty="0" smtClean="0"/>
              <a:t>DC </a:t>
            </a:r>
            <a:r>
              <a:rPr lang="en-US" altLang="en-US" sz="2700" b="1" dirty="0"/>
              <a:t>millivolt </a:t>
            </a:r>
            <a:r>
              <a:rPr lang="en-US" altLang="en-US" sz="2700" b="1" dirty="0" smtClean="0"/>
              <a:t>Test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16" name="Oval 2055"/>
          <p:cNvSpPr>
            <a:spLocks noChangeArrowheads="1"/>
          </p:cNvSpPr>
          <p:nvPr/>
        </p:nvSpPr>
        <p:spPr bwMode="auto">
          <a:xfrm>
            <a:off x="7594205" y="2608814"/>
            <a:ext cx="309562" cy="287338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2FD1D"/>
                </a:solidFill>
              </a:rPr>
              <a:t>C</a:t>
            </a:r>
          </a:p>
        </p:txBody>
      </p:sp>
      <p:sp>
        <p:nvSpPr>
          <p:cNvPr id="18" name="Oval 17"/>
          <p:cNvSpPr/>
          <p:nvPr/>
        </p:nvSpPr>
        <p:spPr bwMode="auto">
          <a:xfrm rot="17169251">
            <a:off x="4799541" y="557146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>
            <a:off x="7394490" y="2401465"/>
            <a:ext cx="708991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44" y="4003334"/>
            <a:ext cx="3048000" cy="17145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 rot="16200000">
            <a:off x="5657084" y="3898396"/>
            <a:ext cx="304800" cy="24140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560189" y="5586242"/>
            <a:ext cx="720691" cy="13159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89721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527286" y="696241"/>
            <a:ext cx="4554802" cy="3256588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6248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AC millivolt Testing</a:t>
            </a:r>
            <a:endParaRPr lang="en-US" altLang="en-US" sz="2700" b="1" i="1" u="sng" dirty="0"/>
          </a:p>
          <a:p>
            <a:pPr marL="552450" lvl="1" indent="-514350" algn="l">
              <a:buFont typeface="+mj-lt"/>
              <a:buAutoNum type="arabicPeriod" startAt="10"/>
            </a:pPr>
            <a:r>
              <a:rPr lang="en-US" altLang="en-US" sz="2700" dirty="0"/>
              <a:t>Rotate dial </a:t>
            </a:r>
            <a:r>
              <a:rPr lang="en-US" altLang="en-US" sz="2700" dirty="0" smtClean="0"/>
              <a:t>B </a:t>
            </a:r>
            <a:r>
              <a:rPr lang="en-US" altLang="en-US" sz="2700" dirty="0"/>
              <a:t>all the way to the </a:t>
            </a:r>
            <a:r>
              <a:rPr lang="en-US" altLang="en-US" sz="2700" dirty="0" smtClean="0"/>
              <a:t>left</a:t>
            </a:r>
          </a:p>
          <a:p>
            <a:pPr marL="552450" lvl="1" indent="-514350" algn="l">
              <a:buFont typeface="+mj-lt"/>
              <a:buAutoNum type="arabicPeriod" startAt="10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red test lead to </a:t>
            </a:r>
            <a:r>
              <a:rPr lang="en-US" altLang="en-US" sz="2700" dirty="0" smtClean="0"/>
              <a:t>test terminal #5 (AC voltage)</a:t>
            </a:r>
            <a:br>
              <a:rPr lang="en-US" altLang="en-US" sz="2700" dirty="0" smtClean="0"/>
            </a:br>
            <a:endParaRPr lang="en-US" altLang="en-US" sz="2700" dirty="0" smtClean="0"/>
          </a:p>
          <a:p>
            <a:pPr marL="552450" lvl="1" indent="-514350" algn="l">
              <a:buFont typeface="+mj-lt"/>
              <a:buAutoNum type="arabicPeriod" startAt="10"/>
            </a:pPr>
            <a:r>
              <a:rPr lang="en-US" altLang="en-US" sz="2700" dirty="0" smtClean="0"/>
              <a:t>Press the AC/DC button</a:t>
            </a:r>
            <a:endParaRPr lang="en-US" altLang="en-US" sz="2700" dirty="0"/>
          </a:p>
          <a:p>
            <a:pPr marL="552450" lvl="1" indent="-514350" algn="l">
              <a:buFont typeface="+mj-lt"/>
              <a:buAutoNum type="arabicPeriod" startAt="10"/>
            </a:pPr>
            <a:r>
              <a:rPr lang="en-US" altLang="en-US" sz="2700" dirty="0" smtClean="0"/>
              <a:t>Slowly rotate dial B</a:t>
            </a:r>
          </a:p>
          <a:p>
            <a:pPr marL="552450" lvl="1" indent="-514350" algn="l">
              <a:buFont typeface="+mj-lt"/>
              <a:buAutoNum type="arabicPeriod" startAt="10"/>
            </a:pPr>
            <a:r>
              <a:rPr lang="en-US" altLang="en-US" sz="2700" dirty="0" smtClean="0"/>
              <a:t>Watch the changing voltage values on both the digital display and analog bar</a:t>
            </a:r>
            <a:endParaRPr lang="en-US" altLang="en-US" sz="27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</a:t>
            </a:r>
            <a:r>
              <a:rPr lang="en-US" sz="4100" b="1" dirty="0" smtClean="0">
                <a:ea typeface="Calibri"/>
                <a:cs typeface="Times New Roman"/>
              </a:rPr>
              <a:t>Voltage Testing</a:t>
            </a:r>
            <a:endParaRPr lang="en-US" altLang="en-US" sz="4100" b="1" kern="0" dirty="0" smtClean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36501" y="2924155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#5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817135" y="3649898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3" name="Content Placeholder 2"/>
          <p:cNvSpPr>
            <a:spLocks/>
          </p:cNvSpPr>
          <p:nvPr/>
        </p:nvSpPr>
        <p:spPr bwMode="auto">
          <a:xfrm>
            <a:off x="4284898" y="5799850"/>
            <a:ext cx="3340894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 eaLnBrk="1" hangingPunct="1">
              <a:buNone/>
            </a:pPr>
            <a:r>
              <a:rPr lang="en-US" altLang="en-US" sz="2700" b="1" dirty="0" smtClean="0"/>
              <a:t>This </a:t>
            </a:r>
            <a:r>
              <a:rPr lang="en-US" altLang="en-US" sz="2700" b="1" dirty="0"/>
              <a:t>completes the A</a:t>
            </a:r>
            <a:r>
              <a:rPr lang="en-US" altLang="en-US" sz="2700" b="1" dirty="0" smtClean="0"/>
              <a:t>C </a:t>
            </a:r>
            <a:r>
              <a:rPr lang="en-US" altLang="en-US" sz="2700" b="1" dirty="0"/>
              <a:t>millivolt </a:t>
            </a:r>
            <a:r>
              <a:rPr lang="en-US" altLang="en-US" sz="2700" b="1" dirty="0" smtClean="0"/>
              <a:t>Test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9" name="Circular Arrow 8"/>
          <p:cNvSpPr/>
          <p:nvPr/>
        </p:nvSpPr>
        <p:spPr bwMode="auto">
          <a:xfrm>
            <a:off x="6596889" y="2299436"/>
            <a:ext cx="708991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" name="Circular Arrow 19"/>
          <p:cNvSpPr/>
          <p:nvPr/>
        </p:nvSpPr>
        <p:spPr bwMode="auto">
          <a:xfrm flipH="1">
            <a:off x="6596889" y="2315251"/>
            <a:ext cx="697744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83246" y="2615386"/>
            <a:ext cx="321208" cy="287338"/>
            <a:chOff x="4421961" y="5876979"/>
            <a:chExt cx="321208" cy="287338"/>
          </a:xfrm>
        </p:grpSpPr>
        <p:sp>
          <p:nvSpPr>
            <p:cNvPr id="19" name="Oval 2055"/>
            <p:cNvSpPr>
              <a:spLocks noChangeArrowheads="1"/>
            </p:cNvSpPr>
            <p:nvPr/>
          </p:nvSpPr>
          <p:spPr bwMode="auto">
            <a:xfrm>
              <a:off x="4433607" y="5876979"/>
              <a:ext cx="309562" cy="287338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 rot="18945738" flipH="1">
              <a:off x="4421961" y="6112809"/>
              <a:ext cx="82135" cy="45719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3634792" y="2829047"/>
            <a:ext cx="2216122" cy="1032944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 rot="16200000">
            <a:off x="4073884" y="3408588"/>
            <a:ext cx="418119" cy="48868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8" y="4060574"/>
            <a:ext cx="3281382" cy="18457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919007" y="5732131"/>
            <a:ext cx="773745" cy="13543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16200000">
            <a:off x="5854233" y="3969796"/>
            <a:ext cx="304801" cy="25760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684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20" grpId="0" animBg="1"/>
      <p:bldP spid="20" grpId="1" animBg="1"/>
      <p:bldP spid="25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On-screen Show (4:3)</PresentationFormat>
  <Paragraphs>91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Unit 4 - Digital Multimeter Voltage Testing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Review for Understanding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4 - Digital Multimeter Voltage Testing </dc:title>
  <dc:creator>jmacdonald</dc:creator>
  <cp:lastModifiedBy>jmacdonald</cp:lastModifiedBy>
  <cp:revision>1</cp:revision>
  <dcterms:created xsi:type="dcterms:W3CDTF">2015-11-04T20:36:47Z</dcterms:created>
  <dcterms:modified xsi:type="dcterms:W3CDTF">2015-11-04T20:37:11Z</dcterms:modified>
</cp:coreProperties>
</file>