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handoutMasterIdLst>
    <p:handoutMasterId r:id="rId23"/>
  </p:handout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2" r:id="rId17"/>
    <p:sldId id="293" r:id="rId18"/>
    <p:sldId id="294" r:id="rId19"/>
    <p:sldId id="297" r:id="rId20"/>
    <p:sldId id="295" r:id="rId21"/>
    <p:sldId id="296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01A0"/>
    <a:srgbClr val="6C5699"/>
    <a:srgbClr val="6F7F3B"/>
    <a:srgbClr val="9AAD2C"/>
    <a:srgbClr val="B0CA0E"/>
    <a:srgbClr val="9966FF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1986" y="-114"/>
      </p:cViewPr>
      <p:guideLst>
        <p:guide orient="horz" pos="598"/>
        <p:guide pos="1971"/>
        <p:guide pos="2262"/>
        <p:guide pos="2547"/>
        <p:guide pos="28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22"/>
    </p:cViewPr>
  </p:sorterViewPr>
  <p:notesViewPr>
    <p:cSldViewPr snapToGrid="0">
      <p:cViewPr varScale="1">
        <p:scale>
          <a:sx n="64" d="100"/>
          <a:sy n="64" d="100"/>
        </p:scale>
        <p:origin x="-1998" y="-102"/>
      </p:cViewPr>
      <p:guideLst>
        <p:guide orient="horz" pos="2880"/>
        <p:guide pos="2160"/>
      </p:guideLst>
    </p:cSldViewPr>
  </p:notesViewPr>
  <p:gridSpacing cx="234086400" cy="234086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97A9060-0C74-486C-9B5A-4221D6E3F2FB}" type="datetimeFigureOut">
              <a:rPr lang="en-US"/>
              <a:pPr>
                <a:defRPr/>
              </a:pPr>
              <a:t>9/22/2015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4CC6014-9D74-48BF-AE6E-A8AE08422C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0"/>
            <a:ext cx="2590800" cy="6858000"/>
          </a:xfrm>
          <a:prstGeom prst="rect">
            <a:avLst/>
          </a:prstGeom>
          <a:solidFill>
            <a:srgbClr val="003618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1982207" y="2516188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endParaRPr lang="en-US" sz="1600" dirty="0">
              <a:solidFill>
                <a:schemeClr val="hlink"/>
              </a:solidFill>
              <a:latin typeface="Impact" pitchFamily="-110" charset="0"/>
              <a:ea typeface="+mn-ea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982207" y="4468813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endParaRPr lang="en-US" sz="1600" dirty="0">
              <a:solidFill>
                <a:schemeClr val="hlink"/>
              </a:solidFill>
              <a:latin typeface="Impact" pitchFamily="-110" charset="0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048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Calibri" pitchFamily="34" charset="0"/>
              </a:rPr>
              <a:t>THS Automotive Technology</a:t>
            </a:r>
            <a:r>
              <a:rPr lang="en-US" sz="3200" b="0" baseline="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sz="3200" b="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1" name="Picture 10" descr="powert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5800" y="5562600"/>
            <a:ext cx="1219202" cy="795530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326881" y="2168092"/>
            <a:ext cx="21621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endParaRPr lang="en-US" sz="1600" dirty="0">
              <a:solidFill>
                <a:schemeClr val="bg1"/>
              </a:solidFill>
              <a:latin typeface="Impact" pitchFamily="34" charset="0"/>
            </a:endParaRPr>
          </a:p>
          <a:p>
            <a:pPr algn="r">
              <a:defRPr/>
            </a:pPr>
            <a:r>
              <a:rPr lang="en-US" sz="1600" dirty="0">
                <a:solidFill>
                  <a:schemeClr val="bg1"/>
                </a:solidFill>
                <a:latin typeface="Impact" pitchFamily="34" charset="0"/>
              </a:rPr>
              <a:t>Fundamental Principles</a:t>
            </a:r>
          </a:p>
          <a:p>
            <a:pPr algn="r">
              <a:defRPr/>
            </a:pPr>
            <a:r>
              <a:rPr lang="en-US" sz="1600" dirty="0">
                <a:solidFill>
                  <a:schemeClr val="bg1"/>
                </a:solidFill>
                <a:latin typeface="Impact" pitchFamily="34" charset="0"/>
              </a:rPr>
              <a:t>of Electricity</a:t>
            </a:r>
          </a:p>
        </p:txBody>
      </p:sp>
      <p:sp>
        <p:nvSpPr>
          <p:cNvPr id="12" name="Rectangle 26"/>
          <p:cNvSpPr>
            <a:spLocks noChangeArrowheads="1"/>
          </p:cNvSpPr>
          <p:nvPr userDrawn="1"/>
        </p:nvSpPr>
        <p:spPr bwMode="auto">
          <a:xfrm>
            <a:off x="358918" y="3658321"/>
            <a:ext cx="2171701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 dirty="0">
                <a:solidFill>
                  <a:schemeClr val="bg1"/>
                </a:solidFill>
                <a:latin typeface="Impact" pitchFamily="34" charset="0"/>
              </a:rPr>
              <a:t>Lesson 2:</a:t>
            </a:r>
          </a:p>
          <a:p>
            <a:pPr algn="r">
              <a:defRPr/>
            </a:pPr>
            <a:r>
              <a:rPr lang="en-US" sz="1600" dirty="0">
                <a:solidFill>
                  <a:schemeClr val="bg1"/>
                </a:solidFill>
                <a:latin typeface="Impact" pitchFamily="34" charset="0"/>
              </a:rPr>
              <a:t>Electrical Measurement</a:t>
            </a:r>
          </a:p>
          <a:p>
            <a:pPr algn="r">
              <a:defRPr/>
            </a:pPr>
            <a:r>
              <a:rPr lang="en-US" sz="1600" dirty="0">
                <a:solidFill>
                  <a:schemeClr val="bg1"/>
                </a:solidFill>
                <a:latin typeface="Impact" pitchFamily="34" charset="0"/>
              </a:rPr>
              <a:t>and Ohm’s  Law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56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  <a:ea typeface="ＭＳ Ｐゴシック" pitchFamily="-11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  <a:ea typeface="ＭＳ Ｐゴシック" pitchFamily="-11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  <a:ea typeface="ＭＳ Ｐゴシック" pitchFamily="-11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  <a:ea typeface="ＭＳ Ｐゴシック" pitchFamily="-11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20102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5150" y="3417888"/>
            <a:ext cx="5300663" cy="21812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20055" y="1208690"/>
            <a:ext cx="3642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Electrical Measurements </a:t>
            </a:r>
          </a:p>
          <a:p>
            <a:pPr algn="ctr"/>
            <a:r>
              <a:rPr lang="en-US" sz="2400" dirty="0" smtClean="0"/>
              <a:t>and Ohm’s Law</a:t>
            </a:r>
            <a:endParaRPr lang="en-US" sz="2400" dirty="0"/>
          </a:p>
        </p:txBody>
      </p:sp>
      <p:pic>
        <p:nvPicPr>
          <p:cNvPr id="6" name="Picture 6" descr="020102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2913" y="2665413"/>
            <a:ext cx="5583237" cy="38592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879725" y="609600"/>
            <a:ext cx="5827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lvl="1" indent="1588" defTabSz="455613"/>
            <a:r>
              <a:rPr lang="en-US" sz="2400">
                <a:latin typeface="Impact" pitchFamily="34" charset="0"/>
              </a:rPr>
              <a:t>Ohm’s law</a:t>
            </a:r>
          </a:p>
          <a:p>
            <a:pPr marL="114300" lvl="1" indent="1588" defTabSz="455613"/>
            <a:endParaRPr lang="en-US" sz="2000" b="1">
              <a:latin typeface="Impact" pitchFamily="34" charset="0"/>
            </a:endParaRP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3271838" y="2117725"/>
            <a:ext cx="57134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Volts are directly related to amperes. If volts are increased, amperes increase. If volts are decreased, amperes decrease.</a:t>
            </a: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3284538" y="2778125"/>
            <a:ext cx="54800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NOTE:</a:t>
            </a:r>
            <a:r>
              <a:rPr lang="en-US" sz="1600"/>
              <a:t> The number of amperes produced is dependent upon the amount of force pushing them. A change in the amount of force pushing the amperes produces a change in the rate of electron flow.</a:t>
            </a:r>
            <a:endParaRPr lang="en-US" sz="1600" b="1"/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3284538" y="3889375"/>
            <a:ext cx="56689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Ohms are inversely related to amperes. If ohms increase, amperes decrease. If ohms decrease, amperes increase.</a:t>
            </a: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3284538" y="4552950"/>
            <a:ext cx="54800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NOTE:</a:t>
            </a:r>
            <a:r>
              <a:rPr lang="en-US" sz="1600"/>
              <a:t> An increase in resistance means the number of electrons forced through the circuit is reduced. Conversely, if resistance is reduced, a greater number of electrons is allowed through the circuit.</a:t>
            </a:r>
            <a:endParaRPr lang="en-US" sz="1600" b="1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89250" y="1185863"/>
            <a:ext cx="5791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8138" lvl="1" indent="-223838" defTabSz="455613">
              <a:buFontTx/>
              <a:buChar char="•"/>
              <a:tabLst>
                <a:tab pos="339725" algn="l"/>
              </a:tabLst>
            </a:pPr>
            <a:r>
              <a:rPr lang="en-US" altLang="en-US" sz="1600"/>
              <a:t>Amperes, volts, and ohms refer in some way to the volume of electron flow. These units of measurement are related mathematically by the following rules of electricity.</a:t>
            </a:r>
            <a:endParaRPr lang="en-US" altLang="en-US" sz="1600" baseline="40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/>
      <p:bldP spid="157701" grpId="0"/>
      <p:bldP spid="157703" grpId="0"/>
      <p:bldP spid="15770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2879725" y="609600"/>
            <a:ext cx="5827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lvl="1" indent="1588" defTabSz="455613"/>
            <a:r>
              <a:rPr lang="en-US" sz="2400">
                <a:latin typeface="Impact" pitchFamily="34" charset="0"/>
              </a:rPr>
              <a:t>Circuit  arrangements</a:t>
            </a:r>
            <a:endParaRPr lang="en-US" sz="2000" b="1">
              <a:latin typeface="Impact" pitchFamily="34" charset="0"/>
            </a:endParaRPr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2922588" y="1212850"/>
            <a:ext cx="58150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8138" lvl="1" indent="-223838" defTabSz="455613">
              <a:buFontTx/>
              <a:buChar char="•"/>
              <a:tabLst>
                <a:tab pos="339725" algn="l"/>
              </a:tabLst>
            </a:pPr>
            <a:r>
              <a:rPr lang="en-US" altLang="en-US" sz="1600"/>
              <a:t>Components in an electrical circuit can be placed in an almost limitless number of arrangements, both simple and complex. The electrical circuit is limited to three configurations: series, parallel, or series-parallel.</a:t>
            </a:r>
            <a:endParaRPr lang="en-US" altLang="en-US" sz="1600" baseline="40000"/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3295650" y="2339975"/>
            <a:ext cx="5480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In a series circuit, electrical components are connected end to end, providing only one path for current.</a:t>
            </a:r>
          </a:p>
        </p:txBody>
      </p:sp>
      <p:pic>
        <p:nvPicPr>
          <p:cNvPr id="158727" name="Picture 7" descr="020102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3065463"/>
            <a:ext cx="4487862" cy="22621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3262313" y="5478463"/>
            <a:ext cx="52498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8138" lvl="1" indent="-223838" defTabSz="455613">
              <a:buFontTx/>
              <a:buChar char="•"/>
              <a:tabLst>
                <a:tab pos="339725" algn="l"/>
              </a:tabLst>
            </a:pPr>
            <a:r>
              <a:rPr lang="en-US" altLang="en-US" sz="1600"/>
              <a:t>Each component receives electrical current from the component before it.</a:t>
            </a:r>
            <a:endParaRPr lang="en-US" altLang="en-US" sz="1600" baseline="4000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62313" y="6067425"/>
            <a:ext cx="5264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8138" lvl="1" indent="-223838" defTabSz="455613">
              <a:buFontTx/>
              <a:buChar char="•"/>
              <a:tabLst>
                <a:tab pos="339725" algn="l"/>
              </a:tabLst>
            </a:pPr>
            <a:r>
              <a:rPr lang="en-US" altLang="en-US" sz="1600"/>
              <a:t>Resistance is determined by totaling the resistance of each load.</a:t>
            </a:r>
            <a:endParaRPr lang="en-US" altLang="en-US" sz="1600" baseline="40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utoUpdateAnimBg="0"/>
      <p:bldP spid="158723" grpId="0"/>
      <p:bldP spid="158726" grpId="0"/>
      <p:bldP spid="15872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879725" y="609600"/>
            <a:ext cx="5827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lvl="1" indent="1588" defTabSz="455613"/>
            <a:r>
              <a:rPr lang="en-US" sz="2400">
                <a:latin typeface="Impact" pitchFamily="34" charset="0"/>
              </a:rPr>
              <a:t>Circuit  arrangements</a:t>
            </a:r>
            <a:endParaRPr lang="en-US" sz="2000" b="1">
              <a:latin typeface="Impact" pitchFamily="34" charset="0"/>
            </a:endParaRP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3267075" y="1819275"/>
            <a:ext cx="442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Ohm’s law determines resistance.</a:t>
            </a: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2911475" y="1182688"/>
            <a:ext cx="5691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8138" lvl="1" indent="-223838" defTabSz="455613">
              <a:buFontTx/>
              <a:buChar char="•"/>
              <a:tabLst>
                <a:tab pos="339725" algn="l"/>
              </a:tabLst>
            </a:pPr>
            <a:r>
              <a:rPr lang="en-US" altLang="en-US" sz="1600"/>
              <a:t>Ohm’s law is used to find the total current of a circuit in which the resistance of each load device is known.</a:t>
            </a:r>
            <a:endParaRPr lang="en-US" altLang="en-US" sz="1600" baseline="40000"/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3300413" y="2263775"/>
            <a:ext cx="442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R1 + R2 + R3 = Rt Ohms</a:t>
            </a:r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3311525" y="2657475"/>
            <a:ext cx="442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Example:</a:t>
            </a:r>
          </a:p>
        </p:txBody>
      </p:sp>
      <p:sp>
        <p:nvSpPr>
          <p:cNvPr id="159753" name="Text Box 9"/>
          <p:cNvSpPr txBox="1">
            <a:spLocks noChangeArrowheads="1"/>
          </p:cNvSpPr>
          <p:nvPr/>
        </p:nvSpPr>
        <p:spPr bwMode="auto">
          <a:xfrm>
            <a:off x="3311525" y="3097213"/>
            <a:ext cx="442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.5 + .25 + .75 = 1.5 Ohms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/>
      <p:bldP spid="159750" grpId="0"/>
      <p:bldP spid="159751" grpId="0"/>
      <p:bldP spid="159752" grpId="0"/>
      <p:bldP spid="1597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879725" y="609600"/>
            <a:ext cx="5827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lvl="1" indent="1588" defTabSz="455613"/>
            <a:r>
              <a:rPr lang="en-US" sz="2400">
                <a:latin typeface="Impact" pitchFamily="34" charset="0"/>
              </a:rPr>
              <a:t>Circuit  arrangements</a:t>
            </a:r>
            <a:endParaRPr lang="en-US" sz="2000" b="1">
              <a:latin typeface="Impact" pitchFamily="34" charset="0"/>
            </a:endParaRP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3300413" y="1152525"/>
            <a:ext cx="442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Ohm’s law determines current flow.</a:t>
            </a:r>
          </a:p>
        </p:txBody>
      </p:sp>
      <p:sp>
        <p:nvSpPr>
          <p:cNvPr id="160775" name="Text Box 7"/>
          <p:cNvSpPr txBox="1">
            <a:spLocks noChangeArrowheads="1"/>
          </p:cNvSpPr>
          <p:nvPr/>
        </p:nvSpPr>
        <p:spPr bwMode="auto">
          <a:xfrm>
            <a:off x="3368675" y="2209800"/>
            <a:ext cx="442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Example:</a:t>
            </a:r>
          </a:p>
        </p:txBody>
      </p:sp>
      <p:pic>
        <p:nvPicPr>
          <p:cNvPr id="160777" name="Picture 9" descr="020102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6925" y="1600200"/>
            <a:ext cx="2062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8" name="Picture 10" descr="020102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1038" y="2613025"/>
            <a:ext cx="23368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020102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5150" y="3417888"/>
            <a:ext cx="5300663" cy="21812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127375" y="5821363"/>
            <a:ext cx="5251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8138" lvl="1" indent="-223838" defTabSz="455613">
              <a:buFontTx/>
              <a:buChar char="•"/>
              <a:tabLst>
                <a:tab pos="339725" algn="l"/>
              </a:tabLst>
            </a:pPr>
            <a:r>
              <a:rPr lang="en-US" altLang="en-US" sz="1600"/>
              <a:t>If any component in the series circuit fails and interrupts current flow, all components in the circuit are denied current.</a:t>
            </a:r>
            <a:endParaRPr lang="en-US" altLang="en-US" sz="1600" baseline="40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/>
      <p:bldP spid="160775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879725" y="609600"/>
            <a:ext cx="5827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lvl="1" indent="1588" defTabSz="455613"/>
            <a:r>
              <a:rPr lang="en-US" sz="2400">
                <a:latin typeface="Impact" pitchFamily="34" charset="0"/>
              </a:rPr>
              <a:t>Circuit  arrangements</a:t>
            </a:r>
            <a:endParaRPr lang="en-US" sz="2000" b="1">
              <a:latin typeface="Impact" pitchFamily="34" charset="0"/>
            </a:endParaRP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3024188" y="1146175"/>
            <a:ext cx="5480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In a parallel circuit, all positive and negative component connections are hooked to a common point.</a:t>
            </a:r>
          </a:p>
        </p:txBody>
      </p:sp>
      <p:pic>
        <p:nvPicPr>
          <p:cNvPr id="161800" name="Picture 8" descr="020102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4525" y="1957388"/>
            <a:ext cx="5146675" cy="20621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979738" y="4260850"/>
            <a:ext cx="55324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8138" lvl="1" indent="-223838" defTabSz="455613">
              <a:buFontTx/>
              <a:buChar char="•"/>
              <a:tabLst>
                <a:tab pos="339725" algn="l"/>
              </a:tabLst>
            </a:pPr>
            <a:r>
              <a:rPr lang="en-US" altLang="en-US" sz="1600"/>
              <a:t>Each component operates independently and each has equal access to current.</a:t>
            </a:r>
            <a:endParaRPr lang="en-US" altLang="en-US" sz="1600" baseline="4000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957513" y="4905375"/>
            <a:ext cx="52498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8138" lvl="1" indent="-223838" defTabSz="455613">
              <a:buFontTx/>
              <a:buChar char="•"/>
              <a:tabLst>
                <a:tab pos="339725" algn="l"/>
              </a:tabLst>
            </a:pPr>
            <a:r>
              <a:rPr lang="en-US" altLang="en-US" sz="1600"/>
              <a:t>The failure of one component does not affect other components.</a:t>
            </a:r>
            <a:endParaRPr lang="en-US" altLang="en-US" sz="1600" baseline="40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879725" y="609600"/>
            <a:ext cx="5827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lvl="1" indent="1588" defTabSz="455613"/>
            <a:r>
              <a:rPr lang="en-US" sz="2400">
                <a:latin typeface="Impact" pitchFamily="34" charset="0"/>
              </a:rPr>
              <a:t>Circuit  arrangements</a:t>
            </a:r>
            <a:endParaRPr lang="en-US" sz="2000" b="1">
              <a:latin typeface="Impact" pitchFamily="34" charset="0"/>
            </a:endParaRPr>
          </a:p>
        </p:txBody>
      </p:sp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3028950" y="1174750"/>
            <a:ext cx="57086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Example: </a:t>
            </a:r>
            <a:r>
              <a:rPr lang="en-US" sz="1600"/>
              <a:t>Assuming switches are closed, Ohm’s law (I=E/R) determines current in each component.</a:t>
            </a:r>
            <a:endParaRPr lang="en-US" sz="1600" b="1"/>
          </a:p>
        </p:txBody>
      </p:sp>
      <p:pic>
        <p:nvPicPr>
          <p:cNvPr id="162825" name="Picture 9" descr="020102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1939925"/>
            <a:ext cx="3200400" cy="15113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63875" y="3725863"/>
            <a:ext cx="5187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To find current in the line at X, remember that all electrons pass point X. So, current at X is</a:t>
            </a:r>
          </a:p>
        </p:txBody>
      </p:sp>
      <p:pic>
        <p:nvPicPr>
          <p:cNvPr id="8" name="Picture 11" descr="020102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2063" y="1778000"/>
            <a:ext cx="2490787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002088" y="4467225"/>
            <a:ext cx="2284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24 + 16 +2 = 42 Amps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097213" y="4930775"/>
            <a:ext cx="442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Total current is the sum of individual currents.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2" grpId="0"/>
      <p:bldP spid="7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879725" y="609600"/>
            <a:ext cx="5827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lvl="1" indent="1588" defTabSz="455613"/>
            <a:r>
              <a:rPr lang="en-US" sz="2400">
                <a:latin typeface="Impact" pitchFamily="34" charset="0"/>
              </a:rPr>
              <a:t>Circuit  arrangements</a:t>
            </a:r>
            <a:endParaRPr lang="en-US" sz="2000" b="1">
              <a:latin typeface="Impact" pitchFamily="34" charset="0"/>
            </a:endParaRP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3549650" y="3108325"/>
            <a:ext cx="1216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Example:</a:t>
            </a: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3125788" y="1852613"/>
            <a:ext cx="3846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8138" lvl="1" indent="-223838" defTabSz="455613">
              <a:buFontTx/>
              <a:buChar char="•"/>
              <a:tabLst>
                <a:tab pos="339725" algn="l"/>
              </a:tabLst>
            </a:pPr>
            <a:r>
              <a:rPr lang="en-US" altLang="en-US" sz="1600"/>
              <a:t>Ohm’s law determines resistance.</a:t>
            </a:r>
            <a:endParaRPr lang="en-US" altLang="en-US" sz="1600" baseline="40000"/>
          </a:p>
        </p:txBody>
      </p:sp>
      <p:pic>
        <p:nvPicPr>
          <p:cNvPr id="164872" name="Picture 8" descr="02010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0288" y="2273300"/>
            <a:ext cx="223678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3" name="Picture 9" descr="020102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7275" y="3549650"/>
            <a:ext cx="2643188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3251200" y="4435475"/>
            <a:ext cx="3846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8138" lvl="1" indent="-223838" defTabSz="455613">
              <a:buFontTx/>
              <a:buChar char="•"/>
              <a:tabLst>
                <a:tab pos="339725" algn="l"/>
              </a:tabLst>
            </a:pPr>
            <a:r>
              <a:rPr lang="en-US" altLang="en-US" sz="1600"/>
              <a:t>Ohm’s law determines current flow.</a:t>
            </a:r>
            <a:endParaRPr lang="en-US" altLang="en-US" sz="1600" baseline="40000"/>
          </a:p>
        </p:txBody>
      </p:sp>
      <p:pic>
        <p:nvPicPr>
          <p:cNvPr id="164875" name="Picture 11" descr="020102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4263" y="4824413"/>
            <a:ext cx="200501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3692525" y="5434013"/>
            <a:ext cx="1216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Example:</a:t>
            </a:r>
          </a:p>
        </p:txBody>
      </p:sp>
      <p:pic>
        <p:nvPicPr>
          <p:cNvPr id="164877" name="Picture 13" descr="020102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2675" y="5859463"/>
            <a:ext cx="24765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900363" y="1203325"/>
            <a:ext cx="59166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8138" lvl="1" indent="-223838" defTabSz="455613">
              <a:buFontTx/>
              <a:buChar char="•"/>
              <a:tabLst>
                <a:tab pos="339725" algn="l"/>
              </a:tabLst>
            </a:pPr>
            <a:r>
              <a:rPr lang="en-US" altLang="en-US" sz="1600"/>
              <a:t>Ohm’s law is used to find total current in a circuit where resistance of each load device is known.</a:t>
            </a:r>
            <a:endParaRPr lang="en-US" altLang="en-US" sz="1600" baseline="40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/>
      <p:bldP spid="164871" grpId="0"/>
      <p:bldP spid="164874" grpId="0"/>
      <p:bldP spid="1648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879725" y="609600"/>
            <a:ext cx="5827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lvl="1" indent="1588" defTabSz="455613"/>
            <a:r>
              <a:rPr lang="en-US" sz="2400">
                <a:latin typeface="Impact" pitchFamily="34" charset="0"/>
              </a:rPr>
              <a:t>Circuit  arrangements</a:t>
            </a:r>
            <a:endParaRPr lang="en-US" sz="2000" b="1">
              <a:latin typeface="Impact" pitchFamily="34" charset="0"/>
            </a:endParaRPr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2522538" y="1208088"/>
            <a:ext cx="6215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altLang="en-US" sz="1600"/>
              <a:t>In a series-parallel circuit, some components are arranged in series and others in parallel. Each component functions according to its position in the circuit.</a:t>
            </a:r>
          </a:p>
        </p:txBody>
      </p:sp>
      <p:pic>
        <p:nvPicPr>
          <p:cNvPr id="7" name="Picture 6" descr="02010222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2813" y="2003425"/>
            <a:ext cx="4633912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879725" y="609600"/>
            <a:ext cx="5827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lvl="1" indent="1588" defTabSz="455613"/>
            <a:r>
              <a:rPr lang="en-US" sz="2400">
                <a:latin typeface="Impact" pitchFamily="34" charset="0"/>
              </a:rPr>
              <a:t>Circuit  arrangements</a:t>
            </a:r>
            <a:endParaRPr lang="en-US" sz="2000" b="1">
              <a:latin typeface="Impact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911475" y="1171575"/>
            <a:ext cx="55102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8138" lvl="1" indent="-223838" defTabSz="455613">
              <a:buFontTx/>
              <a:buChar char="•"/>
              <a:tabLst>
                <a:tab pos="339725" algn="l"/>
              </a:tabLst>
            </a:pPr>
            <a:r>
              <a:rPr lang="en-US" altLang="en-US" sz="1600"/>
              <a:t>A vehicle uses all three electrical circuit configurations.</a:t>
            </a:r>
            <a:endParaRPr lang="en-US" altLang="en-US" sz="1600" baseline="4000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771775" y="1554163"/>
            <a:ext cx="59880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altLang="en-US" sz="1600"/>
              <a:t>The starter circuit is a series circuit. The major components are the mechanical relay and the starter motor.</a:t>
            </a:r>
          </a:p>
        </p:txBody>
      </p:sp>
      <p:pic>
        <p:nvPicPr>
          <p:cNvPr id="10" name="Picture 9" descr="02010223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6888" y="2336800"/>
            <a:ext cx="5395912" cy="3200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879725" y="609600"/>
            <a:ext cx="5827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lvl="1" indent="1588" defTabSz="455613"/>
            <a:r>
              <a:rPr lang="en-US" sz="2400">
                <a:latin typeface="Impact" pitchFamily="34" charset="0"/>
              </a:rPr>
              <a:t>Circuit  arrangements</a:t>
            </a:r>
            <a:endParaRPr lang="en-US" sz="2000" b="1">
              <a:latin typeface="Impact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670175" y="1181100"/>
            <a:ext cx="59420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altLang="en-US" sz="1600"/>
              <a:t>The charging circuit is a parallel circuit. The voltage regulator is wired parallel with the alternator’s field circuit.</a:t>
            </a:r>
          </a:p>
        </p:txBody>
      </p:sp>
      <p:pic>
        <p:nvPicPr>
          <p:cNvPr id="10" name="Picture 9" descr="02010224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5150" y="2019300"/>
            <a:ext cx="5221288" cy="3771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879725" y="609600"/>
            <a:ext cx="5827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lvl="1" indent="1588" defTabSz="455613"/>
            <a:r>
              <a:rPr lang="en-US" sz="2400">
                <a:latin typeface="Impact" pitchFamily="34" charset="0"/>
              </a:rPr>
              <a:t>The basics of electrical measurement</a:t>
            </a:r>
            <a:endParaRPr lang="en-US" sz="2000" b="1">
              <a:latin typeface="Impact" pitchFamily="34" charset="0"/>
            </a:endParaRPr>
          </a:p>
        </p:txBody>
      </p:sp>
      <p:sp>
        <p:nvSpPr>
          <p:cNvPr id="4155" name="Text Box 59"/>
          <p:cNvSpPr txBox="1">
            <a:spLocks noChangeArrowheads="1"/>
          </p:cNvSpPr>
          <p:nvPr/>
        </p:nvSpPr>
        <p:spPr bwMode="auto">
          <a:xfrm>
            <a:off x="2935288" y="1255713"/>
            <a:ext cx="57229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8138" lvl="1" indent="-223838" defTabSz="455613">
              <a:buFontTx/>
              <a:buChar char="•"/>
              <a:tabLst>
                <a:tab pos="339725" algn="l"/>
              </a:tabLst>
            </a:pPr>
            <a:r>
              <a:rPr lang="en-US" altLang="en-US" sz="1600" b="1"/>
              <a:t>	</a:t>
            </a:r>
            <a:r>
              <a:rPr lang="en-US" sz="1600"/>
              <a:t>Voltage is electrical pressure, which is potential force or the difference in electrical charge between two points. Voltage pushes electrical currents though a wire but not through its insulation.</a:t>
            </a:r>
            <a:endParaRPr lang="en-US" altLang="en-US" sz="1600"/>
          </a:p>
        </p:txBody>
      </p:sp>
      <p:graphicFrame>
        <p:nvGraphicFramePr>
          <p:cNvPr id="4320" name="Group 224"/>
          <p:cNvGraphicFramePr>
            <a:graphicFrameLocks noGrp="1"/>
          </p:cNvGraphicFramePr>
          <p:nvPr/>
        </p:nvGraphicFramePr>
        <p:xfrm>
          <a:off x="3138488" y="2560638"/>
          <a:ext cx="5644484" cy="1356960"/>
        </p:xfrm>
        <a:graphic>
          <a:graphicData uri="http://schemas.openxmlformats.org/drawingml/2006/table">
            <a:tbl>
              <a:tblPr/>
              <a:tblGrid>
                <a:gridCol w="1320801"/>
                <a:gridCol w="688622"/>
                <a:gridCol w="948267"/>
                <a:gridCol w="869244"/>
                <a:gridCol w="858428"/>
                <a:gridCol w="959122"/>
              </a:tblGrid>
              <a:tr h="4794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Voltage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2735" marR="102735" marT="51368" marB="513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Basic Unit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2735" marR="102735" marT="51368" marB="513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Units for Very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Small Amounts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2735" marR="102735" marT="51368" marB="513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Units for Very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Large Amounts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2735" marR="102735" marT="51368" marB="513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5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Symbol</a:t>
                      </a:r>
                    </a:p>
                  </a:txBody>
                  <a:tcPr marL="102735" marR="102735" marT="51368" marB="513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2735" marR="102735" marT="51368" marB="513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µ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marL="102735" marR="102735" marT="51368" marB="513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mV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2735" marR="102735" marT="51368" marB="513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kV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2735" marR="102735" marT="51368" marB="513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MV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2735" marR="102735" marT="51368" marB="513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5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Pronounced as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2735" marR="102735" marT="51368" marB="513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Volt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2735" marR="102735" marT="51368" marB="513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Microvolt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2735" marR="102735" marT="51368" marB="513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Millivolt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2735" marR="102735" marT="51368" marB="513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Kilovolt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2735" marR="102735" marT="51368" marB="513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Megavolt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2735" marR="102735" marT="51368" marB="513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5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Multiplier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2735" marR="102735" marT="51368" marB="513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2735" marR="102735" marT="51368" marB="513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0.000001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2735" marR="102735" marT="51368" marB="513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0.001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2735" marR="102735" marT="51368" marB="513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1,000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2735" marR="102735" marT="51368" marB="513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1,000,000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2735" marR="102735" marT="51368" marB="513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utoUpdateAnimBg="0"/>
      <p:bldP spid="41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879725" y="609600"/>
            <a:ext cx="5827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lvl="1" indent="1588" defTabSz="455613"/>
            <a:r>
              <a:rPr lang="en-US" sz="2400">
                <a:latin typeface="Impact" pitchFamily="34" charset="0"/>
              </a:rPr>
              <a:t>Circuit  arrangements</a:t>
            </a:r>
            <a:endParaRPr lang="en-US" sz="2000" b="1">
              <a:latin typeface="Impact" pitchFamily="34" charset="0"/>
            </a:endParaRP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2681288" y="1165225"/>
            <a:ext cx="59420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altLang="en-US" sz="1600"/>
              <a:t>The headlight circuit is a series-parallel circuit. The headlight switch is hooked in series to the headlights, which are hooked in parallel.</a:t>
            </a:r>
          </a:p>
        </p:txBody>
      </p:sp>
      <p:pic>
        <p:nvPicPr>
          <p:cNvPr id="5" name="Picture 4" descr="02010225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5763" y="2189163"/>
            <a:ext cx="5716587" cy="28686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879725" y="609600"/>
            <a:ext cx="5827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lvl="1" indent="1588" defTabSz="455613"/>
            <a:r>
              <a:rPr lang="en-US" sz="2400">
                <a:latin typeface="Impact" pitchFamily="34" charset="0"/>
              </a:rPr>
              <a:t>Circuit  arrangements</a:t>
            </a:r>
            <a:endParaRPr lang="en-US" sz="2000" b="1">
              <a:latin typeface="Impact" pitchFamily="34" charset="0"/>
            </a:endParaRPr>
          </a:p>
        </p:txBody>
      </p:sp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3170238" y="1120775"/>
            <a:ext cx="56689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Accessory circuits are stand-alone series circuits. An accessory circuit is usually parallel to other accessory circuits.</a:t>
            </a:r>
          </a:p>
        </p:txBody>
      </p:sp>
      <p:pic>
        <p:nvPicPr>
          <p:cNvPr id="5" name="Picture 4" descr="02010226.tif"/>
          <p:cNvPicPr>
            <a:picLocks noChangeAspect="1"/>
          </p:cNvPicPr>
          <p:nvPr/>
        </p:nvPicPr>
        <p:blipFill>
          <a:blip r:embed="rId2" cstate="print"/>
          <a:srcRect t="-2962" r="-1228"/>
          <a:stretch>
            <a:fillRect/>
          </a:stretch>
        </p:blipFill>
        <p:spPr bwMode="auto">
          <a:xfrm>
            <a:off x="2921000" y="2001838"/>
            <a:ext cx="5697538" cy="41576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879725" y="609600"/>
            <a:ext cx="5827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lvl="1" indent="1588" defTabSz="455613"/>
            <a:r>
              <a:rPr lang="en-US" sz="2400">
                <a:latin typeface="Impact" pitchFamily="34" charset="0"/>
              </a:rPr>
              <a:t>The basics of electrical measurement</a:t>
            </a:r>
          </a:p>
          <a:p>
            <a:pPr marL="114300" lvl="1" indent="1588" defTabSz="455613"/>
            <a:endParaRPr lang="en-US" sz="2000" b="1">
              <a:latin typeface="Impact" pitchFamily="34" charset="0"/>
            </a:endParaRPr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3068638" y="5086350"/>
            <a:ext cx="54879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A voltmeter measures the difference in electrical pressure between two points. A voltmeter is used in parallel with the circuit.</a:t>
            </a:r>
          </a:p>
        </p:txBody>
      </p:sp>
      <p:pic>
        <p:nvPicPr>
          <p:cNvPr id="150568" name="Picture 40" descr="02010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0350" y="2874963"/>
            <a:ext cx="5880100" cy="20462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Text Box 75"/>
          <p:cNvSpPr txBox="1">
            <a:spLocks noChangeArrowheads="1"/>
          </p:cNvSpPr>
          <p:nvPr/>
        </p:nvSpPr>
        <p:spPr bwMode="auto">
          <a:xfrm>
            <a:off x="3068638" y="1133475"/>
            <a:ext cx="53975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Voltage is measured in volts. The volt is the unit of measurement for electron force. The volt is based upon the number of electrons that are pushed through a circuit’s resistance. A basic principle is that 1 volt equals the amount of electron force required to push 1 ampere through 1 ohm of resistance.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879725" y="609600"/>
            <a:ext cx="5827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lvl="1" indent="1588" defTabSz="455613"/>
            <a:r>
              <a:rPr lang="en-US" sz="2400">
                <a:latin typeface="Impact" pitchFamily="34" charset="0"/>
              </a:rPr>
              <a:t>The basics of electrical measurement</a:t>
            </a:r>
          </a:p>
          <a:p>
            <a:pPr marL="114300" lvl="1" indent="1588" defTabSz="455613"/>
            <a:endParaRPr lang="en-US" sz="2000" b="1">
              <a:latin typeface="Impact" pitchFamily="34" charset="0"/>
            </a:endParaRP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3214688" y="4152900"/>
            <a:ext cx="52212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An ammeter measures the amount of current flow in amps. The ammeter is inserted into the path of current flow. In the case of a series, it is inserted in a circuit.</a:t>
            </a:r>
          </a:p>
        </p:txBody>
      </p:sp>
      <p:graphicFrame>
        <p:nvGraphicFramePr>
          <p:cNvPr id="151707" name="Group 155"/>
          <p:cNvGraphicFramePr>
            <a:graphicFrameLocks noGrp="1"/>
          </p:cNvGraphicFramePr>
          <p:nvPr/>
        </p:nvGraphicFramePr>
        <p:xfrm>
          <a:off x="2636838" y="2628900"/>
          <a:ext cx="6190901" cy="1374140"/>
        </p:xfrm>
        <a:graphic>
          <a:graphicData uri="http://schemas.openxmlformats.org/drawingml/2006/table">
            <a:tbl>
              <a:tblPr/>
              <a:tblGrid>
                <a:gridCol w="1212498"/>
                <a:gridCol w="903111"/>
                <a:gridCol w="1072445"/>
                <a:gridCol w="1004711"/>
                <a:gridCol w="903111"/>
                <a:gridCol w="1095025"/>
              </a:tblGrid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Current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Basic Unit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Units for Very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Small Amounts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Units for Very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Large Amounts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Symbol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µ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Pronounced as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Ampere, or Amp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Microampere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Milliampere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Kiloampere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Mega-ampere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Multiplier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0.000001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1,000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1,000,000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1708" name="Picture 156" descr="020102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825" y="5178425"/>
            <a:ext cx="6132513" cy="1016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2900363" y="1219200"/>
            <a:ext cx="61007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8138" lvl="1" indent="-223838" defTabSz="455613">
              <a:buFontTx/>
              <a:buChar char="•"/>
              <a:tabLst>
                <a:tab pos="339725" algn="l"/>
              </a:tabLst>
            </a:pPr>
            <a:r>
              <a:rPr lang="en-US" altLang="en-US" sz="1600" b="1"/>
              <a:t>	</a:t>
            </a:r>
            <a:r>
              <a:rPr lang="en-US" sz="1600"/>
              <a:t>Current is the flow of electrons through a wire, which is pushed by voltage to overcome the resistance in a wire or conductor.</a:t>
            </a:r>
            <a:endParaRPr lang="en-US" altLang="en-US" sz="1600"/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3227388" y="2120900"/>
            <a:ext cx="5221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Current is measured in amperes, or amps.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8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879725" y="609600"/>
            <a:ext cx="5827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lvl="1" indent="1588" defTabSz="455613"/>
            <a:r>
              <a:rPr lang="en-US" sz="2400">
                <a:latin typeface="Impact" pitchFamily="34" charset="0"/>
              </a:rPr>
              <a:t>The basics of electrical measurement</a:t>
            </a:r>
          </a:p>
          <a:p>
            <a:pPr marL="114300" lvl="1" indent="1588" defTabSz="455613"/>
            <a:endParaRPr lang="en-US" sz="2000" b="1">
              <a:latin typeface="Impact" pitchFamily="34" charset="0"/>
            </a:endParaRPr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2946400" y="1885950"/>
            <a:ext cx="58594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8138" lvl="1" indent="-223838" defTabSz="455613">
              <a:buFontTx/>
              <a:buChar char="•"/>
              <a:tabLst>
                <a:tab pos="339725" algn="l"/>
              </a:tabLst>
            </a:pPr>
            <a:r>
              <a:rPr lang="en-US" altLang="en-US" sz="1600" b="1"/>
              <a:t>	</a:t>
            </a:r>
            <a:r>
              <a:rPr lang="en-US" sz="1600"/>
              <a:t>The ampere is the unit of measurement for electrical current. Andre Ampere (1775-1836) discovered that 6.28 x 10</a:t>
            </a:r>
            <a:r>
              <a:rPr lang="en-US" sz="1600" baseline="40000"/>
              <a:t>18  </a:t>
            </a:r>
            <a:r>
              <a:rPr lang="en-US" sz="1600"/>
              <a:t>electrons pass a given point in a circuit in 1 second. This unit is called 1 ampere-second of electrical flow.</a:t>
            </a:r>
            <a:endParaRPr lang="en-US" altLang="en-US" sz="1600" baseline="40000"/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3475038" y="1246188"/>
            <a:ext cx="52212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NOTE:</a:t>
            </a:r>
            <a:r>
              <a:rPr lang="en-US" sz="1600"/>
              <a:t> Resistance is measured by the size of the wire or conductor.</a:t>
            </a:r>
            <a:endParaRPr lang="en-US" sz="1600" b="1"/>
          </a:p>
        </p:txBody>
      </p:sp>
      <p:sp>
        <p:nvSpPr>
          <p:cNvPr id="152617" name="Text Box 41"/>
          <p:cNvSpPr txBox="1">
            <a:spLocks noChangeArrowheads="1"/>
          </p:cNvSpPr>
          <p:nvPr/>
        </p:nvSpPr>
        <p:spPr bwMode="auto">
          <a:xfrm>
            <a:off x="3306763" y="5299075"/>
            <a:ext cx="54991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As a measure of electron flow, the ampere involves both time and volume. If 12.56 x 10</a:t>
            </a:r>
            <a:r>
              <a:rPr lang="en-US" sz="1600" baseline="30000"/>
              <a:t>18  </a:t>
            </a:r>
            <a:r>
              <a:rPr lang="en-US" sz="1600"/>
              <a:t>electrons, or twice the electrons of 1 ampere-second, move past a given point, then 2 ampere-seconds of current flow have occurred.</a:t>
            </a:r>
            <a:endParaRPr lang="en-US"/>
          </a:p>
        </p:txBody>
      </p:sp>
      <p:pic>
        <p:nvPicPr>
          <p:cNvPr id="152618" name="Picture 42" descr="020102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3154363"/>
            <a:ext cx="5764213" cy="19145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/>
      <p:bldP spid="152580" grpId="0"/>
      <p:bldP spid="1526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879725" y="609600"/>
            <a:ext cx="5827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lvl="1" indent="1588" defTabSz="455613"/>
            <a:r>
              <a:rPr lang="en-US" sz="2400">
                <a:latin typeface="Impact" pitchFamily="34" charset="0"/>
              </a:rPr>
              <a:t>The basics of electrical measurement</a:t>
            </a:r>
          </a:p>
          <a:p>
            <a:pPr marL="114300" lvl="1" indent="1588" defTabSz="455613"/>
            <a:endParaRPr lang="en-US" sz="2000" b="1">
              <a:latin typeface="Impact" pitchFamily="34" charset="0"/>
            </a:endParaRPr>
          </a:p>
        </p:txBody>
      </p:sp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2922588" y="1152525"/>
            <a:ext cx="5691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8138" lvl="1" indent="-223838" defTabSz="455613">
              <a:buFontTx/>
              <a:buChar char="•"/>
              <a:tabLst>
                <a:tab pos="339725" algn="l"/>
              </a:tabLst>
            </a:pPr>
            <a:r>
              <a:rPr lang="en-US" altLang="en-US" sz="1600" b="1"/>
              <a:t>	</a:t>
            </a:r>
            <a:r>
              <a:rPr lang="en-US" sz="1600"/>
              <a:t>The ohm is the unit of measurement for electron resistance in a circuit. Current flowing in a circuit must overcome resistance. A basic principle is 1 ohm equals the volume of 1 ampere forced by 1 volt of electron force. The greater a circuit’s resistance, the greater the force or voltage required to maintain electron flow.</a:t>
            </a:r>
            <a:endParaRPr lang="en-US" altLang="en-US" sz="1600" baseline="40000"/>
          </a:p>
        </p:txBody>
      </p:sp>
      <p:graphicFrame>
        <p:nvGraphicFramePr>
          <p:cNvPr id="153755" name="Group 155"/>
          <p:cNvGraphicFramePr>
            <a:graphicFrameLocks noGrp="1"/>
          </p:cNvGraphicFramePr>
          <p:nvPr/>
        </p:nvGraphicFramePr>
        <p:xfrm>
          <a:off x="2878138" y="2913063"/>
          <a:ext cx="5635625" cy="1207770"/>
        </p:xfrm>
        <a:graphic>
          <a:graphicData uri="http://schemas.openxmlformats.org/drawingml/2006/table">
            <a:tbl>
              <a:tblPr/>
              <a:tblGrid>
                <a:gridCol w="1247775"/>
                <a:gridCol w="684213"/>
                <a:gridCol w="901523"/>
                <a:gridCol w="880533"/>
                <a:gridCol w="936978"/>
                <a:gridCol w="984603"/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Resistance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Basic Unit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Units for Very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Small Amounts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Units for Very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Large Amounts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Symbol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µW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mW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kW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MW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Pronounced as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Ohm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Micro-ohm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Milli-ohm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Kilo-ohm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Mega-ohm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Multiplier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0.000001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1,000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1,000,000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756" name="Picture 156" descr="020102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7225" y="4381500"/>
            <a:ext cx="4987925" cy="20129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879725" y="609600"/>
            <a:ext cx="5827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lvl="1" indent="1588" defTabSz="455613"/>
            <a:r>
              <a:rPr lang="en-US" sz="2400">
                <a:latin typeface="Impact" pitchFamily="34" charset="0"/>
              </a:rPr>
              <a:t>The basics of electrical measurement</a:t>
            </a:r>
          </a:p>
          <a:p>
            <a:pPr marL="114300" lvl="1" indent="1588" defTabSz="455613"/>
            <a:endParaRPr lang="en-US" sz="2000" b="1">
              <a:latin typeface="Impact" pitchFamily="34" charset="0"/>
            </a:endParaRP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3363913" y="2290763"/>
            <a:ext cx="517366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8138" lvl="1" indent="-223838" defTabSz="455613">
              <a:buFontTx/>
              <a:buChar char="•"/>
              <a:tabLst>
                <a:tab pos="339725" algn="l"/>
              </a:tabLst>
            </a:pPr>
            <a:r>
              <a:rPr lang="en-US" altLang="en-US" sz="1600" b="1"/>
              <a:t>	</a:t>
            </a:r>
            <a:r>
              <a:rPr lang="en-US" sz="1600"/>
              <a:t>Assume that a circuit and load allow 1 ampere-second of electron flow at a given voltage. If the force in the circuit is doubled then 2 ampere-seconds are forced through the circuit.</a:t>
            </a:r>
            <a:endParaRPr lang="en-US" altLang="en-US" sz="1600" baseline="40000"/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3475038" y="1381125"/>
            <a:ext cx="52212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The volume of electrons flowing in a circuit is determined by the amount of voltage applied against circuit resistance.</a:t>
            </a:r>
          </a:p>
        </p:txBody>
      </p:sp>
      <p:pic>
        <p:nvPicPr>
          <p:cNvPr id="154631" name="Picture 7" descr="020102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950" y="3544888"/>
            <a:ext cx="5357813" cy="23145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/>
      <p:bldP spid="1546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879725" y="609600"/>
            <a:ext cx="5827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lvl="1" indent="1588" defTabSz="455613"/>
            <a:r>
              <a:rPr lang="en-US" sz="2400">
                <a:latin typeface="Impact" pitchFamily="34" charset="0"/>
              </a:rPr>
              <a:t>The basics of electrical measurement</a:t>
            </a:r>
          </a:p>
          <a:p>
            <a:pPr marL="114300" lvl="1" indent="1588" defTabSz="455613"/>
            <a:endParaRPr lang="en-US" sz="2000" b="1">
              <a:latin typeface="Impact" pitchFamily="34" charset="0"/>
            </a:endParaRP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3273425" y="1212850"/>
            <a:ext cx="53673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8138" lvl="1" indent="-223838" defTabSz="455613">
              <a:buFontTx/>
              <a:buChar char="•"/>
              <a:tabLst>
                <a:tab pos="339725" algn="l"/>
              </a:tabLst>
            </a:pPr>
            <a:r>
              <a:rPr lang="en-US" altLang="en-US" sz="1600"/>
              <a:t>Inversely, assume that a light bulb with half the resistance is placed in the same circuit. The results are the same with an equivalent voltage.</a:t>
            </a:r>
            <a:endParaRPr lang="en-US" altLang="en-US" sz="1600" baseline="40000"/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3678238" y="4941888"/>
            <a:ext cx="52212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NOTE:</a:t>
            </a:r>
            <a:r>
              <a:rPr lang="en-US" sz="1600"/>
              <a:t> The ampere indicates the number of electrons that flow through the circuit during a given length of time.</a:t>
            </a:r>
            <a:endParaRPr lang="en-US" sz="1600" b="1"/>
          </a:p>
        </p:txBody>
      </p:sp>
      <p:pic>
        <p:nvPicPr>
          <p:cNvPr id="155654" name="Picture 6" descr="020102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2113" y="2255838"/>
            <a:ext cx="5675312" cy="24511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/>
      <p:bldP spid="1556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2879725" y="609600"/>
            <a:ext cx="5827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lvl="1" indent="1588" defTabSz="455613"/>
            <a:r>
              <a:rPr lang="en-US" sz="2400">
                <a:latin typeface="Impact" pitchFamily="34" charset="0"/>
              </a:rPr>
              <a:t>Ohm’s law</a:t>
            </a:r>
          </a:p>
          <a:p>
            <a:pPr marL="114300" lvl="1" indent="1588" defTabSz="455613"/>
            <a:endParaRPr lang="en-US" sz="2000" b="1">
              <a:latin typeface="Impact" pitchFamily="34" charset="0"/>
            </a:endParaRP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2935288" y="1146175"/>
            <a:ext cx="58356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8138" lvl="1" indent="-223838" defTabSz="455613">
              <a:buFontTx/>
              <a:buChar char="•"/>
              <a:tabLst>
                <a:tab pos="339725" algn="l"/>
              </a:tabLst>
            </a:pPr>
            <a:r>
              <a:rPr lang="en-US" altLang="en-US" sz="1600"/>
              <a:t>Ohm’s law refers to the relationship between volts, amperes, and ohms. Voltage equals the current in amperes multiplied by resistance in ohms. Technicians use Om’s law to predict how a circuit will behave during operation.</a:t>
            </a:r>
            <a:endParaRPr lang="en-US" altLang="en-US" sz="1600" baseline="40000"/>
          </a:p>
        </p:txBody>
      </p:sp>
      <p:pic>
        <p:nvPicPr>
          <p:cNvPr id="156678" name="Picture 6" descr="020102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2913" y="2665413"/>
            <a:ext cx="5583237" cy="38592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utoUpdateAnimBg="0"/>
      <p:bldP spid="156675" grpId="0"/>
    </p:bldLst>
  </p:timing>
</p:sld>
</file>

<file path=ppt/theme/theme1.xml><?xml version="1.0" encoding="utf-8"?>
<a:theme xmlns:a="http://schemas.openxmlformats.org/drawingml/2006/main" name="THS_Auto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THS_Auto</Template>
  <TotalTime>3485</TotalTime>
  <Words>1016</Words>
  <Application>Microsoft Office PowerPoint</Application>
  <PresentationFormat>On-screen Show (4:3)</PresentationFormat>
  <Paragraphs>144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THS_Auto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Instructional Materials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Keith Campbell</dc:creator>
  <cp:lastModifiedBy>jmacdonald</cp:lastModifiedBy>
  <cp:revision>127</cp:revision>
  <dcterms:created xsi:type="dcterms:W3CDTF">2003-05-20T14:50:41Z</dcterms:created>
  <dcterms:modified xsi:type="dcterms:W3CDTF">2015-09-23T02:05:03Z</dcterms:modified>
</cp:coreProperties>
</file>