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algn="r" rtl="0" eaLnBrk="0" fontAlgn="base" hangingPunct="0">
      <a:spcBef>
        <a:spcPct val="0"/>
      </a:spcBef>
      <a:spcAft>
        <a:spcPct val="0"/>
      </a:spcAft>
      <a:defRPr sz="1200" kern="1200">
        <a:solidFill>
          <a:schemeClr val="tx1"/>
        </a:solidFill>
        <a:latin typeface="Arial" charset="0"/>
        <a:ea typeface="+mn-ea"/>
        <a:cs typeface="+mn-cs"/>
      </a:defRPr>
    </a:lvl1pPr>
    <a:lvl2pPr marL="457200" algn="r" rtl="0" eaLnBrk="0" fontAlgn="base" hangingPunct="0">
      <a:spcBef>
        <a:spcPct val="0"/>
      </a:spcBef>
      <a:spcAft>
        <a:spcPct val="0"/>
      </a:spcAft>
      <a:defRPr sz="1200" kern="1200">
        <a:solidFill>
          <a:schemeClr val="tx1"/>
        </a:solidFill>
        <a:latin typeface="Arial" charset="0"/>
        <a:ea typeface="+mn-ea"/>
        <a:cs typeface="+mn-cs"/>
      </a:defRPr>
    </a:lvl2pPr>
    <a:lvl3pPr marL="914400" algn="r" rtl="0" eaLnBrk="0" fontAlgn="base" hangingPunct="0">
      <a:spcBef>
        <a:spcPct val="0"/>
      </a:spcBef>
      <a:spcAft>
        <a:spcPct val="0"/>
      </a:spcAft>
      <a:defRPr sz="1200" kern="1200">
        <a:solidFill>
          <a:schemeClr val="tx1"/>
        </a:solidFill>
        <a:latin typeface="Arial" charset="0"/>
        <a:ea typeface="+mn-ea"/>
        <a:cs typeface="+mn-cs"/>
      </a:defRPr>
    </a:lvl3pPr>
    <a:lvl4pPr marL="1371600" algn="r" rtl="0" eaLnBrk="0" fontAlgn="base" hangingPunct="0">
      <a:spcBef>
        <a:spcPct val="0"/>
      </a:spcBef>
      <a:spcAft>
        <a:spcPct val="0"/>
      </a:spcAft>
      <a:defRPr sz="1200" kern="1200">
        <a:solidFill>
          <a:schemeClr val="tx1"/>
        </a:solidFill>
        <a:latin typeface="Arial" charset="0"/>
        <a:ea typeface="+mn-ea"/>
        <a:cs typeface="+mn-cs"/>
      </a:defRPr>
    </a:lvl4pPr>
    <a:lvl5pPr marL="1828800" algn="r"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01A0"/>
    <a:srgbClr val="6C5699"/>
    <a:srgbClr val="6F7F3B"/>
    <a:srgbClr val="9AAD2C"/>
    <a:srgbClr val="B0CA0E"/>
    <a:srgbClr val="9966FF"/>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88" d="100"/>
          <a:sy n="88" d="100"/>
        </p:scale>
        <p:origin x="-2028" y="-114"/>
      </p:cViewPr>
      <p:guideLst>
        <p:guide orient="horz" pos="2160"/>
        <p:guide pos="2880"/>
        <p:guide pos="17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auto">
          <a:xfrm>
            <a:off x="0" y="0"/>
            <a:ext cx="2590800" cy="6858000"/>
          </a:xfrm>
          <a:prstGeom prst="rect">
            <a:avLst/>
          </a:prstGeom>
          <a:solidFill>
            <a:srgbClr val="003618"/>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pitchFamily="-110" charset="0"/>
            </a:endParaRPr>
          </a:p>
        </p:txBody>
      </p:sp>
      <p:sp>
        <p:nvSpPr>
          <p:cNvPr id="7" name="Rectangle 24"/>
          <p:cNvSpPr>
            <a:spLocks noChangeArrowheads="1"/>
          </p:cNvSpPr>
          <p:nvPr/>
        </p:nvSpPr>
        <p:spPr bwMode="auto">
          <a:xfrm>
            <a:off x="1982207" y="2516188"/>
            <a:ext cx="184731" cy="338554"/>
          </a:xfrm>
          <a:prstGeom prst="rect">
            <a:avLst/>
          </a:prstGeom>
          <a:noFill/>
          <a:ln w="9525">
            <a:noFill/>
            <a:miter lim="800000"/>
            <a:headEnd/>
            <a:tailEnd/>
          </a:ln>
          <a:effectLst/>
        </p:spPr>
        <p:txBody>
          <a:bodyPr wrap="none">
            <a:spAutoFit/>
          </a:bodyPr>
          <a:lstStyle/>
          <a:p>
            <a:pPr algn="r">
              <a:defRPr/>
            </a:pPr>
            <a:endParaRPr lang="en-US" sz="1600" dirty="0">
              <a:solidFill>
                <a:schemeClr val="hlink"/>
              </a:solidFill>
              <a:latin typeface="Impact" pitchFamily="-110" charset="0"/>
              <a:ea typeface="+mn-ea"/>
            </a:endParaRPr>
          </a:p>
        </p:txBody>
      </p:sp>
      <p:sp>
        <p:nvSpPr>
          <p:cNvPr id="9" name="Rectangle 26"/>
          <p:cNvSpPr>
            <a:spLocks noChangeArrowheads="1"/>
          </p:cNvSpPr>
          <p:nvPr/>
        </p:nvSpPr>
        <p:spPr bwMode="auto">
          <a:xfrm>
            <a:off x="1982207" y="4468813"/>
            <a:ext cx="184731" cy="338554"/>
          </a:xfrm>
          <a:prstGeom prst="rect">
            <a:avLst/>
          </a:prstGeom>
          <a:noFill/>
          <a:ln w="9525">
            <a:noFill/>
            <a:miter lim="800000"/>
            <a:headEnd/>
            <a:tailEnd/>
          </a:ln>
          <a:effectLst/>
        </p:spPr>
        <p:txBody>
          <a:bodyPr wrap="none">
            <a:spAutoFit/>
          </a:bodyPr>
          <a:lstStyle/>
          <a:p>
            <a:pPr algn="r">
              <a:defRPr/>
            </a:pPr>
            <a:endParaRPr lang="en-US" sz="1600" dirty="0">
              <a:solidFill>
                <a:schemeClr val="hlink"/>
              </a:solidFill>
              <a:latin typeface="Impact" pitchFamily="-110" charset="0"/>
              <a:ea typeface="+mn-ea"/>
            </a:endParaRPr>
          </a:p>
        </p:txBody>
      </p:sp>
      <p:sp>
        <p:nvSpPr>
          <p:cNvPr id="6" name="TextBox 5"/>
          <p:cNvSpPr txBox="1"/>
          <p:nvPr/>
        </p:nvSpPr>
        <p:spPr>
          <a:xfrm>
            <a:off x="152400" y="304800"/>
            <a:ext cx="2362200" cy="1569660"/>
          </a:xfrm>
          <a:prstGeom prst="rect">
            <a:avLst/>
          </a:prstGeom>
          <a:noFill/>
        </p:spPr>
        <p:txBody>
          <a:bodyPr wrap="square" rtlCol="0">
            <a:spAutoFit/>
          </a:bodyPr>
          <a:lstStyle/>
          <a:p>
            <a:pPr algn="ctr"/>
            <a:r>
              <a:rPr lang="en-US" sz="3200" b="0" dirty="0" smtClean="0">
                <a:solidFill>
                  <a:schemeClr val="bg1"/>
                </a:solidFill>
                <a:latin typeface="Calibri" pitchFamily="34" charset="0"/>
              </a:rPr>
              <a:t>THS Automotive Technology</a:t>
            </a:r>
            <a:r>
              <a:rPr lang="en-US" sz="3200" b="0" baseline="0" dirty="0" smtClean="0">
                <a:solidFill>
                  <a:schemeClr val="bg1"/>
                </a:solidFill>
                <a:latin typeface="Calibri" pitchFamily="34" charset="0"/>
              </a:rPr>
              <a:t> </a:t>
            </a:r>
            <a:endParaRPr lang="en-US" sz="3200" b="0" dirty="0">
              <a:solidFill>
                <a:schemeClr val="bg1"/>
              </a:solidFill>
              <a:latin typeface="Calibri" pitchFamily="34" charset="0"/>
            </a:endParaRPr>
          </a:p>
        </p:txBody>
      </p:sp>
      <p:pic>
        <p:nvPicPr>
          <p:cNvPr id="11" name="Picture 10" descr="powert2.png"/>
          <p:cNvPicPr>
            <a:picLocks noChangeAspect="1"/>
          </p:cNvPicPr>
          <p:nvPr/>
        </p:nvPicPr>
        <p:blipFill>
          <a:blip r:embed="rId13" cstate="print"/>
          <a:stretch>
            <a:fillRect/>
          </a:stretch>
        </p:blipFill>
        <p:spPr>
          <a:xfrm>
            <a:off x="685800" y="5562600"/>
            <a:ext cx="1219202" cy="795530"/>
          </a:xfrm>
          <a:prstGeom prst="rect">
            <a:avLst/>
          </a:prstGeom>
        </p:spPr>
      </p:pic>
      <p:sp>
        <p:nvSpPr>
          <p:cNvPr id="8" name="Rectangle 25"/>
          <p:cNvSpPr>
            <a:spLocks noChangeArrowheads="1"/>
          </p:cNvSpPr>
          <p:nvPr userDrawn="1"/>
        </p:nvSpPr>
        <p:spPr bwMode="auto">
          <a:xfrm>
            <a:off x="539569" y="2462549"/>
            <a:ext cx="1627369" cy="338554"/>
          </a:xfrm>
          <a:prstGeom prst="rect">
            <a:avLst/>
          </a:prstGeom>
          <a:noFill/>
          <a:ln w="9525">
            <a:noFill/>
            <a:miter lim="800000"/>
            <a:headEnd/>
            <a:tailEnd/>
          </a:ln>
          <a:effectLst/>
        </p:spPr>
        <p:txBody>
          <a:bodyPr wrap="none">
            <a:spAutoFit/>
          </a:bodyPr>
          <a:lstStyle/>
          <a:p>
            <a:pPr>
              <a:defRPr/>
            </a:pPr>
            <a:r>
              <a:rPr lang="en-US" sz="1600" dirty="0" smtClean="0">
                <a:solidFill>
                  <a:schemeClr val="hlink"/>
                </a:solidFill>
                <a:latin typeface="Impact" pitchFamily="34" charset="0"/>
              </a:rPr>
              <a:t>Engine Diagnosis</a:t>
            </a:r>
            <a:endParaRPr lang="en-US" sz="1600" dirty="0">
              <a:solidFill>
                <a:schemeClr val="hlink"/>
              </a:solidFill>
              <a:latin typeface="Impact" pitchFamily="34" charset="0"/>
            </a:endParaRPr>
          </a:p>
        </p:txBody>
      </p:sp>
      <p:sp>
        <p:nvSpPr>
          <p:cNvPr id="12" name="Rectangle 26"/>
          <p:cNvSpPr>
            <a:spLocks noChangeArrowheads="1"/>
          </p:cNvSpPr>
          <p:nvPr userDrawn="1"/>
        </p:nvSpPr>
        <p:spPr bwMode="auto">
          <a:xfrm>
            <a:off x="629839" y="3781220"/>
            <a:ext cx="1451038" cy="584775"/>
          </a:xfrm>
          <a:prstGeom prst="rect">
            <a:avLst/>
          </a:prstGeom>
          <a:noFill/>
          <a:ln w="9525">
            <a:noFill/>
            <a:miter lim="800000"/>
            <a:headEnd/>
            <a:tailEnd/>
          </a:ln>
          <a:effectLst/>
        </p:spPr>
        <p:txBody>
          <a:bodyPr wrap="none">
            <a:spAutoFit/>
          </a:bodyPr>
          <a:lstStyle/>
          <a:p>
            <a:pPr>
              <a:defRPr/>
            </a:pPr>
            <a:r>
              <a:rPr lang="en-US" sz="1600" dirty="0" smtClean="0">
                <a:solidFill>
                  <a:schemeClr val="hlink"/>
                </a:solidFill>
                <a:latin typeface="Impact" pitchFamily="34" charset="0"/>
              </a:rPr>
              <a:t>General </a:t>
            </a:r>
            <a:r>
              <a:rPr lang="en-US" sz="1600" dirty="0">
                <a:solidFill>
                  <a:schemeClr val="hlink"/>
                </a:solidFill>
                <a:latin typeface="Impact" pitchFamily="34" charset="0"/>
              </a:rPr>
              <a:t>Engine</a:t>
            </a:r>
          </a:p>
          <a:p>
            <a:pPr>
              <a:defRPr/>
            </a:pPr>
            <a:r>
              <a:rPr lang="en-US" sz="1600" dirty="0">
                <a:solidFill>
                  <a:schemeClr val="hlink"/>
                </a:solidFill>
                <a:latin typeface="Impact" pitchFamily="34" charset="0"/>
              </a:rPr>
              <a:t>Diagnosis</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ＭＳ Ｐゴシック" pitchFamily="-110" charset="-128"/>
          <a:cs typeface="+mj-cs"/>
        </a:defRPr>
      </a:lvl1pPr>
      <a:lvl2pPr algn="ctr" rtl="0" eaLnBrk="1" fontAlgn="base" hangingPunct="1">
        <a:spcBef>
          <a:spcPct val="0"/>
        </a:spcBef>
        <a:spcAft>
          <a:spcPct val="0"/>
        </a:spcAft>
        <a:defRPr sz="4400">
          <a:solidFill>
            <a:schemeClr val="tx2"/>
          </a:solidFill>
          <a:latin typeface="Times" pitchFamily="-110" charset="0"/>
          <a:ea typeface="ＭＳ Ｐゴシック" pitchFamily="-110" charset="-128"/>
        </a:defRPr>
      </a:lvl2pPr>
      <a:lvl3pPr algn="ctr" rtl="0" eaLnBrk="1" fontAlgn="base" hangingPunct="1">
        <a:spcBef>
          <a:spcPct val="0"/>
        </a:spcBef>
        <a:spcAft>
          <a:spcPct val="0"/>
        </a:spcAft>
        <a:defRPr sz="4400">
          <a:solidFill>
            <a:schemeClr val="tx2"/>
          </a:solidFill>
          <a:latin typeface="Times" pitchFamily="-110" charset="0"/>
          <a:ea typeface="ＭＳ Ｐゴシック" pitchFamily="-110" charset="-128"/>
        </a:defRPr>
      </a:lvl3pPr>
      <a:lvl4pPr algn="ctr" rtl="0" eaLnBrk="1" fontAlgn="base" hangingPunct="1">
        <a:spcBef>
          <a:spcPct val="0"/>
        </a:spcBef>
        <a:spcAft>
          <a:spcPct val="0"/>
        </a:spcAft>
        <a:defRPr sz="4400">
          <a:solidFill>
            <a:schemeClr val="tx2"/>
          </a:solidFill>
          <a:latin typeface="Times" pitchFamily="-110" charset="0"/>
          <a:ea typeface="ＭＳ Ｐゴシック" pitchFamily="-110" charset="-128"/>
        </a:defRPr>
      </a:lvl4pPr>
      <a:lvl5pPr algn="ctr" rtl="0" eaLnBrk="1" fontAlgn="base" hangingPunct="1">
        <a:spcBef>
          <a:spcPct val="0"/>
        </a:spcBef>
        <a:spcAft>
          <a:spcPct val="0"/>
        </a:spcAft>
        <a:defRPr sz="4400">
          <a:solidFill>
            <a:schemeClr val="tx2"/>
          </a:solidFill>
          <a:latin typeface="Times" pitchFamily="-110" charset="0"/>
          <a:ea typeface="ＭＳ Ｐゴシック" pitchFamily="-110" charset="-128"/>
        </a:defRPr>
      </a:lvl5pPr>
      <a:lvl6pPr marL="457200" algn="ctr" rtl="0" eaLnBrk="1" fontAlgn="base" hangingPunct="1">
        <a:spcBef>
          <a:spcPct val="0"/>
        </a:spcBef>
        <a:spcAft>
          <a:spcPct val="0"/>
        </a:spcAft>
        <a:defRPr sz="4400">
          <a:solidFill>
            <a:schemeClr val="tx2"/>
          </a:solidFill>
          <a:latin typeface="Times" pitchFamily="-110" charset="0"/>
        </a:defRPr>
      </a:lvl6pPr>
      <a:lvl7pPr marL="914400" algn="ctr" rtl="0" eaLnBrk="1" fontAlgn="base" hangingPunct="1">
        <a:spcBef>
          <a:spcPct val="0"/>
        </a:spcBef>
        <a:spcAft>
          <a:spcPct val="0"/>
        </a:spcAft>
        <a:defRPr sz="4400">
          <a:solidFill>
            <a:schemeClr val="tx2"/>
          </a:solidFill>
          <a:latin typeface="Times" pitchFamily="-110" charset="0"/>
        </a:defRPr>
      </a:lvl7pPr>
      <a:lvl8pPr marL="1371600" algn="ctr" rtl="0" eaLnBrk="1" fontAlgn="base" hangingPunct="1">
        <a:spcBef>
          <a:spcPct val="0"/>
        </a:spcBef>
        <a:spcAft>
          <a:spcPct val="0"/>
        </a:spcAft>
        <a:defRPr sz="4400">
          <a:solidFill>
            <a:schemeClr val="tx2"/>
          </a:solidFill>
          <a:latin typeface="Times" pitchFamily="-110" charset="0"/>
        </a:defRPr>
      </a:lvl8pPr>
      <a:lvl9pPr marL="1828800" algn="ctr" rtl="0" eaLnBrk="1" fontAlgn="base" hangingPunct="1">
        <a:spcBef>
          <a:spcPct val="0"/>
        </a:spcBef>
        <a:spcAft>
          <a:spcPct val="0"/>
        </a:spcAft>
        <a:defRPr sz="4400">
          <a:solidFill>
            <a:schemeClr val="tx2"/>
          </a:solidFill>
          <a:latin typeface="Times" pitchFamily="-110"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pitchFamily="-110" charset="-128"/>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10"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10"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26228" y="794657"/>
            <a:ext cx="5562600" cy="584775"/>
          </a:xfrm>
          <a:prstGeom prst="rect">
            <a:avLst/>
          </a:prstGeom>
          <a:noFill/>
        </p:spPr>
        <p:txBody>
          <a:bodyPr wrap="square" rtlCol="0">
            <a:spAutoFit/>
          </a:bodyPr>
          <a:lstStyle/>
          <a:p>
            <a:pPr algn="ctr"/>
            <a:r>
              <a:rPr lang="en-US" sz="3200" b="1" dirty="0" smtClean="0"/>
              <a:t>General Engine Diagnosis</a:t>
            </a:r>
            <a:endParaRPr lang="en-US" sz="3200" b="1" dirty="0"/>
          </a:p>
        </p:txBody>
      </p:sp>
      <p:pic>
        <p:nvPicPr>
          <p:cNvPr id="36866" name="Picture 2" descr="http://www.seriouswheels.com/pics-2011/def/2011-Ford-Mustang-GT-Engine-Compartment-2-1920x1440.jpg"/>
          <p:cNvPicPr>
            <a:picLocks noChangeAspect="1" noChangeArrowheads="1"/>
          </p:cNvPicPr>
          <p:nvPr/>
        </p:nvPicPr>
        <p:blipFill>
          <a:blip r:embed="rId2" cstate="print"/>
          <a:srcRect/>
          <a:stretch>
            <a:fillRect/>
          </a:stretch>
        </p:blipFill>
        <p:spPr bwMode="auto">
          <a:xfrm>
            <a:off x="3185174" y="1865526"/>
            <a:ext cx="5364859" cy="402364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Procedure for identifying and interpreting engine concerns</a:t>
            </a:r>
          </a:p>
        </p:txBody>
      </p:sp>
      <p:sp>
        <p:nvSpPr>
          <p:cNvPr id="106501" name="Text Box 5"/>
          <p:cNvSpPr txBox="1">
            <a:spLocks noChangeArrowheads="1"/>
          </p:cNvSpPr>
          <p:nvPr/>
        </p:nvSpPr>
        <p:spPr bwMode="auto">
          <a:xfrm>
            <a:off x="2879725" y="1590675"/>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Research service information related to the owner/driver’s concern.</a:t>
            </a:r>
          </a:p>
        </p:txBody>
      </p:sp>
      <p:sp>
        <p:nvSpPr>
          <p:cNvPr id="106502" name="Text Box 6"/>
          <p:cNvSpPr txBox="1">
            <a:spLocks noChangeArrowheads="1"/>
          </p:cNvSpPr>
          <p:nvPr/>
        </p:nvSpPr>
        <p:spPr bwMode="auto">
          <a:xfrm>
            <a:off x="2881313" y="227806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Technical service bulletins (TSB)</a:t>
            </a:r>
          </a:p>
        </p:txBody>
      </p:sp>
      <p:sp>
        <p:nvSpPr>
          <p:cNvPr id="106503" name="Text Box 7"/>
          <p:cNvSpPr txBox="1">
            <a:spLocks noChangeArrowheads="1"/>
          </p:cNvSpPr>
          <p:nvPr/>
        </p:nvSpPr>
        <p:spPr bwMode="auto">
          <a:xfrm>
            <a:off x="2876550" y="271621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Vehicle service information and service precautions</a:t>
            </a:r>
          </a:p>
        </p:txBody>
      </p:sp>
      <p:sp>
        <p:nvSpPr>
          <p:cNvPr id="106504" name="Text Box 8"/>
          <p:cNvSpPr txBox="1">
            <a:spLocks noChangeArrowheads="1"/>
          </p:cNvSpPr>
          <p:nvPr/>
        </p:nvSpPr>
        <p:spPr bwMode="auto">
          <a:xfrm>
            <a:off x="2889250" y="3186113"/>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Connect a scan tool and check for stored diagnostic trouble codes (DTCs).</a:t>
            </a:r>
          </a:p>
        </p:txBody>
      </p:sp>
      <p:sp>
        <p:nvSpPr>
          <p:cNvPr id="106505" name="Text Box 9"/>
          <p:cNvSpPr txBox="1">
            <a:spLocks noChangeArrowheads="1"/>
          </p:cNvSpPr>
          <p:nvPr/>
        </p:nvSpPr>
        <p:spPr bwMode="auto">
          <a:xfrm>
            <a:off x="2884488" y="3881438"/>
            <a:ext cx="5638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Based on the information gathered, determine what diagnostic procedures should be performed to locate the concern.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501"/>
                                        </p:tgtEl>
                                        <p:attrNameLst>
                                          <p:attrName>style.visibility</p:attrName>
                                        </p:attrNameLst>
                                      </p:cBhvr>
                                      <p:to>
                                        <p:strVal val="visible"/>
                                      </p:to>
                                    </p:set>
                                    <p:animEffect transition="in" filter="wipe(left)">
                                      <p:cBhvr>
                                        <p:cTn id="7" dur="500"/>
                                        <p:tgtEl>
                                          <p:spTgt spid="10650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502"/>
                                        </p:tgtEl>
                                        <p:attrNameLst>
                                          <p:attrName>style.visibility</p:attrName>
                                        </p:attrNameLst>
                                      </p:cBhvr>
                                      <p:to>
                                        <p:strVal val="visible"/>
                                      </p:to>
                                    </p:set>
                                    <p:animEffect transition="in" filter="wipe(left)">
                                      <p:cBhvr>
                                        <p:cTn id="12" dur="500"/>
                                        <p:tgtEl>
                                          <p:spTgt spid="10650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6503"/>
                                        </p:tgtEl>
                                        <p:attrNameLst>
                                          <p:attrName>style.visibility</p:attrName>
                                        </p:attrNameLst>
                                      </p:cBhvr>
                                      <p:to>
                                        <p:strVal val="visible"/>
                                      </p:to>
                                    </p:set>
                                    <p:animEffect transition="in" filter="wipe(left)">
                                      <p:cBhvr>
                                        <p:cTn id="17" dur="500"/>
                                        <p:tgtEl>
                                          <p:spTgt spid="10650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6504"/>
                                        </p:tgtEl>
                                        <p:attrNameLst>
                                          <p:attrName>style.visibility</p:attrName>
                                        </p:attrNameLst>
                                      </p:cBhvr>
                                      <p:to>
                                        <p:strVal val="visible"/>
                                      </p:to>
                                    </p:set>
                                    <p:animEffect transition="in" filter="wipe(left)">
                                      <p:cBhvr>
                                        <p:cTn id="22" dur="500"/>
                                        <p:tgtEl>
                                          <p:spTgt spid="10650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6505"/>
                                        </p:tgtEl>
                                        <p:attrNameLst>
                                          <p:attrName>style.visibility</p:attrName>
                                        </p:attrNameLst>
                                      </p:cBhvr>
                                      <p:to>
                                        <p:strVal val="visible"/>
                                      </p:to>
                                    </p:set>
                                    <p:animEffect transition="in" filter="wipe(left)">
                                      <p:cBhvr>
                                        <p:cTn id="27" dur="500"/>
                                        <p:tgtEl>
                                          <p:spTgt spid="106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1" grpId="0" autoUpdateAnimBg="0"/>
      <p:bldP spid="106502" grpId="0"/>
      <p:bldP spid="106503" grpId="0"/>
      <p:bldP spid="106504" grpId="0" autoUpdateAnimBg="0"/>
      <p:bldP spid="10650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Procedures for performing a preliminary engine inspection</a:t>
            </a:r>
          </a:p>
        </p:txBody>
      </p:sp>
      <p:sp>
        <p:nvSpPr>
          <p:cNvPr id="107525" name="Text Box 5"/>
          <p:cNvSpPr txBox="1">
            <a:spLocks noChangeArrowheads="1"/>
          </p:cNvSpPr>
          <p:nvPr/>
        </p:nvSpPr>
        <p:spPr bwMode="auto">
          <a:xfrm>
            <a:off x="2879725" y="2768600"/>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Perform a visual engine inspection.  Make sure to record all observations.</a:t>
            </a:r>
          </a:p>
        </p:txBody>
      </p:sp>
      <p:sp>
        <p:nvSpPr>
          <p:cNvPr id="107526" name="Text Box 6"/>
          <p:cNvSpPr txBox="1">
            <a:spLocks noChangeArrowheads="1"/>
          </p:cNvSpPr>
          <p:nvPr/>
        </p:nvSpPr>
        <p:spPr bwMode="auto">
          <a:xfrm>
            <a:off x="2870200" y="1603375"/>
            <a:ext cx="5910263" cy="106997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CAUTION:  The steps in this procedure that require the engine to be running must be performed outdoors because they must be done without exhaust ventilation equipment connected to the tailpipe.</a:t>
            </a:r>
          </a:p>
        </p:txBody>
      </p:sp>
      <p:sp>
        <p:nvSpPr>
          <p:cNvPr id="107527" name="Text Box 7"/>
          <p:cNvSpPr txBox="1">
            <a:spLocks noChangeArrowheads="1"/>
          </p:cNvSpPr>
          <p:nvPr/>
        </p:nvSpPr>
        <p:spPr bwMode="auto">
          <a:xfrm>
            <a:off x="2881313" y="3444875"/>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Inspect the spark plug wires for wear and damage.</a:t>
            </a:r>
          </a:p>
        </p:txBody>
      </p:sp>
      <p:sp>
        <p:nvSpPr>
          <p:cNvPr id="107528" name="Text Box 8"/>
          <p:cNvSpPr txBox="1">
            <a:spLocks noChangeArrowheads="1"/>
          </p:cNvSpPr>
          <p:nvPr/>
        </p:nvSpPr>
        <p:spPr bwMode="auto">
          <a:xfrm>
            <a:off x="2876550" y="3876675"/>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Inspect the primary wiring for wear and damage.  Look for wiring that is bare, burned, or disconnected.</a:t>
            </a:r>
          </a:p>
        </p:txBody>
      </p:sp>
      <p:sp>
        <p:nvSpPr>
          <p:cNvPr id="107529" name="Text Box 9"/>
          <p:cNvSpPr txBox="1">
            <a:spLocks noChangeArrowheads="1"/>
          </p:cNvSpPr>
          <p:nvPr/>
        </p:nvSpPr>
        <p:spPr bwMode="auto">
          <a:xfrm>
            <a:off x="2886075" y="4554538"/>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Inspect the battery terminals for damage and debris.</a:t>
            </a:r>
          </a:p>
        </p:txBody>
      </p:sp>
      <p:sp>
        <p:nvSpPr>
          <p:cNvPr id="107530" name="Text Box 10"/>
          <p:cNvSpPr txBox="1">
            <a:spLocks noChangeArrowheads="1"/>
          </p:cNvSpPr>
          <p:nvPr/>
        </p:nvSpPr>
        <p:spPr bwMode="auto">
          <a:xfrm>
            <a:off x="2881313" y="4986338"/>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Inspect the air filter for dirt and damage.</a:t>
            </a:r>
          </a:p>
        </p:txBody>
      </p:sp>
      <p:sp>
        <p:nvSpPr>
          <p:cNvPr id="107531" name="Text Box 11"/>
          <p:cNvSpPr txBox="1">
            <a:spLocks noChangeArrowheads="1"/>
          </p:cNvSpPr>
          <p:nvPr/>
        </p:nvSpPr>
        <p:spPr bwMode="auto">
          <a:xfrm>
            <a:off x="2876550" y="5418138"/>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Inspect the drive belts for wear and damage.</a:t>
            </a:r>
          </a:p>
        </p:txBody>
      </p:sp>
      <p:sp>
        <p:nvSpPr>
          <p:cNvPr id="107532" name="Text Box 12"/>
          <p:cNvSpPr txBox="1">
            <a:spLocks noChangeArrowheads="1"/>
          </p:cNvSpPr>
          <p:nvPr/>
        </p:nvSpPr>
        <p:spPr bwMode="auto">
          <a:xfrm>
            <a:off x="2886075" y="5849938"/>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Check the oil level and condition.  Inspect for oil leaks.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6"/>
                                        </p:tgtEl>
                                        <p:attrNameLst>
                                          <p:attrName>style.visibility</p:attrName>
                                        </p:attrNameLst>
                                      </p:cBhvr>
                                      <p:to>
                                        <p:strVal val="visible"/>
                                      </p:to>
                                    </p:set>
                                    <p:animEffect transition="in" filter="wipe(left)">
                                      <p:cBhvr>
                                        <p:cTn id="7" dur="500"/>
                                        <p:tgtEl>
                                          <p:spTgt spid="1075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5"/>
                                        </p:tgtEl>
                                        <p:attrNameLst>
                                          <p:attrName>style.visibility</p:attrName>
                                        </p:attrNameLst>
                                      </p:cBhvr>
                                      <p:to>
                                        <p:strVal val="visible"/>
                                      </p:to>
                                    </p:set>
                                    <p:animEffect transition="in" filter="wipe(left)">
                                      <p:cBhvr>
                                        <p:cTn id="12" dur="500"/>
                                        <p:tgtEl>
                                          <p:spTgt spid="1075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7"/>
                                        </p:tgtEl>
                                        <p:attrNameLst>
                                          <p:attrName>style.visibility</p:attrName>
                                        </p:attrNameLst>
                                      </p:cBhvr>
                                      <p:to>
                                        <p:strVal val="visible"/>
                                      </p:to>
                                    </p:set>
                                    <p:animEffect transition="in" filter="wipe(left)">
                                      <p:cBhvr>
                                        <p:cTn id="17" dur="500"/>
                                        <p:tgtEl>
                                          <p:spTgt spid="1075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528"/>
                                        </p:tgtEl>
                                        <p:attrNameLst>
                                          <p:attrName>style.visibility</p:attrName>
                                        </p:attrNameLst>
                                      </p:cBhvr>
                                      <p:to>
                                        <p:strVal val="visible"/>
                                      </p:to>
                                    </p:set>
                                    <p:animEffect transition="in" filter="wipe(left)">
                                      <p:cBhvr>
                                        <p:cTn id="22" dur="500"/>
                                        <p:tgtEl>
                                          <p:spTgt spid="1075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529"/>
                                        </p:tgtEl>
                                        <p:attrNameLst>
                                          <p:attrName>style.visibility</p:attrName>
                                        </p:attrNameLst>
                                      </p:cBhvr>
                                      <p:to>
                                        <p:strVal val="visible"/>
                                      </p:to>
                                    </p:set>
                                    <p:animEffect transition="in" filter="wipe(left)">
                                      <p:cBhvr>
                                        <p:cTn id="27" dur="500"/>
                                        <p:tgtEl>
                                          <p:spTgt spid="1075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7530"/>
                                        </p:tgtEl>
                                        <p:attrNameLst>
                                          <p:attrName>style.visibility</p:attrName>
                                        </p:attrNameLst>
                                      </p:cBhvr>
                                      <p:to>
                                        <p:strVal val="visible"/>
                                      </p:to>
                                    </p:set>
                                    <p:animEffect transition="in" filter="wipe(left)">
                                      <p:cBhvr>
                                        <p:cTn id="32" dur="500"/>
                                        <p:tgtEl>
                                          <p:spTgt spid="1075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7531"/>
                                        </p:tgtEl>
                                        <p:attrNameLst>
                                          <p:attrName>style.visibility</p:attrName>
                                        </p:attrNameLst>
                                      </p:cBhvr>
                                      <p:to>
                                        <p:strVal val="visible"/>
                                      </p:to>
                                    </p:set>
                                    <p:animEffect transition="in" filter="wipe(left)">
                                      <p:cBhvr>
                                        <p:cTn id="37" dur="500"/>
                                        <p:tgtEl>
                                          <p:spTgt spid="10753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7532"/>
                                        </p:tgtEl>
                                        <p:attrNameLst>
                                          <p:attrName>style.visibility</p:attrName>
                                        </p:attrNameLst>
                                      </p:cBhvr>
                                      <p:to>
                                        <p:strVal val="visible"/>
                                      </p:to>
                                    </p:set>
                                    <p:animEffect transition="in" filter="wipe(left)">
                                      <p:cBhvr>
                                        <p:cTn id="42" dur="500"/>
                                        <p:tgtEl>
                                          <p:spTgt spid="107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autoUpdateAnimBg="0"/>
      <p:bldP spid="107526" grpId="0" autoUpdateAnimBg="0"/>
      <p:bldP spid="107527" grpId="0"/>
      <p:bldP spid="107528" grpId="0"/>
      <p:bldP spid="107529" grpId="0"/>
      <p:bldP spid="107530" grpId="0"/>
      <p:bldP spid="107531" grpId="0"/>
      <p:bldP spid="1075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Procedures for performing a preliminary engine inspection</a:t>
            </a:r>
          </a:p>
        </p:txBody>
      </p:sp>
      <p:sp>
        <p:nvSpPr>
          <p:cNvPr id="108549" name="Text Box 5"/>
          <p:cNvSpPr txBox="1">
            <a:spLocks noChangeArrowheads="1"/>
          </p:cNvSpPr>
          <p:nvPr/>
        </p:nvSpPr>
        <p:spPr bwMode="auto">
          <a:xfrm>
            <a:off x="2881313" y="1595438"/>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Check the coolant level and condition.  Inspect for coolant leaks.</a:t>
            </a:r>
          </a:p>
        </p:txBody>
      </p:sp>
      <p:sp>
        <p:nvSpPr>
          <p:cNvPr id="108550" name="Text Box 6"/>
          <p:cNvSpPr txBox="1">
            <a:spLocks noChangeArrowheads="1"/>
          </p:cNvSpPr>
          <p:nvPr/>
        </p:nvSpPr>
        <p:spPr bwMode="auto">
          <a:xfrm>
            <a:off x="2876550" y="2276475"/>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Inspect for fuel leaks.</a:t>
            </a:r>
          </a:p>
        </p:txBody>
      </p:sp>
      <p:sp>
        <p:nvSpPr>
          <p:cNvPr id="108551" name="Text Box 7"/>
          <p:cNvSpPr txBox="1">
            <a:spLocks noChangeArrowheads="1"/>
          </p:cNvSpPr>
          <p:nvPr/>
        </p:nvSpPr>
        <p:spPr bwMode="auto">
          <a:xfrm>
            <a:off x="2886075" y="2714625"/>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Inspect for any other leaks.</a:t>
            </a:r>
          </a:p>
        </p:txBody>
      </p:sp>
      <p:sp>
        <p:nvSpPr>
          <p:cNvPr id="108552" name="Text Box 8"/>
          <p:cNvSpPr txBox="1">
            <a:spLocks noChangeArrowheads="1"/>
          </p:cNvSpPr>
          <p:nvPr/>
        </p:nvSpPr>
        <p:spPr bwMode="auto">
          <a:xfrm>
            <a:off x="2879725" y="3176588"/>
            <a:ext cx="5638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If the vehicle uses excessive oil, perform the following steps to check for external oil leaks and record all observations.</a:t>
            </a:r>
          </a:p>
        </p:txBody>
      </p:sp>
      <p:sp>
        <p:nvSpPr>
          <p:cNvPr id="108553" name="Text Box 9"/>
          <p:cNvSpPr txBox="1">
            <a:spLocks noChangeArrowheads="1"/>
          </p:cNvSpPr>
          <p:nvPr/>
        </p:nvSpPr>
        <p:spPr bwMode="auto">
          <a:xfrm>
            <a:off x="2881313" y="4110038"/>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Check external surfaces and parts for leaks. </a:t>
            </a:r>
          </a:p>
        </p:txBody>
      </p:sp>
      <p:sp>
        <p:nvSpPr>
          <p:cNvPr id="108554" name="Text Box 10"/>
          <p:cNvSpPr txBox="1">
            <a:spLocks noChangeArrowheads="1"/>
          </p:cNvSpPr>
          <p:nvPr/>
        </p:nvSpPr>
        <p:spPr bwMode="auto">
          <a:xfrm>
            <a:off x="2876550" y="4548188"/>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Check for worn or damaged seals and gaskets.</a:t>
            </a:r>
          </a:p>
        </p:txBody>
      </p:sp>
      <p:sp>
        <p:nvSpPr>
          <p:cNvPr id="108555" name="Text Box 11"/>
          <p:cNvSpPr txBox="1">
            <a:spLocks noChangeArrowheads="1"/>
          </p:cNvSpPr>
          <p:nvPr/>
        </p:nvSpPr>
        <p:spPr bwMode="auto">
          <a:xfrm>
            <a:off x="2870200" y="4989513"/>
            <a:ext cx="564515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NOTE:</a:t>
            </a:r>
            <a:r>
              <a:rPr lang="en-US" altLang="en-US" sz="1600"/>
              <a:t>  It may be necessary to power wash the engine to make it easier to detect the source of a leak.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549"/>
                                        </p:tgtEl>
                                        <p:attrNameLst>
                                          <p:attrName>style.visibility</p:attrName>
                                        </p:attrNameLst>
                                      </p:cBhvr>
                                      <p:to>
                                        <p:strVal val="visible"/>
                                      </p:to>
                                    </p:set>
                                    <p:animEffect transition="in" filter="wipe(left)">
                                      <p:cBhvr>
                                        <p:cTn id="7" dur="500"/>
                                        <p:tgtEl>
                                          <p:spTgt spid="1085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550"/>
                                        </p:tgtEl>
                                        <p:attrNameLst>
                                          <p:attrName>style.visibility</p:attrName>
                                        </p:attrNameLst>
                                      </p:cBhvr>
                                      <p:to>
                                        <p:strVal val="visible"/>
                                      </p:to>
                                    </p:set>
                                    <p:animEffect transition="in" filter="wipe(left)">
                                      <p:cBhvr>
                                        <p:cTn id="12" dur="500"/>
                                        <p:tgtEl>
                                          <p:spTgt spid="1085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551"/>
                                        </p:tgtEl>
                                        <p:attrNameLst>
                                          <p:attrName>style.visibility</p:attrName>
                                        </p:attrNameLst>
                                      </p:cBhvr>
                                      <p:to>
                                        <p:strVal val="visible"/>
                                      </p:to>
                                    </p:set>
                                    <p:animEffect transition="in" filter="wipe(left)">
                                      <p:cBhvr>
                                        <p:cTn id="17" dur="500"/>
                                        <p:tgtEl>
                                          <p:spTgt spid="1085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8552"/>
                                        </p:tgtEl>
                                        <p:attrNameLst>
                                          <p:attrName>style.visibility</p:attrName>
                                        </p:attrNameLst>
                                      </p:cBhvr>
                                      <p:to>
                                        <p:strVal val="visible"/>
                                      </p:to>
                                    </p:set>
                                    <p:animEffect transition="in" filter="wipe(left)">
                                      <p:cBhvr>
                                        <p:cTn id="22" dur="500"/>
                                        <p:tgtEl>
                                          <p:spTgt spid="1085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8553"/>
                                        </p:tgtEl>
                                        <p:attrNameLst>
                                          <p:attrName>style.visibility</p:attrName>
                                        </p:attrNameLst>
                                      </p:cBhvr>
                                      <p:to>
                                        <p:strVal val="visible"/>
                                      </p:to>
                                    </p:set>
                                    <p:animEffect transition="in" filter="wipe(left)">
                                      <p:cBhvr>
                                        <p:cTn id="27" dur="500"/>
                                        <p:tgtEl>
                                          <p:spTgt spid="10855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8554"/>
                                        </p:tgtEl>
                                        <p:attrNameLst>
                                          <p:attrName>style.visibility</p:attrName>
                                        </p:attrNameLst>
                                      </p:cBhvr>
                                      <p:to>
                                        <p:strVal val="visible"/>
                                      </p:to>
                                    </p:set>
                                    <p:animEffect transition="in" filter="wipe(left)">
                                      <p:cBhvr>
                                        <p:cTn id="32" dur="500"/>
                                        <p:tgtEl>
                                          <p:spTgt spid="10855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8555"/>
                                        </p:tgtEl>
                                        <p:attrNameLst>
                                          <p:attrName>style.visibility</p:attrName>
                                        </p:attrNameLst>
                                      </p:cBhvr>
                                      <p:to>
                                        <p:strVal val="visible"/>
                                      </p:to>
                                    </p:set>
                                    <p:animEffect transition="in" filter="wipe(left)">
                                      <p:cBhvr>
                                        <p:cTn id="37" dur="500"/>
                                        <p:tgtEl>
                                          <p:spTgt spid="108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p:bldP spid="108550" grpId="0"/>
      <p:bldP spid="108551" grpId="0"/>
      <p:bldP spid="108552" grpId="0" autoUpdateAnimBg="0"/>
      <p:bldP spid="108553" grpId="0"/>
      <p:bldP spid="108554" grpId="0"/>
      <p:bldP spid="10855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Procedures for performing a preliminary engine inspection</a:t>
            </a:r>
          </a:p>
        </p:txBody>
      </p:sp>
      <p:sp>
        <p:nvSpPr>
          <p:cNvPr id="109573" name="Text Box 5"/>
          <p:cNvSpPr txBox="1">
            <a:spLocks noChangeArrowheads="1"/>
          </p:cNvSpPr>
          <p:nvPr/>
        </p:nvSpPr>
        <p:spPr bwMode="auto">
          <a:xfrm>
            <a:off x="2876550" y="1595438"/>
            <a:ext cx="395605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Raise the vehicle and check under the engine for signs of leakage.</a:t>
            </a:r>
          </a:p>
        </p:txBody>
      </p:sp>
      <p:sp>
        <p:nvSpPr>
          <p:cNvPr id="109574" name="Text Box 6"/>
          <p:cNvSpPr txBox="1">
            <a:spLocks noChangeArrowheads="1"/>
          </p:cNvSpPr>
          <p:nvPr/>
        </p:nvSpPr>
        <p:spPr bwMode="auto">
          <a:xfrm>
            <a:off x="2870200" y="2303463"/>
            <a:ext cx="564515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CAUTION:  When lifting a vehicle, always use proper lifting equipment and observe all safety precautions.</a:t>
            </a:r>
          </a:p>
        </p:txBody>
      </p:sp>
      <p:sp>
        <p:nvSpPr>
          <p:cNvPr id="109575" name="Text Box 7"/>
          <p:cNvSpPr txBox="1">
            <a:spLocks noChangeArrowheads="1"/>
          </p:cNvSpPr>
          <p:nvPr/>
        </p:nvSpPr>
        <p:spPr bwMode="auto">
          <a:xfrm>
            <a:off x="2879725" y="3013075"/>
            <a:ext cx="564515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NOTE:</a:t>
            </a:r>
            <a:r>
              <a:rPr lang="en-US" altLang="en-US" sz="1600"/>
              <a:t>  A fluorescent dye can be added to the engine oil to help in detecting the source of a leak.  The dye makes the oil glow a different color under an ultraviolet light.</a:t>
            </a:r>
          </a:p>
        </p:txBody>
      </p:sp>
      <p:sp>
        <p:nvSpPr>
          <p:cNvPr id="109576" name="Text Box 8"/>
          <p:cNvSpPr txBox="1">
            <a:spLocks noChangeArrowheads="1"/>
          </p:cNvSpPr>
          <p:nvPr/>
        </p:nvSpPr>
        <p:spPr bwMode="auto">
          <a:xfrm>
            <a:off x="2879725" y="3948113"/>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If the source of an external leak cannot be found, perform the following steps to check for internal oil leaks.</a:t>
            </a:r>
          </a:p>
        </p:txBody>
      </p:sp>
      <p:sp>
        <p:nvSpPr>
          <p:cNvPr id="109577" name="Text Box 9"/>
          <p:cNvSpPr txBox="1">
            <a:spLocks noChangeArrowheads="1"/>
          </p:cNvSpPr>
          <p:nvPr/>
        </p:nvSpPr>
        <p:spPr bwMode="auto">
          <a:xfrm>
            <a:off x="2871788" y="4662488"/>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Start the engine and allow it to reach normal operating temperature.</a:t>
            </a:r>
          </a:p>
        </p:txBody>
      </p:sp>
      <p:sp>
        <p:nvSpPr>
          <p:cNvPr id="109578" name="Text Box 10"/>
          <p:cNvSpPr txBox="1">
            <a:spLocks noChangeArrowheads="1"/>
          </p:cNvSpPr>
          <p:nvPr/>
        </p:nvSpPr>
        <p:spPr bwMode="auto">
          <a:xfrm>
            <a:off x="2881313" y="5343525"/>
            <a:ext cx="5765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Observe the color of the smoke coming out of the exhaust system.  A blue color indicates oil in the combustion chamber.  Record observations.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9573"/>
                                        </p:tgtEl>
                                        <p:attrNameLst>
                                          <p:attrName>style.visibility</p:attrName>
                                        </p:attrNameLst>
                                      </p:cBhvr>
                                      <p:to>
                                        <p:strVal val="visible"/>
                                      </p:to>
                                    </p:set>
                                    <p:animEffect transition="in" filter="wipe(left)">
                                      <p:cBhvr>
                                        <p:cTn id="7" dur="500"/>
                                        <p:tgtEl>
                                          <p:spTgt spid="1095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9574"/>
                                        </p:tgtEl>
                                        <p:attrNameLst>
                                          <p:attrName>style.visibility</p:attrName>
                                        </p:attrNameLst>
                                      </p:cBhvr>
                                      <p:to>
                                        <p:strVal val="visible"/>
                                      </p:to>
                                    </p:set>
                                    <p:animEffect transition="in" filter="wipe(left)">
                                      <p:cBhvr>
                                        <p:cTn id="12" dur="500"/>
                                        <p:tgtEl>
                                          <p:spTgt spid="1095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9575"/>
                                        </p:tgtEl>
                                        <p:attrNameLst>
                                          <p:attrName>style.visibility</p:attrName>
                                        </p:attrNameLst>
                                      </p:cBhvr>
                                      <p:to>
                                        <p:strVal val="visible"/>
                                      </p:to>
                                    </p:set>
                                    <p:animEffect transition="in" filter="wipe(left)">
                                      <p:cBhvr>
                                        <p:cTn id="17" dur="500"/>
                                        <p:tgtEl>
                                          <p:spTgt spid="10957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9576"/>
                                        </p:tgtEl>
                                        <p:attrNameLst>
                                          <p:attrName>style.visibility</p:attrName>
                                        </p:attrNameLst>
                                      </p:cBhvr>
                                      <p:to>
                                        <p:strVal val="visible"/>
                                      </p:to>
                                    </p:set>
                                    <p:animEffect transition="in" filter="wipe(left)">
                                      <p:cBhvr>
                                        <p:cTn id="22" dur="500"/>
                                        <p:tgtEl>
                                          <p:spTgt spid="10957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9577"/>
                                        </p:tgtEl>
                                        <p:attrNameLst>
                                          <p:attrName>style.visibility</p:attrName>
                                        </p:attrNameLst>
                                      </p:cBhvr>
                                      <p:to>
                                        <p:strVal val="visible"/>
                                      </p:to>
                                    </p:set>
                                    <p:animEffect transition="in" filter="wipe(left)">
                                      <p:cBhvr>
                                        <p:cTn id="27" dur="500"/>
                                        <p:tgtEl>
                                          <p:spTgt spid="10957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9578"/>
                                        </p:tgtEl>
                                        <p:attrNameLst>
                                          <p:attrName>style.visibility</p:attrName>
                                        </p:attrNameLst>
                                      </p:cBhvr>
                                      <p:to>
                                        <p:strVal val="visible"/>
                                      </p:to>
                                    </p:set>
                                    <p:animEffect transition="in" filter="wipe(left)">
                                      <p:cBhvr>
                                        <p:cTn id="32" dur="500"/>
                                        <p:tgtEl>
                                          <p:spTgt spid="109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3" grpId="0"/>
      <p:bldP spid="109574" grpId="0" autoUpdateAnimBg="0"/>
      <p:bldP spid="109575" grpId="0" autoUpdateAnimBg="0"/>
      <p:bldP spid="109576" grpId="0" autoUpdateAnimBg="0"/>
      <p:bldP spid="109577" grpId="0"/>
      <p:bldP spid="1095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Procedures for performing a preliminary engine inspection</a:t>
            </a:r>
          </a:p>
        </p:txBody>
      </p:sp>
      <p:sp>
        <p:nvSpPr>
          <p:cNvPr id="110597" name="Text Box 5"/>
          <p:cNvSpPr txBox="1">
            <a:spLocks noChangeArrowheads="1"/>
          </p:cNvSpPr>
          <p:nvPr/>
        </p:nvSpPr>
        <p:spPr bwMode="auto">
          <a:xfrm>
            <a:off x="2879725" y="1595438"/>
            <a:ext cx="5638800" cy="106997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While the engine is running, listen for abnormal engine noises or vibrations.  Make sure to record all observations.  Shut off the engine and allow it to cool completely.</a:t>
            </a:r>
          </a:p>
        </p:txBody>
      </p:sp>
      <p:sp>
        <p:nvSpPr>
          <p:cNvPr id="110598" name="Text Box 6"/>
          <p:cNvSpPr txBox="1">
            <a:spLocks noChangeArrowheads="1"/>
          </p:cNvSpPr>
          <p:nvPr/>
        </p:nvSpPr>
        <p:spPr bwMode="auto">
          <a:xfrm>
            <a:off x="2871788" y="3705225"/>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With the engine started cold, check the exhaust color, sound, and odor.</a:t>
            </a:r>
          </a:p>
        </p:txBody>
      </p:sp>
      <p:sp>
        <p:nvSpPr>
          <p:cNvPr id="110599" name="Text Box 7"/>
          <p:cNvSpPr txBox="1">
            <a:spLocks noChangeArrowheads="1"/>
          </p:cNvSpPr>
          <p:nvPr/>
        </p:nvSpPr>
        <p:spPr bwMode="auto">
          <a:xfrm>
            <a:off x="2889250" y="2776538"/>
            <a:ext cx="5638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Start the engine.  Perform a visual inspection of the exhaust system.  Make sure to record all observations.  Shut off the engine.</a:t>
            </a:r>
          </a:p>
        </p:txBody>
      </p:sp>
      <p:sp>
        <p:nvSpPr>
          <p:cNvPr id="110600" name="Text Box 8"/>
          <p:cNvSpPr txBox="1">
            <a:spLocks noChangeArrowheads="1"/>
          </p:cNvSpPr>
          <p:nvPr/>
        </p:nvSpPr>
        <p:spPr bwMode="auto">
          <a:xfrm>
            <a:off x="2881313" y="4386263"/>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With the engine at idle, check the exhaust color, sound, and odor.</a:t>
            </a:r>
          </a:p>
        </p:txBody>
      </p:sp>
      <p:sp>
        <p:nvSpPr>
          <p:cNvPr id="110601" name="Text Box 9"/>
          <p:cNvSpPr txBox="1">
            <a:spLocks noChangeArrowheads="1"/>
          </p:cNvSpPr>
          <p:nvPr/>
        </p:nvSpPr>
        <p:spPr bwMode="auto">
          <a:xfrm>
            <a:off x="2876550" y="5067300"/>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With the engine at 2,000 rpm, check the exhaust color, sound, and odor.</a:t>
            </a:r>
          </a:p>
        </p:txBody>
      </p:sp>
      <p:sp>
        <p:nvSpPr>
          <p:cNvPr id="110602" name="Text Box 10"/>
          <p:cNvSpPr txBox="1">
            <a:spLocks noChangeArrowheads="1"/>
          </p:cNvSpPr>
          <p:nvPr/>
        </p:nvSpPr>
        <p:spPr bwMode="auto">
          <a:xfrm>
            <a:off x="2884488" y="5743575"/>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Determine the necessary action to correct any problems.  Include further diagnosis and/or repairs.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597"/>
                                        </p:tgtEl>
                                        <p:attrNameLst>
                                          <p:attrName>style.visibility</p:attrName>
                                        </p:attrNameLst>
                                      </p:cBhvr>
                                      <p:to>
                                        <p:strVal val="visible"/>
                                      </p:to>
                                    </p:set>
                                    <p:animEffect transition="in" filter="wipe(left)">
                                      <p:cBhvr>
                                        <p:cTn id="7" dur="500"/>
                                        <p:tgtEl>
                                          <p:spTgt spid="11059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0599"/>
                                        </p:tgtEl>
                                        <p:attrNameLst>
                                          <p:attrName>style.visibility</p:attrName>
                                        </p:attrNameLst>
                                      </p:cBhvr>
                                      <p:to>
                                        <p:strVal val="visible"/>
                                      </p:to>
                                    </p:set>
                                    <p:animEffect transition="in" filter="wipe(left)">
                                      <p:cBhvr>
                                        <p:cTn id="12" dur="500"/>
                                        <p:tgtEl>
                                          <p:spTgt spid="11059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0598"/>
                                        </p:tgtEl>
                                        <p:attrNameLst>
                                          <p:attrName>style.visibility</p:attrName>
                                        </p:attrNameLst>
                                      </p:cBhvr>
                                      <p:to>
                                        <p:strVal val="visible"/>
                                      </p:to>
                                    </p:set>
                                    <p:animEffect transition="in" filter="wipe(left)">
                                      <p:cBhvr>
                                        <p:cTn id="17" dur="500"/>
                                        <p:tgtEl>
                                          <p:spTgt spid="11059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0600"/>
                                        </p:tgtEl>
                                        <p:attrNameLst>
                                          <p:attrName>style.visibility</p:attrName>
                                        </p:attrNameLst>
                                      </p:cBhvr>
                                      <p:to>
                                        <p:strVal val="visible"/>
                                      </p:to>
                                    </p:set>
                                    <p:animEffect transition="in" filter="wipe(left)">
                                      <p:cBhvr>
                                        <p:cTn id="22" dur="500"/>
                                        <p:tgtEl>
                                          <p:spTgt spid="11060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0601"/>
                                        </p:tgtEl>
                                        <p:attrNameLst>
                                          <p:attrName>style.visibility</p:attrName>
                                        </p:attrNameLst>
                                      </p:cBhvr>
                                      <p:to>
                                        <p:strVal val="visible"/>
                                      </p:to>
                                    </p:set>
                                    <p:animEffect transition="in" filter="wipe(left)">
                                      <p:cBhvr>
                                        <p:cTn id="27" dur="500"/>
                                        <p:tgtEl>
                                          <p:spTgt spid="11060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0602"/>
                                        </p:tgtEl>
                                        <p:attrNameLst>
                                          <p:attrName>style.visibility</p:attrName>
                                        </p:attrNameLst>
                                      </p:cBhvr>
                                      <p:to>
                                        <p:strVal val="visible"/>
                                      </p:to>
                                    </p:set>
                                    <p:animEffect transition="in" filter="wipe(left)">
                                      <p:cBhvr>
                                        <p:cTn id="32" dur="500"/>
                                        <p:tgtEl>
                                          <p:spTgt spid="110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7" grpId="0" autoUpdateAnimBg="0"/>
      <p:bldP spid="110598" grpId="0"/>
      <p:bldP spid="110599" grpId="0" autoUpdateAnimBg="0"/>
      <p:bldP spid="110600" grpId="0"/>
      <p:bldP spid="110601" grpId="0"/>
      <p:bldP spid="11060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algn="l" defTabSz="455613"/>
            <a:r>
              <a:rPr lang="en-US" sz="2400">
                <a:latin typeface="Impact" pitchFamily="34" charset="0"/>
              </a:rPr>
              <a:t>Evaluating engine noise</a:t>
            </a:r>
          </a:p>
        </p:txBody>
      </p:sp>
      <p:sp>
        <p:nvSpPr>
          <p:cNvPr id="111621" name="Text Box 5"/>
          <p:cNvSpPr txBox="1">
            <a:spLocks noChangeArrowheads="1"/>
          </p:cNvSpPr>
          <p:nvPr/>
        </p:nvSpPr>
        <p:spPr bwMode="auto">
          <a:xfrm>
            <a:off x="2879725" y="1239838"/>
            <a:ext cx="5638800" cy="13144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Locating and evaluating engine noise is a very difficult diagnostic job. A technician’s stethoscope, or probe, is helpful in successfully evaluating engine noise.  The stethoscope can be moved around until the exact location of the noise is determined.</a:t>
            </a:r>
          </a:p>
        </p:txBody>
      </p:sp>
      <p:sp>
        <p:nvSpPr>
          <p:cNvPr id="111622" name="Text Box 6"/>
          <p:cNvSpPr txBox="1">
            <a:spLocks noChangeArrowheads="1"/>
          </p:cNvSpPr>
          <p:nvPr/>
        </p:nvSpPr>
        <p:spPr bwMode="auto">
          <a:xfrm>
            <a:off x="2889250" y="2673350"/>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Important engine sounds</a:t>
            </a:r>
          </a:p>
        </p:txBody>
      </p:sp>
      <p:sp>
        <p:nvSpPr>
          <p:cNvPr id="111623" name="Text Box 7"/>
          <p:cNvSpPr txBox="1">
            <a:spLocks noChangeArrowheads="1"/>
          </p:cNvSpPr>
          <p:nvPr/>
        </p:nvSpPr>
        <p:spPr bwMode="auto">
          <a:xfrm>
            <a:off x="2871788" y="312896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Defective rod bearings produce a knocking sound. </a:t>
            </a:r>
          </a:p>
        </p:txBody>
      </p:sp>
      <p:sp>
        <p:nvSpPr>
          <p:cNvPr id="111624" name="Text Box 8"/>
          <p:cNvSpPr txBox="1">
            <a:spLocks noChangeArrowheads="1"/>
          </p:cNvSpPr>
          <p:nvPr/>
        </p:nvSpPr>
        <p:spPr bwMode="auto">
          <a:xfrm>
            <a:off x="2874963" y="3586163"/>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The rod bearing knock sounds loudest at the lower part of the engine. </a:t>
            </a:r>
          </a:p>
        </p:txBody>
      </p:sp>
      <p:sp>
        <p:nvSpPr>
          <p:cNvPr id="111625" name="Text Box 9"/>
          <p:cNvSpPr txBox="1">
            <a:spLocks noChangeArrowheads="1"/>
          </p:cNvSpPr>
          <p:nvPr/>
        </p:nvSpPr>
        <p:spPr bwMode="auto">
          <a:xfrm>
            <a:off x="2870200" y="4286250"/>
            <a:ext cx="5575300" cy="15589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The rod bearing knock also sounds loudest at a particular engine speed. During the road test, the rod bearing knock will be speed sensitive, becoming quieter as speed is increased or decreased. When rod bearing noise becomes more severe, it will tend to lose this speed sensitivity.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16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11621"/>
                                        </p:tgtEl>
                                        <p:attrNameLst>
                                          <p:attrName>style.visibility</p:attrName>
                                        </p:attrNameLst>
                                      </p:cBhvr>
                                      <p:to>
                                        <p:strVal val="visible"/>
                                      </p:to>
                                    </p:set>
                                    <p:animEffect transition="in" filter="wipe(left)">
                                      <p:cBhvr>
                                        <p:cTn id="11" dur="500"/>
                                        <p:tgtEl>
                                          <p:spTgt spid="11162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1622"/>
                                        </p:tgtEl>
                                        <p:attrNameLst>
                                          <p:attrName>style.visibility</p:attrName>
                                        </p:attrNameLst>
                                      </p:cBhvr>
                                      <p:to>
                                        <p:strVal val="visible"/>
                                      </p:to>
                                    </p:set>
                                    <p:animEffect transition="in" filter="wipe(left)">
                                      <p:cBhvr>
                                        <p:cTn id="16" dur="500"/>
                                        <p:tgtEl>
                                          <p:spTgt spid="11162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1623"/>
                                        </p:tgtEl>
                                        <p:attrNameLst>
                                          <p:attrName>style.visibility</p:attrName>
                                        </p:attrNameLst>
                                      </p:cBhvr>
                                      <p:to>
                                        <p:strVal val="visible"/>
                                      </p:to>
                                    </p:set>
                                    <p:animEffect transition="in" filter="wipe(left)">
                                      <p:cBhvr>
                                        <p:cTn id="21" dur="500"/>
                                        <p:tgtEl>
                                          <p:spTgt spid="11162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1624"/>
                                        </p:tgtEl>
                                        <p:attrNameLst>
                                          <p:attrName>style.visibility</p:attrName>
                                        </p:attrNameLst>
                                      </p:cBhvr>
                                      <p:to>
                                        <p:strVal val="visible"/>
                                      </p:to>
                                    </p:set>
                                    <p:animEffect transition="in" filter="wipe(left)">
                                      <p:cBhvr>
                                        <p:cTn id="26" dur="500"/>
                                        <p:tgtEl>
                                          <p:spTgt spid="11162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1625"/>
                                        </p:tgtEl>
                                        <p:attrNameLst>
                                          <p:attrName>style.visibility</p:attrName>
                                        </p:attrNameLst>
                                      </p:cBhvr>
                                      <p:to>
                                        <p:strVal val="visible"/>
                                      </p:to>
                                    </p:set>
                                    <p:animEffect transition="in" filter="wipe(left)">
                                      <p:cBhvr>
                                        <p:cTn id="31" dur="500"/>
                                        <p:tgtEl>
                                          <p:spTgt spid="111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p:bldP spid="111621" grpId="0" autoUpdateAnimBg="0"/>
      <p:bldP spid="111622" grpId="0" autoUpdateAnimBg="0"/>
      <p:bldP spid="111623" grpId="0"/>
      <p:bldP spid="111624" grpId="0" autoUpdateAnimBg="0"/>
      <p:bldP spid="11162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algn="l" defTabSz="455613"/>
            <a:r>
              <a:rPr lang="en-US" sz="2400">
                <a:latin typeface="Impact" pitchFamily="34" charset="0"/>
              </a:rPr>
              <a:t>Evaluating engine noise</a:t>
            </a:r>
          </a:p>
        </p:txBody>
      </p:sp>
      <p:sp>
        <p:nvSpPr>
          <p:cNvPr id="112645" name="Text Box 5"/>
          <p:cNvSpPr txBox="1">
            <a:spLocks noChangeArrowheads="1"/>
          </p:cNvSpPr>
          <p:nvPr/>
        </p:nvSpPr>
        <p:spPr bwMode="auto">
          <a:xfrm>
            <a:off x="2871788" y="1233488"/>
            <a:ext cx="5765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A knock at the piston (wrist) pin sounds somewhat like a rod bearing knock but will be much higher in the engine than the rod knock. </a:t>
            </a:r>
          </a:p>
        </p:txBody>
      </p:sp>
      <p:sp>
        <p:nvSpPr>
          <p:cNvPr id="112646" name="Text Box 6"/>
          <p:cNvSpPr txBox="1">
            <a:spLocks noChangeArrowheads="1"/>
          </p:cNvSpPr>
          <p:nvPr/>
        </p:nvSpPr>
        <p:spPr bwMode="auto">
          <a:xfrm>
            <a:off x="2874963" y="2166938"/>
            <a:ext cx="5575300" cy="82550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In some cases, the location of the knock may be the only way to determine if it is coming from a rod or from a piston pin. </a:t>
            </a:r>
          </a:p>
        </p:txBody>
      </p:sp>
      <p:sp>
        <p:nvSpPr>
          <p:cNvPr id="112648" name="Text Box 8"/>
          <p:cNvSpPr txBox="1">
            <a:spLocks noChangeArrowheads="1"/>
          </p:cNvSpPr>
          <p:nvPr/>
        </p:nvSpPr>
        <p:spPr bwMode="auto">
          <a:xfrm>
            <a:off x="2870200" y="3090863"/>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In other cases, the rod bearing and piston pin produce two different types of noise.</a:t>
            </a:r>
          </a:p>
        </p:txBody>
      </p:sp>
      <p:sp>
        <p:nvSpPr>
          <p:cNvPr id="112649" name="Text Box 9"/>
          <p:cNvSpPr txBox="1">
            <a:spLocks noChangeArrowheads="1"/>
          </p:cNvSpPr>
          <p:nvPr/>
        </p:nvSpPr>
        <p:spPr bwMode="auto">
          <a:xfrm>
            <a:off x="2879725" y="3798888"/>
            <a:ext cx="5645150" cy="106997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NOTE:</a:t>
            </a:r>
            <a:r>
              <a:rPr lang="en-US" altLang="en-US" sz="1600"/>
              <a:t>  Distinguishing between a wrist pin knock and a rod bearing knock is not crucial. Repairing either component requires disassembly and measurement of the engine.</a:t>
            </a:r>
          </a:p>
        </p:txBody>
      </p:sp>
      <p:sp>
        <p:nvSpPr>
          <p:cNvPr id="112650" name="Text Box 10"/>
          <p:cNvSpPr txBox="1">
            <a:spLocks noChangeArrowheads="1"/>
          </p:cNvSpPr>
          <p:nvPr/>
        </p:nvSpPr>
        <p:spPr bwMode="auto">
          <a:xfrm>
            <a:off x="2881313" y="4972050"/>
            <a:ext cx="5765800" cy="106997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A piston slap sounds much like a wrist pin knock. However, unlike a wrist pin knock, a piston slap quiets down as the engine warms up. Correction of the piston slap also requires engine disassembly and measurement.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45"/>
                                        </p:tgtEl>
                                        <p:attrNameLst>
                                          <p:attrName>style.visibility</p:attrName>
                                        </p:attrNameLst>
                                      </p:cBhvr>
                                      <p:to>
                                        <p:strVal val="visible"/>
                                      </p:to>
                                    </p:set>
                                    <p:animEffect transition="in" filter="wipe(left)">
                                      <p:cBhvr>
                                        <p:cTn id="7" dur="500"/>
                                        <p:tgtEl>
                                          <p:spTgt spid="1126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46"/>
                                        </p:tgtEl>
                                        <p:attrNameLst>
                                          <p:attrName>style.visibility</p:attrName>
                                        </p:attrNameLst>
                                      </p:cBhvr>
                                      <p:to>
                                        <p:strVal val="visible"/>
                                      </p:to>
                                    </p:set>
                                    <p:animEffect transition="in" filter="wipe(left)">
                                      <p:cBhvr>
                                        <p:cTn id="12" dur="500"/>
                                        <p:tgtEl>
                                          <p:spTgt spid="1126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48"/>
                                        </p:tgtEl>
                                        <p:attrNameLst>
                                          <p:attrName>style.visibility</p:attrName>
                                        </p:attrNameLst>
                                      </p:cBhvr>
                                      <p:to>
                                        <p:strVal val="visible"/>
                                      </p:to>
                                    </p:set>
                                    <p:animEffect transition="in" filter="wipe(left)">
                                      <p:cBhvr>
                                        <p:cTn id="17" dur="500"/>
                                        <p:tgtEl>
                                          <p:spTgt spid="11264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49"/>
                                        </p:tgtEl>
                                        <p:attrNameLst>
                                          <p:attrName>style.visibility</p:attrName>
                                        </p:attrNameLst>
                                      </p:cBhvr>
                                      <p:to>
                                        <p:strVal val="visible"/>
                                      </p:to>
                                    </p:set>
                                    <p:animEffect transition="in" filter="wipe(left)">
                                      <p:cBhvr>
                                        <p:cTn id="22" dur="500"/>
                                        <p:tgtEl>
                                          <p:spTgt spid="1126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2650"/>
                                        </p:tgtEl>
                                        <p:attrNameLst>
                                          <p:attrName>style.visibility</p:attrName>
                                        </p:attrNameLst>
                                      </p:cBhvr>
                                      <p:to>
                                        <p:strVal val="visible"/>
                                      </p:to>
                                    </p:set>
                                    <p:animEffect transition="in" filter="wipe(left)">
                                      <p:cBhvr>
                                        <p:cTn id="27" dur="500"/>
                                        <p:tgtEl>
                                          <p:spTgt spid="112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5" grpId="0"/>
      <p:bldP spid="112646" grpId="0" autoUpdateAnimBg="0"/>
      <p:bldP spid="112648" grpId="0" autoUpdateAnimBg="0"/>
      <p:bldP spid="112649" grpId="0" autoUpdateAnimBg="0"/>
      <p:bldP spid="1126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algn="l" defTabSz="455613"/>
            <a:r>
              <a:rPr lang="en-US" sz="2400">
                <a:latin typeface="Impact" pitchFamily="34" charset="0"/>
              </a:rPr>
              <a:t>Evaluating engine noise</a:t>
            </a:r>
          </a:p>
        </p:txBody>
      </p:sp>
      <p:sp>
        <p:nvSpPr>
          <p:cNvPr id="113669" name="Text Box 5"/>
          <p:cNvSpPr txBox="1">
            <a:spLocks noChangeArrowheads="1"/>
          </p:cNvSpPr>
          <p:nvPr/>
        </p:nvSpPr>
        <p:spPr bwMode="auto">
          <a:xfrm>
            <a:off x="2871788" y="1233488"/>
            <a:ext cx="5765800" cy="106997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A main bearing knock sounds more like a dull thud than a knock. A main bearing knock comes from lower in the engine. The knock is loudest when the engine is under a moderate to heavy load.</a:t>
            </a:r>
          </a:p>
        </p:txBody>
      </p:sp>
      <p:sp>
        <p:nvSpPr>
          <p:cNvPr id="113670" name="Text Box 6"/>
          <p:cNvSpPr txBox="1">
            <a:spLocks noChangeArrowheads="1"/>
          </p:cNvSpPr>
          <p:nvPr/>
        </p:nvSpPr>
        <p:spPr bwMode="auto">
          <a:xfrm>
            <a:off x="2881313" y="2443163"/>
            <a:ext cx="5765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Some engines use timing chains. A twangy sound coming from the front of the engine is usually the result of a noisy timing chain.</a:t>
            </a:r>
          </a:p>
        </p:txBody>
      </p:sp>
      <p:sp>
        <p:nvSpPr>
          <p:cNvPr id="113671" name="Text Box 7"/>
          <p:cNvSpPr txBox="1">
            <a:spLocks noChangeArrowheads="1"/>
          </p:cNvSpPr>
          <p:nvPr/>
        </p:nvSpPr>
        <p:spPr bwMode="auto">
          <a:xfrm>
            <a:off x="2876550" y="3395663"/>
            <a:ext cx="5765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Valves sometimes produce a clicking sound that comes from high in the engine. The valve clicking sound has a higher frequency than a bearing knock.</a:t>
            </a:r>
          </a:p>
        </p:txBody>
      </p:sp>
      <p:sp>
        <p:nvSpPr>
          <p:cNvPr id="113672" name="Text Box 8"/>
          <p:cNvSpPr txBox="1">
            <a:spLocks noChangeArrowheads="1"/>
          </p:cNvSpPr>
          <p:nvPr/>
        </p:nvSpPr>
        <p:spPr bwMode="auto">
          <a:xfrm>
            <a:off x="2889250" y="4349750"/>
            <a:ext cx="5638800" cy="15589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Generally, if internal noises are heard in the lower part of the engine, disassembly of the engine is required.  Noises coming from near the head may be caused by combustion chamber deposits that have come loose and are contacting the tops of the pistons at each stroke.  This may require removal of the cylinder heads.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3669"/>
                                        </p:tgtEl>
                                        <p:attrNameLst>
                                          <p:attrName>style.visibility</p:attrName>
                                        </p:attrNameLst>
                                      </p:cBhvr>
                                      <p:to>
                                        <p:strVal val="visible"/>
                                      </p:to>
                                    </p:set>
                                    <p:animEffect transition="in" filter="wipe(left)">
                                      <p:cBhvr>
                                        <p:cTn id="7" dur="500"/>
                                        <p:tgtEl>
                                          <p:spTgt spid="1136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3670"/>
                                        </p:tgtEl>
                                        <p:attrNameLst>
                                          <p:attrName>style.visibility</p:attrName>
                                        </p:attrNameLst>
                                      </p:cBhvr>
                                      <p:to>
                                        <p:strVal val="visible"/>
                                      </p:to>
                                    </p:set>
                                    <p:animEffect transition="in" filter="wipe(left)">
                                      <p:cBhvr>
                                        <p:cTn id="12" dur="500"/>
                                        <p:tgtEl>
                                          <p:spTgt spid="11367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3671"/>
                                        </p:tgtEl>
                                        <p:attrNameLst>
                                          <p:attrName>style.visibility</p:attrName>
                                        </p:attrNameLst>
                                      </p:cBhvr>
                                      <p:to>
                                        <p:strVal val="visible"/>
                                      </p:to>
                                    </p:set>
                                    <p:animEffect transition="in" filter="wipe(left)">
                                      <p:cBhvr>
                                        <p:cTn id="17" dur="500"/>
                                        <p:tgtEl>
                                          <p:spTgt spid="11367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3672"/>
                                        </p:tgtEl>
                                        <p:attrNameLst>
                                          <p:attrName>style.visibility</p:attrName>
                                        </p:attrNameLst>
                                      </p:cBhvr>
                                      <p:to>
                                        <p:strVal val="visible"/>
                                      </p:to>
                                    </p:set>
                                    <p:animEffect transition="in" filter="wipe(left)">
                                      <p:cBhvr>
                                        <p:cTn id="22" dur="500"/>
                                        <p:tgtEl>
                                          <p:spTgt spid="113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9" grpId="0"/>
      <p:bldP spid="113670" grpId="0"/>
      <p:bldP spid="113671" grpId="0"/>
      <p:bldP spid="11367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excessive oil consumption</a:t>
            </a:r>
          </a:p>
        </p:txBody>
      </p:sp>
      <p:sp>
        <p:nvSpPr>
          <p:cNvPr id="114693" name="Text Box 5"/>
          <p:cNvSpPr txBox="1">
            <a:spLocks noChangeArrowheads="1"/>
          </p:cNvSpPr>
          <p:nvPr/>
        </p:nvSpPr>
        <p:spPr bwMode="auto">
          <a:xfrm>
            <a:off x="2879725" y="1247775"/>
            <a:ext cx="5638800" cy="13144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Most vehicle manufacturers consider oil consumption of less than 1 qt every 1,000 miles to be normal.  Oil consumption can be reduced below this level, but the cost of doing so is very high.  The gain in engine performance may not be worth the expense.</a:t>
            </a:r>
          </a:p>
        </p:txBody>
      </p:sp>
      <p:sp>
        <p:nvSpPr>
          <p:cNvPr id="114694" name="Text Box 6"/>
          <p:cNvSpPr txBox="1">
            <a:spLocks noChangeArrowheads="1"/>
          </p:cNvSpPr>
          <p:nvPr/>
        </p:nvSpPr>
        <p:spPr bwMode="auto">
          <a:xfrm>
            <a:off x="2889250" y="2700338"/>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Oil consumption almost always occurs as a result of oil leaking out of its normal location.</a:t>
            </a:r>
          </a:p>
        </p:txBody>
      </p:sp>
      <p:sp>
        <p:nvSpPr>
          <p:cNvPr id="114695" name="Text Box 7"/>
          <p:cNvSpPr txBox="1">
            <a:spLocks noChangeArrowheads="1"/>
          </p:cNvSpPr>
          <p:nvPr/>
        </p:nvSpPr>
        <p:spPr bwMode="auto">
          <a:xfrm>
            <a:off x="2876550" y="3409950"/>
            <a:ext cx="5765800" cy="106997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Oil may leak out of the engine through a seal or gasket onto the ground.  Even a relatively small oil leak can cause the loss of 1 qt of oil over 1,000 miles of vehicle operation. </a:t>
            </a:r>
          </a:p>
        </p:txBody>
      </p:sp>
      <p:sp>
        <p:nvSpPr>
          <p:cNvPr id="114696" name="Text Box 8"/>
          <p:cNvSpPr txBox="1">
            <a:spLocks noChangeArrowheads="1"/>
          </p:cNvSpPr>
          <p:nvPr/>
        </p:nvSpPr>
        <p:spPr bwMode="auto">
          <a:xfrm>
            <a:off x="2871788" y="4591050"/>
            <a:ext cx="5765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Oil may leak into the combustion chamber or into the induction system where the oil will be burned with the normal air/fuel mixture.</a:t>
            </a:r>
          </a:p>
        </p:txBody>
      </p:sp>
      <p:sp>
        <p:nvSpPr>
          <p:cNvPr id="114697" name="Text Box 9"/>
          <p:cNvSpPr txBox="1">
            <a:spLocks noChangeArrowheads="1"/>
          </p:cNvSpPr>
          <p:nvPr/>
        </p:nvSpPr>
        <p:spPr bwMode="auto">
          <a:xfrm>
            <a:off x="2881313" y="5514975"/>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Excessive engine blowby or a fuel leak into the oil pan can dilute the oil.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46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14693"/>
                                        </p:tgtEl>
                                        <p:attrNameLst>
                                          <p:attrName>style.visibility</p:attrName>
                                        </p:attrNameLst>
                                      </p:cBhvr>
                                      <p:to>
                                        <p:strVal val="visible"/>
                                      </p:to>
                                    </p:set>
                                    <p:animEffect transition="in" filter="wipe(left)">
                                      <p:cBhvr>
                                        <p:cTn id="11" dur="500"/>
                                        <p:tgtEl>
                                          <p:spTgt spid="11469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4694"/>
                                        </p:tgtEl>
                                        <p:attrNameLst>
                                          <p:attrName>style.visibility</p:attrName>
                                        </p:attrNameLst>
                                      </p:cBhvr>
                                      <p:to>
                                        <p:strVal val="visible"/>
                                      </p:to>
                                    </p:set>
                                    <p:animEffect transition="in" filter="wipe(left)">
                                      <p:cBhvr>
                                        <p:cTn id="16" dur="500"/>
                                        <p:tgtEl>
                                          <p:spTgt spid="11469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4695"/>
                                        </p:tgtEl>
                                        <p:attrNameLst>
                                          <p:attrName>style.visibility</p:attrName>
                                        </p:attrNameLst>
                                      </p:cBhvr>
                                      <p:to>
                                        <p:strVal val="visible"/>
                                      </p:to>
                                    </p:set>
                                    <p:animEffect transition="in" filter="wipe(left)">
                                      <p:cBhvr>
                                        <p:cTn id="21" dur="500"/>
                                        <p:tgtEl>
                                          <p:spTgt spid="11469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4696"/>
                                        </p:tgtEl>
                                        <p:attrNameLst>
                                          <p:attrName>style.visibility</p:attrName>
                                        </p:attrNameLst>
                                      </p:cBhvr>
                                      <p:to>
                                        <p:strVal val="visible"/>
                                      </p:to>
                                    </p:set>
                                    <p:animEffect transition="in" filter="wipe(left)">
                                      <p:cBhvr>
                                        <p:cTn id="26" dur="500"/>
                                        <p:tgtEl>
                                          <p:spTgt spid="11469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4697"/>
                                        </p:tgtEl>
                                        <p:attrNameLst>
                                          <p:attrName>style.visibility</p:attrName>
                                        </p:attrNameLst>
                                      </p:cBhvr>
                                      <p:to>
                                        <p:strVal val="visible"/>
                                      </p:to>
                                    </p:set>
                                    <p:animEffect transition="in" filter="wipe(left)">
                                      <p:cBhvr>
                                        <p:cTn id="31" dur="500"/>
                                        <p:tgtEl>
                                          <p:spTgt spid="114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p:bldP spid="114693" grpId="0" autoUpdateAnimBg="0"/>
      <p:bldP spid="114694" grpId="0" autoUpdateAnimBg="0"/>
      <p:bldP spid="114695" grpId="0"/>
      <p:bldP spid="114696" grpId="0"/>
      <p:bldP spid="11469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excessive oil consumption</a:t>
            </a:r>
          </a:p>
        </p:txBody>
      </p:sp>
      <p:sp>
        <p:nvSpPr>
          <p:cNvPr id="115717" name="Text Box 5"/>
          <p:cNvSpPr txBox="1">
            <a:spLocks noChangeArrowheads="1"/>
          </p:cNvSpPr>
          <p:nvPr/>
        </p:nvSpPr>
        <p:spPr bwMode="auto">
          <a:xfrm>
            <a:off x="2879725" y="1247775"/>
            <a:ext cx="5638800" cy="106997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Locating and eliminating the route by which the oil is leaving the engine stops excessive oil consumption.  Oil can be leaving the engine by several routes in an older vehicle.</a:t>
            </a:r>
          </a:p>
        </p:txBody>
      </p:sp>
      <p:sp>
        <p:nvSpPr>
          <p:cNvPr id="115718" name="Text Box 6"/>
          <p:cNvSpPr txBox="1">
            <a:spLocks noChangeArrowheads="1"/>
          </p:cNvSpPr>
          <p:nvPr/>
        </p:nvSpPr>
        <p:spPr bwMode="auto">
          <a:xfrm>
            <a:off x="2889250" y="2428875"/>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Oil leakage is classified as either external or internal.</a:t>
            </a:r>
          </a:p>
        </p:txBody>
      </p:sp>
      <p:sp>
        <p:nvSpPr>
          <p:cNvPr id="115719" name="Text Box 7"/>
          <p:cNvSpPr txBox="1">
            <a:spLocks noChangeArrowheads="1"/>
          </p:cNvSpPr>
          <p:nvPr/>
        </p:nvSpPr>
        <p:spPr bwMode="auto">
          <a:xfrm>
            <a:off x="2876550" y="2909888"/>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External leakage can be detected visually. </a:t>
            </a:r>
          </a:p>
        </p:txBody>
      </p:sp>
      <p:sp>
        <p:nvSpPr>
          <p:cNvPr id="115720" name="Text Box 8"/>
          <p:cNvSpPr txBox="1">
            <a:spLocks noChangeArrowheads="1"/>
          </p:cNvSpPr>
          <p:nvPr/>
        </p:nvSpPr>
        <p:spPr bwMode="auto">
          <a:xfrm>
            <a:off x="2870200" y="3348038"/>
            <a:ext cx="5575300" cy="15589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Usually external oil leaks at the engine gaskets are the easiest to find.  The problem can usually be detected during a visual inspection of the gaskets.  Some vehicles require that the engine be removed before the gaskets can be replaced.  Check for the proper procedure in the service information.  </a:t>
            </a:r>
          </a:p>
        </p:txBody>
      </p:sp>
      <p:sp>
        <p:nvSpPr>
          <p:cNvPr id="115721" name="Text Box 9"/>
          <p:cNvSpPr txBox="1">
            <a:spLocks noChangeArrowheads="1"/>
          </p:cNvSpPr>
          <p:nvPr/>
        </p:nvSpPr>
        <p:spPr bwMode="auto">
          <a:xfrm>
            <a:off x="2865438" y="5045075"/>
            <a:ext cx="5575300" cy="82550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The leakage can be so slight that the source is not apparent or so massive that the source of the leak is covered with oil.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5717"/>
                                        </p:tgtEl>
                                        <p:attrNameLst>
                                          <p:attrName>style.visibility</p:attrName>
                                        </p:attrNameLst>
                                      </p:cBhvr>
                                      <p:to>
                                        <p:strVal val="visible"/>
                                      </p:to>
                                    </p:set>
                                    <p:animEffect transition="in" filter="wipe(left)">
                                      <p:cBhvr>
                                        <p:cTn id="7" dur="500"/>
                                        <p:tgtEl>
                                          <p:spTgt spid="1157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5718"/>
                                        </p:tgtEl>
                                        <p:attrNameLst>
                                          <p:attrName>style.visibility</p:attrName>
                                        </p:attrNameLst>
                                      </p:cBhvr>
                                      <p:to>
                                        <p:strVal val="visible"/>
                                      </p:to>
                                    </p:set>
                                    <p:animEffect transition="in" filter="wipe(left)">
                                      <p:cBhvr>
                                        <p:cTn id="12" dur="500"/>
                                        <p:tgtEl>
                                          <p:spTgt spid="1157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5719"/>
                                        </p:tgtEl>
                                        <p:attrNameLst>
                                          <p:attrName>style.visibility</p:attrName>
                                        </p:attrNameLst>
                                      </p:cBhvr>
                                      <p:to>
                                        <p:strVal val="visible"/>
                                      </p:to>
                                    </p:set>
                                    <p:animEffect transition="in" filter="wipe(left)">
                                      <p:cBhvr>
                                        <p:cTn id="17" dur="500"/>
                                        <p:tgtEl>
                                          <p:spTgt spid="1157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5720"/>
                                        </p:tgtEl>
                                        <p:attrNameLst>
                                          <p:attrName>style.visibility</p:attrName>
                                        </p:attrNameLst>
                                      </p:cBhvr>
                                      <p:to>
                                        <p:strVal val="visible"/>
                                      </p:to>
                                    </p:set>
                                    <p:animEffect transition="in" filter="wipe(left)">
                                      <p:cBhvr>
                                        <p:cTn id="22" dur="500"/>
                                        <p:tgtEl>
                                          <p:spTgt spid="1157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5721"/>
                                        </p:tgtEl>
                                        <p:attrNameLst>
                                          <p:attrName>style.visibility</p:attrName>
                                        </p:attrNameLst>
                                      </p:cBhvr>
                                      <p:to>
                                        <p:strVal val="visible"/>
                                      </p:to>
                                    </p:set>
                                    <p:animEffect transition="in" filter="wipe(left)">
                                      <p:cBhvr>
                                        <p:cTn id="27" dur="500"/>
                                        <p:tgtEl>
                                          <p:spTgt spid="115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7" grpId="0" autoUpdateAnimBg="0"/>
      <p:bldP spid="115718" grpId="0" autoUpdateAnimBg="0"/>
      <p:bldP spid="115719" grpId="0"/>
      <p:bldP spid="115720" grpId="0" autoUpdateAnimBg="0"/>
      <p:bldP spid="11572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Text Box 10"/>
          <p:cNvSpPr txBox="1">
            <a:spLocks noChangeArrowheads="1"/>
          </p:cNvSpPr>
          <p:nvPr/>
        </p:nvSpPr>
        <p:spPr bwMode="auto">
          <a:xfrm>
            <a:off x="2879725" y="657225"/>
            <a:ext cx="5638800" cy="118745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The automotive technician needs to be familiar with the functions and components of a work order.</a:t>
            </a:r>
          </a:p>
        </p:txBody>
      </p:sp>
      <p:sp>
        <p:nvSpPr>
          <p:cNvPr id="4111" name="Text Box 15"/>
          <p:cNvSpPr txBox="1">
            <a:spLocks noChangeArrowheads="1"/>
          </p:cNvSpPr>
          <p:nvPr/>
        </p:nvSpPr>
        <p:spPr bwMode="auto">
          <a:xfrm>
            <a:off x="2879725" y="2416175"/>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The work order serves several functions.</a:t>
            </a:r>
            <a:r>
              <a:rPr lang="en-US"/>
              <a:t> </a:t>
            </a:r>
          </a:p>
        </p:txBody>
      </p:sp>
      <p:sp>
        <p:nvSpPr>
          <p:cNvPr id="4133" name="Text Box 37"/>
          <p:cNvSpPr txBox="1">
            <a:spLocks noChangeArrowheads="1"/>
          </p:cNvSpPr>
          <p:nvPr/>
        </p:nvSpPr>
        <p:spPr bwMode="auto">
          <a:xfrm>
            <a:off x="2876550" y="1963738"/>
            <a:ext cx="564515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NOTE</a:t>
            </a:r>
            <a:r>
              <a:rPr lang="en-US" altLang="en-US" sz="1600"/>
              <a:t>:  See JS1-L1-U2 for a sample work order.</a:t>
            </a:r>
          </a:p>
        </p:txBody>
      </p:sp>
      <p:sp>
        <p:nvSpPr>
          <p:cNvPr id="4134" name="Text Box 38"/>
          <p:cNvSpPr txBox="1">
            <a:spLocks noChangeArrowheads="1"/>
          </p:cNvSpPr>
          <p:nvPr/>
        </p:nvSpPr>
        <p:spPr bwMode="auto">
          <a:xfrm>
            <a:off x="2881313" y="2867025"/>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Itemizes the repairs by listing the cost of parts and labor</a:t>
            </a:r>
          </a:p>
        </p:txBody>
      </p:sp>
      <p:sp>
        <p:nvSpPr>
          <p:cNvPr id="4135" name="Text Box 39"/>
          <p:cNvSpPr txBox="1">
            <a:spLocks noChangeArrowheads="1"/>
          </p:cNvSpPr>
          <p:nvPr/>
        </p:nvSpPr>
        <p:spPr bwMode="auto">
          <a:xfrm>
            <a:off x="2876550" y="331946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Can be used to authorize the repair</a:t>
            </a:r>
          </a:p>
        </p:txBody>
      </p:sp>
      <p:sp>
        <p:nvSpPr>
          <p:cNvPr id="4136" name="Text Box 40"/>
          <p:cNvSpPr txBox="1">
            <a:spLocks noChangeArrowheads="1"/>
          </p:cNvSpPr>
          <p:nvPr/>
        </p:nvSpPr>
        <p:spPr bwMode="auto">
          <a:xfrm>
            <a:off x="2886075" y="3771900"/>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Has the necessary information on how to contact the owner and serves as documentation for future reference</a:t>
            </a:r>
          </a:p>
        </p:txBody>
      </p:sp>
      <p:sp>
        <p:nvSpPr>
          <p:cNvPr id="4137" name="Text Box 41"/>
          <p:cNvSpPr txBox="1">
            <a:spLocks noChangeArrowheads="1"/>
          </p:cNvSpPr>
          <p:nvPr/>
        </p:nvSpPr>
        <p:spPr bwMode="auto">
          <a:xfrm>
            <a:off x="2895600" y="4467225"/>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May also specify limited warranties and liabilities of the shop</a:t>
            </a:r>
          </a:p>
        </p:txBody>
      </p:sp>
      <p:sp>
        <p:nvSpPr>
          <p:cNvPr id="4138" name="Text Box 42"/>
          <p:cNvSpPr txBox="1">
            <a:spLocks noChangeArrowheads="1"/>
          </p:cNvSpPr>
          <p:nvPr/>
        </p:nvSpPr>
        <p:spPr bwMode="auto">
          <a:xfrm>
            <a:off x="2890838" y="5164138"/>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May serve as a reference for recent service history for warranty or legal purposes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6"/>
                                        </p:tgtEl>
                                        <p:attrNameLst>
                                          <p:attrName>style.visibility</p:attrName>
                                        </p:attrNameLst>
                                      </p:cBhvr>
                                      <p:to>
                                        <p:strVal val="visible"/>
                                      </p:to>
                                    </p:set>
                                    <p:animEffect transition="in" filter="wipe(left)">
                                      <p:cBhvr>
                                        <p:cTn id="7" dur="500"/>
                                        <p:tgtEl>
                                          <p:spTgt spid="41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33"/>
                                        </p:tgtEl>
                                        <p:attrNameLst>
                                          <p:attrName>style.visibility</p:attrName>
                                        </p:attrNameLst>
                                      </p:cBhvr>
                                      <p:to>
                                        <p:strVal val="visible"/>
                                      </p:to>
                                    </p:set>
                                    <p:animEffect transition="in" filter="wipe(left)">
                                      <p:cBhvr>
                                        <p:cTn id="12" dur="500"/>
                                        <p:tgtEl>
                                          <p:spTgt spid="41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11"/>
                                        </p:tgtEl>
                                        <p:attrNameLst>
                                          <p:attrName>style.visibility</p:attrName>
                                        </p:attrNameLst>
                                      </p:cBhvr>
                                      <p:to>
                                        <p:strVal val="visible"/>
                                      </p:to>
                                    </p:set>
                                    <p:animEffect transition="in" filter="wipe(left)">
                                      <p:cBhvr>
                                        <p:cTn id="17" dur="500"/>
                                        <p:tgtEl>
                                          <p:spTgt spid="41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34"/>
                                        </p:tgtEl>
                                        <p:attrNameLst>
                                          <p:attrName>style.visibility</p:attrName>
                                        </p:attrNameLst>
                                      </p:cBhvr>
                                      <p:to>
                                        <p:strVal val="visible"/>
                                      </p:to>
                                    </p:set>
                                    <p:animEffect transition="in" filter="wipe(left)">
                                      <p:cBhvr>
                                        <p:cTn id="22" dur="500"/>
                                        <p:tgtEl>
                                          <p:spTgt spid="41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135"/>
                                        </p:tgtEl>
                                        <p:attrNameLst>
                                          <p:attrName>style.visibility</p:attrName>
                                        </p:attrNameLst>
                                      </p:cBhvr>
                                      <p:to>
                                        <p:strVal val="visible"/>
                                      </p:to>
                                    </p:set>
                                    <p:animEffect transition="in" filter="wipe(left)">
                                      <p:cBhvr>
                                        <p:cTn id="27" dur="500"/>
                                        <p:tgtEl>
                                          <p:spTgt spid="41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36"/>
                                        </p:tgtEl>
                                        <p:attrNameLst>
                                          <p:attrName>style.visibility</p:attrName>
                                        </p:attrNameLst>
                                      </p:cBhvr>
                                      <p:to>
                                        <p:strVal val="visible"/>
                                      </p:to>
                                    </p:set>
                                    <p:animEffect transition="in" filter="wipe(left)">
                                      <p:cBhvr>
                                        <p:cTn id="32" dur="500"/>
                                        <p:tgtEl>
                                          <p:spTgt spid="413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137"/>
                                        </p:tgtEl>
                                        <p:attrNameLst>
                                          <p:attrName>style.visibility</p:attrName>
                                        </p:attrNameLst>
                                      </p:cBhvr>
                                      <p:to>
                                        <p:strVal val="visible"/>
                                      </p:to>
                                    </p:set>
                                    <p:animEffect transition="in" filter="wipe(left)">
                                      <p:cBhvr>
                                        <p:cTn id="37" dur="500"/>
                                        <p:tgtEl>
                                          <p:spTgt spid="41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138"/>
                                        </p:tgtEl>
                                        <p:attrNameLst>
                                          <p:attrName>style.visibility</p:attrName>
                                        </p:attrNameLst>
                                      </p:cBhvr>
                                      <p:to>
                                        <p:strVal val="visible"/>
                                      </p:to>
                                    </p:set>
                                    <p:animEffect transition="in" filter="wipe(left)">
                                      <p:cBhvr>
                                        <p:cTn id="42" dur="500"/>
                                        <p:tgtEl>
                                          <p:spTgt spid="4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 grpId="0" autoUpdateAnimBg="0"/>
      <p:bldP spid="4111" grpId="0" autoUpdateAnimBg="0"/>
      <p:bldP spid="4133" grpId="0" autoUpdateAnimBg="0"/>
      <p:bldP spid="4134" grpId="0"/>
      <p:bldP spid="4135" grpId="0"/>
      <p:bldP spid="4136" grpId="0"/>
      <p:bldP spid="4137" grpId="0"/>
      <p:bldP spid="41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excessive oil consumption</a:t>
            </a:r>
          </a:p>
        </p:txBody>
      </p:sp>
      <p:sp>
        <p:nvSpPr>
          <p:cNvPr id="116741" name="Text Box 5"/>
          <p:cNvSpPr txBox="1">
            <a:spLocks noChangeArrowheads="1"/>
          </p:cNvSpPr>
          <p:nvPr/>
        </p:nvSpPr>
        <p:spPr bwMode="auto">
          <a:xfrm>
            <a:off x="2876550" y="2905125"/>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Internal leakage is very difficult to detect.  In fact, internal leakage will often continue without being detected. </a:t>
            </a:r>
          </a:p>
        </p:txBody>
      </p:sp>
      <p:sp>
        <p:nvSpPr>
          <p:cNvPr id="116742" name="Text Box 6"/>
          <p:cNvSpPr txBox="1">
            <a:spLocks noChangeArrowheads="1"/>
          </p:cNvSpPr>
          <p:nvPr/>
        </p:nvSpPr>
        <p:spPr bwMode="auto">
          <a:xfrm>
            <a:off x="2870200" y="1228725"/>
            <a:ext cx="5575300" cy="15589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In some cases, the engine must be washed off and run in short cycles to prevent large leaks from flooding the leak area.  At other times, the leak area can be washed and coated with a tracing powder to pinpoint an oil seep.  An aerosol foot powder is often used for this purpose.</a:t>
            </a:r>
          </a:p>
        </p:txBody>
      </p:sp>
      <p:sp>
        <p:nvSpPr>
          <p:cNvPr id="116743" name="Text Box 7"/>
          <p:cNvSpPr txBox="1">
            <a:spLocks noChangeArrowheads="1"/>
          </p:cNvSpPr>
          <p:nvPr/>
        </p:nvSpPr>
        <p:spPr bwMode="auto">
          <a:xfrm>
            <a:off x="2865438" y="3602038"/>
            <a:ext cx="5575300" cy="131445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Oil can leak into the induction system at many locations in the engine.  One must be sure to find all leaks and recommend procedures for repairing the leaks.  If any leaks are missed, the job will not be completely successful.</a:t>
            </a:r>
          </a:p>
        </p:txBody>
      </p:sp>
      <p:sp>
        <p:nvSpPr>
          <p:cNvPr id="116744" name="Text Box 8"/>
          <p:cNvSpPr txBox="1">
            <a:spLocks noChangeArrowheads="1"/>
          </p:cNvSpPr>
          <p:nvPr/>
        </p:nvSpPr>
        <p:spPr bwMode="auto">
          <a:xfrm>
            <a:off x="2874963" y="5033963"/>
            <a:ext cx="5575300" cy="131445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Oil can enter the intake manifold at any point where oil is close to a leaking intake manifold gasket.  Intake manifold vacuum will suck the oil into the manifold and deliver it to the cylinder with the air/fuel mixture.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42"/>
                                        </p:tgtEl>
                                        <p:attrNameLst>
                                          <p:attrName>style.visibility</p:attrName>
                                        </p:attrNameLst>
                                      </p:cBhvr>
                                      <p:to>
                                        <p:strVal val="visible"/>
                                      </p:to>
                                    </p:set>
                                    <p:animEffect transition="in" filter="wipe(left)">
                                      <p:cBhvr>
                                        <p:cTn id="7" dur="500"/>
                                        <p:tgtEl>
                                          <p:spTgt spid="1167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6741"/>
                                        </p:tgtEl>
                                        <p:attrNameLst>
                                          <p:attrName>style.visibility</p:attrName>
                                        </p:attrNameLst>
                                      </p:cBhvr>
                                      <p:to>
                                        <p:strVal val="visible"/>
                                      </p:to>
                                    </p:set>
                                    <p:animEffect transition="in" filter="wipe(left)">
                                      <p:cBhvr>
                                        <p:cTn id="12" dur="500"/>
                                        <p:tgtEl>
                                          <p:spTgt spid="1167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6743"/>
                                        </p:tgtEl>
                                        <p:attrNameLst>
                                          <p:attrName>style.visibility</p:attrName>
                                        </p:attrNameLst>
                                      </p:cBhvr>
                                      <p:to>
                                        <p:strVal val="visible"/>
                                      </p:to>
                                    </p:set>
                                    <p:animEffect transition="in" filter="wipe(left)">
                                      <p:cBhvr>
                                        <p:cTn id="17" dur="500"/>
                                        <p:tgtEl>
                                          <p:spTgt spid="11674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6744"/>
                                        </p:tgtEl>
                                        <p:attrNameLst>
                                          <p:attrName>style.visibility</p:attrName>
                                        </p:attrNameLst>
                                      </p:cBhvr>
                                      <p:to>
                                        <p:strVal val="visible"/>
                                      </p:to>
                                    </p:set>
                                    <p:animEffect transition="in" filter="wipe(left)">
                                      <p:cBhvr>
                                        <p:cTn id="22" dur="500"/>
                                        <p:tgtEl>
                                          <p:spTgt spid="1167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1" grpId="0"/>
      <p:bldP spid="116742" grpId="0" autoUpdateAnimBg="0"/>
      <p:bldP spid="116743" grpId="0" autoUpdateAnimBg="0"/>
      <p:bldP spid="11674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excessive oil consumption</a:t>
            </a:r>
          </a:p>
        </p:txBody>
      </p:sp>
      <p:sp>
        <p:nvSpPr>
          <p:cNvPr id="117765" name="Text Box 5"/>
          <p:cNvSpPr txBox="1">
            <a:spLocks noChangeArrowheads="1"/>
          </p:cNvSpPr>
          <p:nvPr/>
        </p:nvSpPr>
        <p:spPr bwMode="auto">
          <a:xfrm>
            <a:off x="2870200" y="1228725"/>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Oil can enter the intake runner through defective valve guides.</a:t>
            </a:r>
          </a:p>
        </p:txBody>
      </p:sp>
      <p:sp>
        <p:nvSpPr>
          <p:cNvPr id="117767" name="Text Box 7"/>
          <p:cNvSpPr txBox="1">
            <a:spLocks noChangeArrowheads="1"/>
          </p:cNvSpPr>
          <p:nvPr/>
        </p:nvSpPr>
        <p:spPr bwMode="auto">
          <a:xfrm>
            <a:off x="3114675" y="1914525"/>
            <a:ext cx="5737225" cy="13144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The intake stroke applies its vacuum directly to the intake valve stem. If the valve stems or valve guides are worn, or if the valve stem seals are defective, oil can be drawn into the intake runner at the cylinder intake port.  This oil would then be delivered to the cylinder and burned.</a:t>
            </a:r>
          </a:p>
        </p:txBody>
      </p:sp>
      <p:pic>
        <p:nvPicPr>
          <p:cNvPr id="117768" name="Picture 8" descr="04020101"/>
          <p:cNvPicPr>
            <a:picLocks noChangeAspect="1" noChangeArrowheads="1"/>
          </p:cNvPicPr>
          <p:nvPr/>
        </p:nvPicPr>
        <p:blipFill>
          <a:blip r:embed="rId2" cstate="print"/>
          <a:srcRect/>
          <a:stretch>
            <a:fillRect/>
          </a:stretch>
        </p:blipFill>
        <p:spPr bwMode="auto">
          <a:xfrm>
            <a:off x="3852863" y="3490913"/>
            <a:ext cx="3751262" cy="3017837"/>
          </a:xfrm>
          <a:prstGeom prst="rect">
            <a:avLst/>
          </a:prstGeom>
          <a:noFill/>
          <a:ln w="2857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65"/>
                                        </p:tgtEl>
                                        <p:attrNameLst>
                                          <p:attrName>style.visibility</p:attrName>
                                        </p:attrNameLst>
                                      </p:cBhvr>
                                      <p:to>
                                        <p:strVal val="visible"/>
                                      </p:to>
                                    </p:set>
                                    <p:animEffect transition="in" filter="wipe(left)">
                                      <p:cBhvr>
                                        <p:cTn id="7" dur="500"/>
                                        <p:tgtEl>
                                          <p:spTgt spid="1177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767"/>
                                        </p:tgtEl>
                                        <p:attrNameLst>
                                          <p:attrName>style.visibility</p:attrName>
                                        </p:attrNameLst>
                                      </p:cBhvr>
                                      <p:to>
                                        <p:strVal val="visible"/>
                                      </p:to>
                                    </p:set>
                                    <p:animEffect transition="in" filter="wipe(left)">
                                      <p:cBhvr>
                                        <p:cTn id="12" dur="500"/>
                                        <p:tgtEl>
                                          <p:spTgt spid="117767"/>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1177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5" grpId="0" autoUpdateAnimBg="0"/>
      <p:bldP spid="11776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excessive oil consumption</a:t>
            </a:r>
          </a:p>
        </p:txBody>
      </p:sp>
      <p:sp>
        <p:nvSpPr>
          <p:cNvPr id="119813" name="Text Box 5"/>
          <p:cNvSpPr txBox="1">
            <a:spLocks noChangeArrowheads="1"/>
          </p:cNvSpPr>
          <p:nvPr/>
        </p:nvSpPr>
        <p:spPr bwMode="auto">
          <a:xfrm>
            <a:off x="3114675" y="1233488"/>
            <a:ext cx="5537200" cy="106997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One sign of this condition is a heavy blue smoke coming from the tailpipe immediately after the vehicle is started. The volume of smoke will slowly be reduced as the engine warms.</a:t>
            </a:r>
          </a:p>
        </p:txBody>
      </p:sp>
      <p:sp>
        <p:nvSpPr>
          <p:cNvPr id="119814" name="Text Box 6"/>
          <p:cNvSpPr txBox="1">
            <a:spLocks noChangeArrowheads="1"/>
          </p:cNvSpPr>
          <p:nvPr/>
        </p:nvSpPr>
        <p:spPr bwMode="auto">
          <a:xfrm>
            <a:off x="3124200" y="2443163"/>
            <a:ext cx="5537200" cy="15589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Diagnosis of oil entering the intake runner through defective valve guides can be complicated by a low compression reading on the affected cylinders.  The low reading is caused by the oil coking on the backs of the intake valves.  A cylinder leakage test will show that compression is at the proper level.</a:t>
            </a:r>
          </a:p>
        </p:txBody>
      </p:sp>
      <p:sp>
        <p:nvSpPr>
          <p:cNvPr id="119815" name="Text Box 7"/>
          <p:cNvSpPr txBox="1">
            <a:spLocks noChangeArrowheads="1"/>
          </p:cNvSpPr>
          <p:nvPr/>
        </p:nvSpPr>
        <p:spPr bwMode="auto">
          <a:xfrm>
            <a:off x="3119438" y="4138613"/>
            <a:ext cx="5537200" cy="18034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The intake valve seals can be replaced without removing the cylinder head.  Care should be taken in making this decision because only the seals can be replaced; there may be guide wear present that cannot be repaired without disassembling the cylinder head.  The recommended procedure here is to recondition the cylinder head.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9813"/>
                                        </p:tgtEl>
                                        <p:attrNameLst>
                                          <p:attrName>style.visibility</p:attrName>
                                        </p:attrNameLst>
                                      </p:cBhvr>
                                      <p:to>
                                        <p:strVal val="visible"/>
                                      </p:to>
                                    </p:set>
                                    <p:animEffect transition="in" filter="wipe(left)">
                                      <p:cBhvr>
                                        <p:cTn id="7" dur="500"/>
                                        <p:tgtEl>
                                          <p:spTgt spid="1198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9814"/>
                                        </p:tgtEl>
                                        <p:attrNameLst>
                                          <p:attrName>style.visibility</p:attrName>
                                        </p:attrNameLst>
                                      </p:cBhvr>
                                      <p:to>
                                        <p:strVal val="visible"/>
                                      </p:to>
                                    </p:set>
                                    <p:animEffect transition="in" filter="wipe(left)">
                                      <p:cBhvr>
                                        <p:cTn id="12" dur="500"/>
                                        <p:tgtEl>
                                          <p:spTgt spid="1198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9815"/>
                                        </p:tgtEl>
                                        <p:attrNameLst>
                                          <p:attrName>style.visibility</p:attrName>
                                        </p:attrNameLst>
                                      </p:cBhvr>
                                      <p:to>
                                        <p:strVal val="visible"/>
                                      </p:to>
                                    </p:set>
                                    <p:animEffect transition="in" filter="wipe(left)">
                                      <p:cBhvr>
                                        <p:cTn id="17" dur="500"/>
                                        <p:tgtEl>
                                          <p:spTgt spid="119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3" grpId="0"/>
      <p:bldP spid="119814" grpId="0"/>
      <p:bldP spid="1198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excessive oil consumption</a:t>
            </a:r>
          </a:p>
        </p:txBody>
      </p:sp>
      <p:sp>
        <p:nvSpPr>
          <p:cNvPr id="120837" name="Text Box 5"/>
          <p:cNvSpPr txBox="1">
            <a:spLocks noChangeArrowheads="1"/>
          </p:cNvSpPr>
          <p:nvPr/>
        </p:nvSpPr>
        <p:spPr bwMode="auto">
          <a:xfrm>
            <a:off x="2870200" y="1228725"/>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Oil can enter the induction system as a result of a vacuum.</a:t>
            </a:r>
          </a:p>
        </p:txBody>
      </p:sp>
      <p:sp>
        <p:nvSpPr>
          <p:cNvPr id="120838" name="Text Box 6"/>
          <p:cNvSpPr txBox="1">
            <a:spLocks noChangeArrowheads="1"/>
          </p:cNvSpPr>
          <p:nvPr/>
        </p:nvSpPr>
        <p:spPr bwMode="auto">
          <a:xfrm>
            <a:off x="3114675" y="1927225"/>
            <a:ext cx="5537200" cy="25368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At a point between the exhaust stroke and the intake stroke, the exhaust valve will still be open though the piston has reached the top of its stroke.  At this point, the weight of the exhaust gases moving out of the engine can cause a vacuum in the combustion chamber.  This vacuum is momentary but can be strong enough to pull oil through the exhaust valve guide.  Once pulled through the exhaust valve, the oil will be burned by the hot	exhaust gases in the exhaust manifold.</a:t>
            </a:r>
          </a:p>
        </p:txBody>
      </p:sp>
      <p:sp>
        <p:nvSpPr>
          <p:cNvPr id="120839" name="Text Box 7"/>
          <p:cNvSpPr txBox="1">
            <a:spLocks noChangeArrowheads="1"/>
          </p:cNvSpPr>
          <p:nvPr/>
        </p:nvSpPr>
        <p:spPr bwMode="auto">
          <a:xfrm>
            <a:off x="3124200" y="4581525"/>
            <a:ext cx="55372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Cylinder head reconditioning can remedy the oil	consumption problems created by this vacuum.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7"/>
                                        </p:tgtEl>
                                        <p:attrNameLst>
                                          <p:attrName>style.visibility</p:attrName>
                                        </p:attrNameLst>
                                      </p:cBhvr>
                                      <p:to>
                                        <p:strVal val="visible"/>
                                      </p:to>
                                    </p:set>
                                    <p:animEffect transition="in" filter="wipe(left)">
                                      <p:cBhvr>
                                        <p:cTn id="7" dur="500"/>
                                        <p:tgtEl>
                                          <p:spTgt spid="1208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8"/>
                                        </p:tgtEl>
                                        <p:attrNameLst>
                                          <p:attrName>style.visibility</p:attrName>
                                        </p:attrNameLst>
                                      </p:cBhvr>
                                      <p:to>
                                        <p:strVal val="visible"/>
                                      </p:to>
                                    </p:set>
                                    <p:animEffect transition="in" filter="wipe(left)">
                                      <p:cBhvr>
                                        <p:cTn id="12" dur="500"/>
                                        <p:tgtEl>
                                          <p:spTgt spid="12083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9"/>
                                        </p:tgtEl>
                                        <p:attrNameLst>
                                          <p:attrName>style.visibility</p:attrName>
                                        </p:attrNameLst>
                                      </p:cBhvr>
                                      <p:to>
                                        <p:strVal val="visible"/>
                                      </p:to>
                                    </p:set>
                                    <p:animEffect transition="in" filter="wipe(left)">
                                      <p:cBhvr>
                                        <p:cTn id="17" dur="500"/>
                                        <p:tgtEl>
                                          <p:spTgt spid="120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autoUpdateAnimBg="0"/>
      <p:bldP spid="120838" grpId="0"/>
      <p:bldP spid="12083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excessive oil consumption</a:t>
            </a:r>
          </a:p>
        </p:txBody>
      </p:sp>
      <p:sp>
        <p:nvSpPr>
          <p:cNvPr id="121861" name="Text Box 5"/>
          <p:cNvSpPr txBox="1">
            <a:spLocks noChangeArrowheads="1"/>
          </p:cNvSpPr>
          <p:nvPr/>
        </p:nvSpPr>
        <p:spPr bwMode="auto">
          <a:xfrm>
            <a:off x="2870200" y="1228725"/>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Oil can enter the combustion chamber through pistons and piston rings.</a:t>
            </a:r>
          </a:p>
        </p:txBody>
      </p:sp>
      <p:sp>
        <p:nvSpPr>
          <p:cNvPr id="121862" name="Text Box 6"/>
          <p:cNvSpPr txBox="1">
            <a:spLocks noChangeArrowheads="1"/>
          </p:cNvSpPr>
          <p:nvPr/>
        </p:nvSpPr>
        <p:spPr bwMode="auto">
          <a:xfrm>
            <a:off x="3114675" y="1914525"/>
            <a:ext cx="55372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Worn or broken piston rings can allow oil to be drawn past them into the combustion chamber when it is in a vacuum.</a:t>
            </a:r>
          </a:p>
        </p:txBody>
      </p:sp>
      <p:sp>
        <p:nvSpPr>
          <p:cNvPr id="121863" name="Text Box 7"/>
          <p:cNvSpPr txBox="1">
            <a:spLocks noChangeArrowheads="1"/>
          </p:cNvSpPr>
          <p:nvPr/>
        </p:nvSpPr>
        <p:spPr bwMode="auto">
          <a:xfrm>
            <a:off x="3124200" y="2838450"/>
            <a:ext cx="5537200" cy="106997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When combustion occurs, gases are blown past the rings into the crankcase, thus pressurizing the crankcase. This pressurization increases any oil leakage in the engine.</a:t>
            </a:r>
          </a:p>
        </p:txBody>
      </p:sp>
      <p:sp>
        <p:nvSpPr>
          <p:cNvPr id="121864" name="Text Box 8"/>
          <p:cNvSpPr txBox="1">
            <a:spLocks noChangeArrowheads="1"/>
          </p:cNvSpPr>
          <p:nvPr/>
        </p:nvSpPr>
        <p:spPr bwMode="auto">
          <a:xfrm>
            <a:off x="3119438" y="4033838"/>
            <a:ext cx="55372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Pistons that are cracked, “holed,” scuffed, or otherwise damaged can result in oil consumption and/or ring damage.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61"/>
                                        </p:tgtEl>
                                        <p:attrNameLst>
                                          <p:attrName>style.visibility</p:attrName>
                                        </p:attrNameLst>
                                      </p:cBhvr>
                                      <p:to>
                                        <p:strVal val="visible"/>
                                      </p:to>
                                    </p:set>
                                    <p:animEffect transition="in" filter="wipe(left)">
                                      <p:cBhvr>
                                        <p:cTn id="7" dur="500"/>
                                        <p:tgtEl>
                                          <p:spTgt spid="1218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62"/>
                                        </p:tgtEl>
                                        <p:attrNameLst>
                                          <p:attrName>style.visibility</p:attrName>
                                        </p:attrNameLst>
                                      </p:cBhvr>
                                      <p:to>
                                        <p:strVal val="visible"/>
                                      </p:to>
                                    </p:set>
                                    <p:animEffect transition="in" filter="wipe(left)">
                                      <p:cBhvr>
                                        <p:cTn id="12" dur="500"/>
                                        <p:tgtEl>
                                          <p:spTgt spid="12186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1863"/>
                                        </p:tgtEl>
                                        <p:attrNameLst>
                                          <p:attrName>style.visibility</p:attrName>
                                        </p:attrNameLst>
                                      </p:cBhvr>
                                      <p:to>
                                        <p:strVal val="visible"/>
                                      </p:to>
                                    </p:set>
                                    <p:animEffect transition="in" filter="wipe(left)">
                                      <p:cBhvr>
                                        <p:cTn id="17" dur="500"/>
                                        <p:tgtEl>
                                          <p:spTgt spid="12186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1864"/>
                                        </p:tgtEl>
                                        <p:attrNameLst>
                                          <p:attrName>style.visibility</p:attrName>
                                        </p:attrNameLst>
                                      </p:cBhvr>
                                      <p:to>
                                        <p:strVal val="visible"/>
                                      </p:to>
                                    </p:set>
                                    <p:animEffect transition="in" filter="wipe(left)">
                                      <p:cBhvr>
                                        <p:cTn id="22" dur="500"/>
                                        <p:tgtEl>
                                          <p:spTgt spid="121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autoUpdateAnimBg="0"/>
      <p:bldP spid="121862" grpId="0"/>
      <p:bldP spid="121863" grpId="0"/>
      <p:bldP spid="12186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excessive oil consumption</a:t>
            </a:r>
          </a:p>
        </p:txBody>
      </p:sp>
      <p:sp>
        <p:nvSpPr>
          <p:cNvPr id="122885" name="Text Box 5"/>
          <p:cNvSpPr txBox="1">
            <a:spLocks noChangeArrowheads="1"/>
          </p:cNvSpPr>
          <p:nvPr/>
        </p:nvSpPr>
        <p:spPr bwMode="auto">
          <a:xfrm>
            <a:off x="3114675" y="1246188"/>
            <a:ext cx="5537200" cy="13144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Defective pistons or piston rings can cause low compression readings in the affected cylinders.  A subsequent cylinder leakage test will also indicate leakage and the air will be heard escaping at the oil fill hole.</a:t>
            </a:r>
          </a:p>
        </p:txBody>
      </p:sp>
      <p:sp>
        <p:nvSpPr>
          <p:cNvPr id="122886" name="Text Box 6"/>
          <p:cNvSpPr txBox="1">
            <a:spLocks noChangeArrowheads="1"/>
          </p:cNvSpPr>
          <p:nvPr/>
        </p:nvSpPr>
        <p:spPr bwMode="auto">
          <a:xfrm>
            <a:off x="3124200" y="2684463"/>
            <a:ext cx="55372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These problems can be remedied by reconditioning the short block.</a:t>
            </a:r>
          </a:p>
        </p:txBody>
      </p:sp>
      <p:sp>
        <p:nvSpPr>
          <p:cNvPr id="122887" name="Text Box 7"/>
          <p:cNvSpPr txBox="1">
            <a:spLocks noChangeArrowheads="1"/>
          </p:cNvSpPr>
          <p:nvPr/>
        </p:nvSpPr>
        <p:spPr bwMode="auto">
          <a:xfrm>
            <a:off x="2879725" y="3390900"/>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High-mileage engines that consume excessive amounts of oil often have multiple problems. </a:t>
            </a:r>
          </a:p>
        </p:txBody>
      </p:sp>
      <p:sp>
        <p:nvSpPr>
          <p:cNvPr id="122888" name="Text Box 8"/>
          <p:cNvSpPr txBox="1">
            <a:spLocks noChangeArrowheads="1"/>
          </p:cNvSpPr>
          <p:nvPr/>
        </p:nvSpPr>
        <p:spPr bwMode="auto">
          <a:xfrm>
            <a:off x="2876550" y="4079875"/>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A diagnosis of such vehicles will reveal that the entire engine assembly is worn. </a:t>
            </a:r>
          </a:p>
        </p:txBody>
      </p:sp>
      <p:sp>
        <p:nvSpPr>
          <p:cNvPr id="122889" name="Text Box 9"/>
          <p:cNvSpPr txBox="1">
            <a:spLocks noChangeArrowheads="1"/>
          </p:cNvSpPr>
          <p:nvPr/>
        </p:nvSpPr>
        <p:spPr bwMode="auto">
          <a:xfrm>
            <a:off x="2871788" y="4789488"/>
            <a:ext cx="5765800" cy="15589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If any part of the assembly is repaired in order to reduce an oil consumption problem, the repair could place additional strain on another part of the engine.  Therefore, high-mileage engines are best completely reconditioned the first time; any partial reconditioning may actually increase oil consumption.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5"/>
                                        </p:tgtEl>
                                        <p:attrNameLst>
                                          <p:attrName>style.visibility</p:attrName>
                                        </p:attrNameLst>
                                      </p:cBhvr>
                                      <p:to>
                                        <p:strVal val="visible"/>
                                      </p:to>
                                    </p:set>
                                    <p:animEffect transition="in" filter="wipe(left)">
                                      <p:cBhvr>
                                        <p:cTn id="7" dur="500"/>
                                        <p:tgtEl>
                                          <p:spTgt spid="12288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6"/>
                                        </p:tgtEl>
                                        <p:attrNameLst>
                                          <p:attrName>style.visibility</p:attrName>
                                        </p:attrNameLst>
                                      </p:cBhvr>
                                      <p:to>
                                        <p:strVal val="visible"/>
                                      </p:to>
                                    </p:set>
                                    <p:animEffect transition="in" filter="wipe(left)">
                                      <p:cBhvr>
                                        <p:cTn id="12" dur="500"/>
                                        <p:tgtEl>
                                          <p:spTgt spid="12288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7"/>
                                        </p:tgtEl>
                                        <p:attrNameLst>
                                          <p:attrName>style.visibility</p:attrName>
                                        </p:attrNameLst>
                                      </p:cBhvr>
                                      <p:to>
                                        <p:strVal val="visible"/>
                                      </p:to>
                                    </p:set>
                                    <p:animEffect transition="in" filter="wipe(left)">
                                      <p:cBhvr>
                                        <p:cTn id="17" dur="500"/>
                                        <p:tgtEl>
                                          <p:spTgt spid="12288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88"/>
                                        </p:tgtEl>
                                        <p:attrNameLst>
                                          <p:attrName>style.visibility</p:attrName>
                                        </p:attrNameLst>
                                      </p:cBhvr>
                                      <p:to>
                                        <p:strVal val="visible"/>
                                      </p:to>
                                    </p:set>
                                    <p:animEffect transition="in" filter="wipe(left)">
                                      <p:cBhvr>
                                        <p:cTn id="22" dur="500"/>
                                        <p:tgtEl>
                                          <p:spTgt spid="12288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89"/>
                                        </p:tgtEl>
                                        <p:attrNameLst>
                                          <p:attrName>style.visibility</p:attrName>
                                        </p:attrNameLst>
                                      </p:cBhvr>
                                      <p:to>
                                        <p:strVal val="visible"/>
                                      </p:to>
                                    </p:set>
                                    <p:animEffect transition="in" filter="wipe(left)">
                                      <p:cBhvr>
                                        <p:cTn id="27" dur="500"/>
                                        <p:tgtEl>
                                          <p:spTgt spid="122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5" grpId="0"/>
      <p:bldP spid="122886" grpId="0"/>
      <p:bldP spid="122887" grpId="0" autoUpdateAnimBg="0"/>
      <p:bldP spid="122888" grpId="0"/>
      <p:bldP spid="12288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Procedure for inspecting, removing, and installing engine covers</a:t>
            </a:r>
          </a:p>
        </p:txBody>
      </p:sp>
      <p:sp>
        <p:nvSpPr>
          <p:cNvPr id="123909" name="Text Box 5"/>
          <p:cNvSpPr txBox="1">
            <a:spLocks noChangeArrowheads="1"/>
          </p:cNvSpPr>
          <p:nvPr/>
        </p:nvSpPr>
        <p:spPr bwMode="auto">
          <a:xfrm>
            <a:off x="2879725" y="1595438"/>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Remove the engine components that are blocking access to the engine cover.</a:t>
            </a:r>
          </a:p>
        </p:txBody>
      </p:sp>
      <p:sp>
        <p:nvSpPr>
          <p:cNvPr id="123910" name="Text Box 6"/>
          <p:cNvSpPr txBox="1">
            <a:spLocks noChangeArrowheads="1"/>
          </p:cNvSpPr>
          <p:nvPr/>
        </p:nvSpPr>
        <p:spPr bwMode="auto">
          <a:xfrm>
            <a:off x="2874963" y="2276475"/>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Unfasten the cover and lift it off.  If the cover does not come off easily, tap it with a rubber hammer to loosen it.</a:t>
            </a:r>
          </a:p>
        </p:txBody>
      </p:sp>
      <p:sp>
        <p:nvSpPr>
          <p:cNvPr id="123911" name="Text Box 7"/>
          <p:cNvSpPr txBox="1">
            <a:spLocks noChangeArrowheads="1"/>
          </p:cNvSpPr>
          <p:nvPr/>
        </p:nvSpPr>
        <p:spPr bwMode="auto">
          <a:xfrm>
            <a:off x="2870200" y="2986088"/>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Inspect the cover for damage and warpage.</a:t>
            </a:r>
          </a:p>
        </p:txBody>
      </p:sp>
      <p:sp>
        <p:nvSpPr>
          <p:cNvPr id="123912" name="Text Box 8"/>
          <p:cNvSpPr txBox="1">
            <a:spLocks noChangeArrowheads="1"/>
          </p:cNvSpPr>
          <p:nvPr/>
        </p:nvSpPr>
        <p:spPr bwMode="auto">
          <a:xfrm>
            <a:off x="2879725" y="3452813"/>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Remove the old gasket, seal, or sealer.</a:t>
            </a:r>
          </a:p>
        </p:txBody>
      </p:sp>
      <p:sp>
        <p:nvSpPr>
          <p:cNvPr id="123913" name="Text Box 9"/>
          <p:cNvSpPr txBox="1">
            <a:spLocks noChangeArrowheads="1"/>
          </p:cNvSpPr>
          <p:nvPr/>
        </p:nvSpPr>
        <p:spPr bwMode="auto">
          <a:xfrm>
            <a:off x="2874963" y="3919538"/>
            <a:ext cx="5638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Clean the cover thoroughly with a parts washer or soap and water. Be sure to remove all debris and gasket residue.</a:t>
            </a:r>
          </a:p>
        </p:txBody>
      </p:sp>
      <p:sp>
        <p:nvSpPr>
          <p:cNvPr id="123915" name="Text Box 11"/>
          <p:cNvSpPr txBox="1">
            <a:spLocks noChangeArrowheads="1"/>
          </p:cNvSpPr>
          <p:nvPr/>
        </p:nvSpPr>
        <p:spPr bwMode="auto">
          <a:xfrm>
            <a:off x="2870200" y="4843463"/>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Use a gasket scraper to remove debris and gasket residue from the mating surface.</a:t>
            </a:r>
          </a:p>
        </p:txBody>
      </p:sp>
      <p:sp>
        <p:nvSpPr>
          <p:cNvPr id="123916" name="Text Box 12"/>
          <p:cNvSpPr txBox="1">
            <a:spLocks noChangeArrowheads="1"/>
          </p:cNvSpPr>
          <p:nvPr/>
        </p:nvSpPr>
        <p:spPr bwMode="auto">
          <a:xfrm>
            <a:off x="2879725" y="5524500"/>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Install the new gasket, seal, or sealer as specified in the service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239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23909"/>
                                        </p:tgtEl>
                                        <p:attrNameLst>
                                          <p:attrName>style.visibility</p:attrName>
                                        </p:attrNameLst>
                                      </p:cBhvr>
                                      <p:to>
                                        <p:strVal val="visible"/>
                                      </p:to>
                                    </p:set>
                                    <p:animEffect transition="in" filter="wipe(left)">
                                      <p:cBhvr>
                                        <p:cTn id="11" dur="500"/>
                                        <p:tgtEl>
                                          <p:spTgt spid="12390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3910"/>
                                        </p:tgtEl>
                                        <p:attrNameLst>
                                          <p:attrName>style.visibility</p:attrName>
                                        </p:attrNameLst>
                                      </p:cBhvr>
                                      <p:to>
                                        <p:strVal val="visible"/>
                                      </p:to>
                                    </p:set>
                                    <p:animEffect transition="in" filter="wipe(left)">
                                      <p:cBhvr>
                                        <p:cTn id="16" dur="500"/>
                                        <p:tgtEl>
                                          <p:spTgt spid="1239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3911"/>
                                        </p:tgtEl>
                                        <p:attrNameLst>
                                          <p:attrName>style.visibility</p:attrName>
                                        </p:attrNameLst>
                                      </p:cBhvr>
                                      <p:to>
                                        <p:strVal val="visible"/>
                                      </p:to>
                                    </p:set>
                                    <p:animEffect transition="in" filter="wipe(left)">
                                      <p:cBhvr>
                                        <p:cTn id="21" dur="500"/>
                                        <p:tgtEl>
                                          <p:spTgt spid="1239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3912"/>
                                        </p:tgtEl>
                                        <p:attrNameLst>
                                          <p:attrName>style.visibility</p:attrName>
                                        </p:attrNameLst>
                                      </p:cBhvr>
                                      <p:to>
                                        <p:strVal val="visible"/>
                                      </p:to>
                                    </p:set>
                                    <p:animEffect transition="in" filter="wipe(left)">
                                      <p:cBhvr>
                                        <p:cTn id="26" dur="500"/>
                                        <p:tgtEl>
                                          <p:spTgt spid="1239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3913"/>
                                        </p:tgtEl>
                                        <p:attrNameLst>
                                          <p:attrName>style.visibility</p:attrName>
                                        </p:attrNameLst>
                                      </p:cBhvr>
                                      <p:to>
                                        <p:strVal val="visible"/>
                                      </p:to>
                                    </p:set>
                                    <p:animEffect transition="in" filter="wipe(left)">
                                      <p:cBhvr>
                                        <p:cTn id="31" dur="500"/>
                                        <p:tgtEl>
                                          <p:spTgt spid="12391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3915"/>
                                        </p:tgtEl>
                                        <p:attrNameLst>
                                          <p:attrName>style.visibility</p:attrName>
                                        </p:attrNameLst>
                                      </p:cBhvr>
                                      <p:to>
                                        <p:strVal val="visible"/>
                                      </p:to>
                                    </p:set>
                                    <p:animEffect transition="in" filter="wipe(left)">
                                      <p:cBhvr>
                                        <p:cTn id="36" dur="500"/>
                                        <p:tgtEl>
                                          <p:spTgt spid="12391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23916"/>
                                        </p:tgtEl>
                                        <p:attrNameLst>
                                          <p:attrName>style.visibility</p:attrName>
                                        </p:attrNameLst>
                                      </p:cBhvr>
                                      <p:to>
                                        <p:strVal val="visible"/>
                                      </p:to>
                                    </p:set>
                                    <p:animEffect transition="in" filter="wipe(left)">
                                      <p:cBhvr>
                                        <p:cTn id="41" dur="500"/>
                                        <p:tgtEl>
                                          <p:spTgt spid="123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9" grpId="0" autoUpdateAnimBg="0"/>
      <p:bldP spid="123910" grpId="0" autoUpdateAnimBg="0"/>
      <p:bldP spid="123911" grpId="0" autoUpdateAnimBg="0"/>
      <p:bldP spid="123912" grpId="0" autoUpdateAnimBg="0"/>
      <p:bldP spid="123913" grpId="0" autoUpdateAnimBg="0"/>
      <p:bldP spid="123915" grpId="0" autoUpdateAnimBg="0"/>
      <p:bldP spid="123916"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Procedure for inspecting, removing, and installing engine covers</a:t>
            </a:r>
          </a:p>
        </p:txBody>
      </p:sp>
      <p:sp>
        <p:nvSpPr>
          <p:cNvPr id="124933" name="Text Box 5"/>
          <p:cNvSpPr txBox="1">
            <a:spLocks noChangeArrowheads="1"/>
          </p:cNvSpPr>
          <p:nvPr/>
        </p:nvSpPr>
        <p:spPr bwMode="auto">
          <a:xfrm>
            <a:off x="2879725" y="1595438"/>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Install the cover and refasten it per specifications.</a:t>
            </a:r>
          </a:p>
        </p:txBody>
      </p:sp>
      <p:sp>
        <p:nvSpPr>
          <p:cNvPr id="124934" name="Text Box 6"/>
          <p:cNvSpPr txBox="1">
            <a:spLocks noChangeArrowheads="1"/>
          </p:cNvSpPr>
          <p:nvPr/>
        </p:nvSpPr>
        <p:spPr bwMode="auto">
          <a:xfrm>
            <a:off x="2874963" y="2062163"/>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Install the engine components that were removed to access the engine cover.</a:t>
            </a:r>
          </a:p>
        </p:txBody>
      </p:sp>
      <p:sp>
        <p:nvSpPr>
          <p:cNvPr id="124935" name="Text Box 7"/>
          <p:cNvSpPr txBox="1">
            <a:spLocks noChangeArrowheads="1"/>
          </p:cNvSpPr>
          <p:nvPr/>
        </p:nvSpPr>
        <p:spPr bwMode="auto">
          <a:xfrm>
            <a:off x="2870200" y="2743200"/>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Connect the exhaust ventilation equipment.</a:t>
            </a:r>
          </a:p>
        </p:txBody>
      </p:sp>
      <p:sp>
        <p:nvSpPr>
          <p:cNvPr id="124936" name="Text Box 8"/>
          <p:cNvSpPr txBox="1">
            <a:spLocks noChangeArrowheads="1"/>
          </p:cNvSpPr>
          <p:nvPr/>
        </p:nvSpPr>
        <p:spPr bwMode="auto">
          <a:xfrm>
            <a:off x="2879725" y="3213100"/>
            <a:ext cx="5513388"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CAUTION:  Be sure to use approved exhaust ventilation equipment when operating a vehicle in an enclosed area.</a:t>
            </a:r>
          </a:p>
        </p:txBody>
      </p:sp>
      <p:sp>
        <p:nvSpPr>
          <p:cNvPr id="124937" name="Text Box 9"/>
          <p:cNvSpPr txBox="1">
            <a:spLocks noChangeArrowheads="1"/>
          </p:cNvSpPr>
          <p:nvPr/>
        </p:nvSpPr>
        <p:spPr bwMode="auto">
          <a:xfrm>
            <a:off x="2879725" y="4167188"/>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Start the engine to ensure that the cover does not leak.</a:t>
            </a:r>
          </a:p>
        </p:txBody>
      </p:sp>
      <p:sp>
        <p:nvSpPr>
          <p:cNvPr id="124938" name="Text Box 10"/>
          <p:cNvSpPr txBox="1">
            <a:spLocks noChangeArrowheads="1"/>
          </p:cNvSpPr>
          <p:nvPr/>
        </p:nvSpPr>
        <p:spPr bwMode="auto">
          <a:xfrm>
            <a:off x="2874963" y="4605338"/>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Shut off the engine and disconnect the exhaust ventilation equipment.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3"/>
                                        </p:tgtEl>
                                        <p:attrNameLst>
                                          <p:attrName>style.visibility</p:attrName>
                                        </p:attrNameLst>
                                      </p:cBhvr>
                                      <p:to>
                                        <p:strVal val="visible"/>
                                      </p:to>
                                    </p:set>
                                    <p:animEffect transition="in" filter="wipe(left)">
                                      <p:cBhvr>
                                        <p:cTn id="7" dur="500"/>
                                        <p:tgtEl>
                                          <p:spTgt spid="1249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4"/>
                                        </p:tgtEl>
                                        <p:attrNameLst>
                                          <p:attrName>style.visibility</p:attrName>
                                        </p:attrNameLst>
                                      </p:cBhvr>
                                      <p:to>
                                        <p:strVal val="visible"/>
                                      </p:to>
                                    </p:set>
                                    <p:animEffect transition="in" filter="wipe(left)">
                                      <p:cBhvr>
                                        <p:cTn id="12" dur="500"/>
                                        <p:tgtEl>
                                          <p:spTgt spid="1249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5"/>
                                        </p:tgtEl>
                                        <p:attrNameLst>
                                          <p:attrName>style.visibility</p:attrName>
                                        </p:attrNameLst>
                                      </p:cBhvr>
                                      <p:to>
                                        <p:strVal val="visible"/>
                                      </p:to>
                                    </p:set>
                                    <p:animEffect transition="in" filter="wipe(left)">
                                      <p:cBhvr>
                                        <p:cTn id="17" dur="500"/>
                                        <p:tgtEl>
                                          <p:spTgt spid="1249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936"/>
                                        </p:tgtEl>
                                        <p:attrNameLst>
                                          <p:attrName>style.visibility</p:attrName>
                                        </p:attrNameLst>
                                      </p:cBhvr>
                                      <p:to>
                                        <p:strVal val="visible"/>
                                      </p:to>
                                    </p:set>
                                    <p:animEffect transition="in" filter="wipe(left)">
                                      <p:cBhvr>
                                        <p:cTn id="22" dur="500"/>
                                        <p:tgtEl>
                                          <p:spTgt spid="12493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4937"/>
                                        </p:tgtEl>
                                        <p:attrNameLst>
                                          <p:attrName>style.visibility</p:attrName>
                                        </p:attrNameLst>
                                      </p:cBhvr>
                                      <p:to>
                                        <p:strVal val="visible"/>
                                      </p:to>
                                    </p:set>
                                    <p:animEffect transition="in" filter="wipe(left)">
                                      <p:cBhvr>
                                        <p:cTn id="27" dur="500"/>
                                        <p:tgtEl>
                                          <p:spTgt spid="1249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4938"/>
                                        </p:tgtEl>
                                        <p:attrNameLst>
                                          <p:attrName>style.visibility</p:attrName>
                                        </p:attrNameLst>
                                      </p:cBhvr>
                                      <p:to>
                                        <p:strVal val="visible"/>
                                      </p:to>
                                    </p:set>
                                    <p:animEffect transition="in" filter="wipe(left)">
                                      <p:cBhvr>
                                        <p:cTn id="32" dur="500"/>
                                        <p:tgtEl>
                                          <p:spTgt spid="124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autoUpdateAnimBg="0"/>
      <p:bldP spid="124934" grpId="0" autoUpdateAnimBg="0"/>
      <p:bldP spid="124935" grpId="0" autoUpdateAnimBg="0"/>
      <p:bldP spid="124936" grpId="0" autoUpdateAnimBg="0"/>
      <p:bldP spid="124937" grpId="0" autoUpdateAnimBg="0"/>
      <p:bldP spid="124938"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oil pressure problems</a:t>
            </a:r>
          </a:p>
        </p:txBody>
      </p:sp>
      <p:sp>
        <p:nvSpPr>
          <p:cNvPr id="125958" name="Text Box 6"/>
          <p:cNvSpPr txBox="1">
            <a:spLocks noChangeArrowheads="1"/>
          </p:cNvSpPr>
          <p:nvPr/>
        </p:nvSpPr>
        <p:spPr bwMode="auto">
          <a:xfrm>
            <a:off x="2879725" y="1231900"/>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No oil pressure</a:t>
            </a:r>
          </a:p>
        </p:txBody>
      </p:sp>
      <p:sp>
        <p:nvSpPr>
          <p:cNvPr id="125959" name="Text Box 7"/>
          <p:cNvSpPr txBox="1">
            <a:spLocks noChangeArrowheads="1"/>
          </p:cNvSpPr>
          <p:nvPr/>
        </p:nvSpPr>
        <p:spPr bwMode="auto">
          <a:xfrm>
            <a:off x="2876550" y="1685925"/>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Much of the time, severe engine damage results before a complete lack of oil pressure is detected.</a:t>
            </a:r>
          </a:p>
        </p:txBody>
      </p:sp>
      <p:sp>
        <p:nvSpPr>
          <p:cNvPr id="125960" name="Text Box 8"/>
          <p:cNvSpPr txBox="1">
            <a:spLocks noChangeArrowheads="1"/>
          </p:cNvSpPr>
          <p:nvPr/>
        </p:nvSpPr>
        <p:spPr bwMode="auto">
          <a:xfrm>
            <a:off x="2871788" y="2384425"/>
            <a:ext cx="5765800" cy="13144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When engine problems such as crankshaft damage are discovered, make sure that the damage is not caused by a defective oil system.  If engine components are repaired, but the oil system problems go uncorrected, the same damage is likely to occur again.</a:t>
            </a:r>
          </a:p>
        </p:txBody>
      </p:sp>
      <p:sp>
        <p:nvSpPr>
          <p:cNvPr id="125961" name="Text Box 9"/>
          <p:cNvSpPr txBox="1">
            <a:spLocks noChangeArrowheads="1"/>
          </p:cNvSpPr>
          <p:nvPr/>
        </p:nvSpPr>
        <p:spPr bwMode="auto">
          <a:xfrm>
            <a:off x="2881313" y="3816350"/>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The oil pressure can fall to zero when the oil level in the engine drops below the level of the pickup screen.</a:t>
            </a:r>
            <a:r>
              <a:rPr lang="en-US" altLang="en-US"/>
              <a:t> </a:t>
            </a:r>
          </a:p>
        </p:txBody>
      </p:sp>
      <p:sp>
        <p:nvSpPr>
          <p:cNvPr id="125962" name="Text Box 10"/>
          <p:cNvSpPr txBox="1">
            <a:spLocks noChangeArrowheads="1"/>
          </p:cNvSpPr>
          <p:nvPr/>
        </p:nvSpPr>
        <p:spPr bwMode="auto">
          <a:xfrm>
            <a:off x="2874963" y="4514850"/>
            <a:ext cx="5575300" cy="82550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This drop in the oil level may be the result of an oil leak or simply the failure to change or add oil to the vehicle. </a:t>
            </a:r>
          </a:p>
        </p:txBody>
      </p:sp>
      <p:sp>
        <p:nvSpPr>
          <p:cNvPr id="125963" name="Text Box 11"/>
          <p:cNvSpPr txBox="1">
            <a:spLocks noChangeArrowheads="1"/>
          </p:cNvSpPr>
          <p:nvPr/>
        </p:nvSpPr>
        <p:spPr bwMode="auto">
          <a:xfrm>
            <a:off x="2870200" y="5457825"/>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Another possible reason for a drop in oil level is oil filter damage caused by a foreign object.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59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25958"/>
                                        </p:tgtEl>
                                        <p:attrNameLst>
                                          <p:attrName>style.visibility</p:attrName>
                                        </p:attrNameLst>
                                      </p:cBhvr>
                                      <p:to>
                                        <p:strVal val="visible"/>
                                      </p:to>
                                    </p:set>
                                    <p:animEffect transition="in" filter="wipe(left)">
                                      <p:cBhvr>
                                        <p:cTn id="11" dur="500"/>
                                        <p:tgtEl>
                                          <p:spTgt spid="12595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5959"/>
                                        </p:tgtEl>
                                        <p:attrNameLst>
                                          <p:attrName>style.visibility</p:attrName>
                                        </p:attrNameLst>
                                      </p:cBhvr>
                                      <p:to>
                                        <p:strVal val="visible"/>
                                      </p:to>
                                    </p:set>
                                    <p:animEffect transition="in" filter="wipe(left)">
                                      <p:cBhvr>
                                        <p:cTn id="16" dur="500"/>
                                        <p:tgtEl>
                                          <p:spTgt spid="12595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5960"/>
                                        </p:tgtEl>
                                        <p:attrNameLst>
                                          <p:attrName>style.visibility</p:attrName>
                                        </p:attrNameLst>
                                      </p:cBhvr>
                                      <p:to>
                                        <p:strVal val="visible"/>
                                      </p:to>
                                    </p:set>
                                    <p:animEffect transition="in" filter="wipe(left)">
                                      <p:cBhvr>
                                        <p:cTn id="21" dur="500"/>
                                        <p:tgtEl>
                                          <p:spTgt spid="12596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5961"/>
                                        </p:tgtEl>
                                        <p:attrNameLst>
                                          <p:attrName>style.visibility</p:attrName>
                                        </p:attrNameLst>
                                      </p:cBhvr>
                                      <p:to>
                                        <p:strVal val="visible"/>
                                      </p:to>
                                    </p:set>
                                    <p:animEffect transition="in" filter="wipe(left)">
                                      <p:cBhvr>
                                        <p:cTn id="26" dur="500"/>
                                        <p:tgtEl>
                                          <p:spTgt spid="12596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5962"/>
                                        </p:tgtEl>
                                        <p:attrNameLst>
                                          <p:attrName>style.visibility</p:attrName>
                                        </p:attrNameLst>
                                      </p:cBhvr>
                                      <p:to>
                                        <p:strVal val="visible"/>
                                      </p:to>
                                    </p:set>
                                    <p:animEffect transition="in" filter="wipe(left)">
                                      <p:cBhvr>
                                        <p:cTn id="31" dur="500"/>
                                        <p:tgtEl>
                                          <p:spTgt spid="12596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5963"/>
                                        </p:tgtEl>
                                        <p:attrNameLst>
                                          <p:attrName>style.visibility</p:attrName>
                                        </p:attrNameLst>
                                      </p:cBhvr>
                                      <p:to>
                                        <p:strVal val="visible"/>
                                      </p:to>
                                    </p:set>
                                    <p:animEffect transition="in" filter="wipe(left)">
                                      <p:cBhvr>
                                        <p:cTn id="36" dur="500"/>
                                        <p:tgtEl>
                                          <p:spTgt spid="125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p:bldP spid="125958" grpId="0" autoUpdateAnimBg="0"/>
      <p:bldP spid="125959" grpId="0"/>
      <p:bldP spid="125960" grpId="0"/>
      <p:bldP spid="125961" grpId="0"/>
      <p:bldP spid="125962" grpId="0" autoUpdateAnimBg="0"/>
      <p:bldP spid="12596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oil pressure problems</a:t>
            </a:r>
          </a:p>
        </p:txBody>
      </p:sp>
      <p:sp>
        <p:nvSpPr>
          <p:cNvPr id="126981" name="Text Box 5"/>
          <p:cNvSpPr txBox="1">
            <a:spLocks noChangeArrowheads="1"/>
          </p:cNvSpPr>
          <p:nvPr/>
        </p:nvSpPr>
        <p:spPr bwMode="auto">
          <a:xfrm>
            <a:off x="2879725" y="1231900"/>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Low oil pressure</a:t>
            </a:r>
          </a:p>
        </p:txBody>
      </p:sp>
      <p:sp>
        <p:nvSpPr>
          <p:cNvPr id="126982" name="Text Box 6"/>
          <p:cNvSpPr txBox="1">
            <a:spLocks noChangeArrowheads="1"/>
          </p:cNvSpPr>
          <p:nvPr/>
        </p:nvSpPr>
        <p:spPr bwMode="auto">
          <a:xfrm>
            <a:off x="2876550" y="1692275"/>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Low oil pressure is usually caused by one of the following problems: </a:t>
            </a:r>
          </a:p>
        </p:txBody>
      </p:sp>
      <p:sp>
        <p:nvSpPr>
          <p:cNvPr id="126983" name="Text Box 7"/>
          <p:cNvSpPr txBox="1">
            <a:spLocks noChangeArrowheads="1"/>
          </p:cNvSpPr>
          <p:nvPr/>
        </p:nvSpPr>
        <p:spPr bwMode="auto">
          <a:xfrm>
            <a:off x="2874963" y="2395538"/>
            <a:ext cx="5575300" cy="33655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A plugged pickup screen or tube</a:t>
            </a:r>
          </a:p>
        </p:txBody>
      </p:sp>
      <p:sp>
        <p:nvSpPr>
          <p:cNvPr id="126984" name="Text Box 8"/>
          <p:cNvSpPr txBox="1">
            <a:spLocks noChangeArrowheads="1"/>
          </p:cNvSpPr>
          <p:nvPr/>
        </p:nvSpPr>
        <p:spPr bwMode="auto">
          <a:xfrm>
            <a:off x="2870200" y="2855913"/>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An internal oil leak in the pickup tube above the oil level in the engine</a:t>
            </a:r>
          </a:p>
        </p:txBody>
      </p:sp>
      <p:sp>
        <p:nvSpPr>
          <p:cNvPr id="126985" name="Text Box 9"/>
          <p:cNvSpPr txBox="1">
            <a:spLocks noChangeArrowheads="1"/>
          </p:cNvSpPr>
          <p:nvPr/>
        </p:nvSpPr>
        <p:spPr bwMode="auto">
          <a:xfrm>
            <a:off x="2879725" y="3560763"/>
            <a:ext cx="5575300" cy="33655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A leak in the oil gallery in the block or head</a:t>
            </a:r>
          </a:p>
        </p:txBody>
      </p:sp>
      <p:sp>
        <p:nvSpPr>
          <p:cNvPr id="126986" name="Text Box 10"/>
          <p:cNvSpPr txBox="1">
            <a:spLocks noChangeArrowheads="1"/>
          </p:cNvSpPr>
          <p:nvPr/>
        </p:nvSpPr>
        <p:spPr bwMode="auto">
          <a:xfrm>
            <a:off x="2874963" y="4021138"/>
            <a:ext cx="5575300" cy="33655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Oil that has been diluted with fuel</a:t>
            </a:r>
          </a:p>
        </p:txBody>
      </p:sp>
      <p:sp>
        <p:nvSpPr>
          <p:cNvPr id="126987" name="Text Box 11"/>
          <p:cNvSpPr txBox="1">
            <a:spLocks noChangeArrowheads="1"/>
          </p:cNvSpPr>
          <p:nvPr/>
        </p:nvSpPr>
        <p:spPr bwMode="auto">
          <a:xfrm>
            <a:off x="2871788" y="4479925"/>
            <a:ext cx="5978525" cy="106997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First, check the oil level and the condition of the oil.  If the oil level is low or if the oil seems very thin or dirty, change the oil and the filter and recheck the oil pressure.  If changing the oil corrects the condition, diluted oil was likely the cause. </a:t>
            </a:r>
          </a:p>
        </p:txBody>
      </p:sp>
      <p:sp>
        <p:nvSpPr>
          <p:cNvPr id="126988" name="Text Box 12"/>
          <p:cNvSpPr txBox="1">
            <a:spLocks noChangeArrowheads="1"/>
          </p:cNvSpPr>
          <p:nvPr/>
        </p:nvSpPr>
        <p:spPr bwMode="auto">
          <a:xfrm>
            <a:off x="2879725" y="5673725"/>
            <a:ext cx="564515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NOTE:</a:t>
            </a:r>
            <a:r>
              <a:rPr lang="en-US" altLang="en-US" sz="1600"/>
              <a:t>  Oil becomes diluted as a result of a defective fuel pump.  A defective fuel pump is often indicated by fuel leaking from the fuel pump base.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81"/>
                                        </p:tgtEl>
                                        <p:attrNameLst>
                                          <p:attrName>style.visibility</p:attrName>
                                        </p:attrNameLst>
                                      </p:cBhvr>
                                      <p:to>
                                        <p:strVal val="visible"/>
                                      </p:to>
                                    </p:set>
                                    <p:animEffect transition="in" filter="wipe(left)">
                                      <p:cBhvr>
                                        <p:cTn id="7" dur="500"/>
                                        <p:tgtEl>
                                          <p:spTgt spid="1269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982"/>
                                        </p:tgtEl>
                                        <p:attrNameLst>
                                          <p:attrName>style.visibility</p:attrName>
                                        </p:attrNameLst>
                                      </p:cBhvr>
                                      <p:to>
                                        <p:strVal val="visible"/>
                                      </p:to>
                                    </p:set>
                                    <p:animEffect transition="in" filter="wipe(left)">
                                      <p:cBhvr>
                                        <p:cTn id="12" dur="500"/>
                                        <p:tgtEl>
                                          <p:spTgt spid="12698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6983"/>
                                        </p:tgtEl>
                                        <p:attrNameLst>
                                          <p:attrName>style.visibility</p:attrName>
                                        </p:attrNameLst>
                                      </p:cBhvr>
                                      <p:to>
                                        <p:strVal val="visible"/>
                                      </p:to>
                                    </p:set>
                                    <p:animEffect transition="in" filter="wipe(left)">
                                      <p:cBhvr>
                                        <p:cTn id="17" dur="500"/>
                                        <p:tgtEl>
                                          <p:spTgt spid="12698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984"/>
                                        </p:tgtEl>
                                        <p:attrNameLst>
                                          <p:attrName>style.visibility</p:attrName>
                                        </p:attrNameLst>
                                      </p:cBhvr>
                                      <p:to>
                                        <p:strVal val="visible"/>
                                      </p:to>
                                    </p:set>
                                    <p:animEffect transition="in" filter="wipe(left)">
                                      <p:cBhvr>
                                        <p:cTn id="22" dur="500"/>
                                        <p:tgtEl>
                                          <p:spTgt spid="12698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6985"/>
                                        </p:tgtEl>
                                        <p:attrNameLst>
                                          <p:attrName>style.visibility</p:attrName>
                                        </p:attrNameLst>
                                      </p:cBhvr>
                                      <p:to>
                                        <p:strVal val="visible"/>
                                      </p:to>
                                    </p:set>
                                    <p:animEffect transition="in" filter="wipe(left)">
                                      <p:cBhvr>
                                        <p:cTn id="27" dur="500"/>
                                        <p:tgtEl>
                                          <p:spTgt spid="12698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6986"/>
                                        </p:tgtEl>
                                        <p:attrNameLst>
                                          <p:attrName>style.visibility</p:attrName>
                                        </p:attrNameLst>
                                      </p:cBhvr>
                                      <p:to>
                                        <p:strVal val="visible"/>
                                      </p:to>
                                    </p:set>
                                    <p:animEffect transition="in" filter="wipe(left)">
                                      <p:cBhvr>
                                        <p:cTn id="32" dur="500"/>
                                        <p:tgtEl>
                                          <p:spTgt spid="1269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6987"/>
                                        </p:tgtEl>
                                        <p:attrNameLst>
                                          <p:attrName>style.visibility</p:attrName>
                                        </p:attrNameLst>
                                      </p:cBhvr>
                                      <p:to>
                                        <p:strVal val="visible"/>
                                      </p:to>
                                    </p:set>
                                    <p:animEffect transition="in" filter="wipe(left)">
                                      <p:cBhvr>
                                        <p:cTn id="37" dur="500"/>
                                        <p:tgtEl>
                                          <p:spTgt spid="12698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6988"/>
                                        </p:tgtEl>
                                        <p:attrNameLst>
                                          <p:attrName>style.visibility</p:attrName>
                                        </p:attrNameLst>
                                      </p:cBhvr>
                                      <p:to>
                                        <p:strVal val="visible"/>
                                      </p:to>
                                    </p:set>
                                    <p:animEffect transition="in" filter="wipe(left)">
                                      <p:cBhvr>
                                        <p:cTn id="42" dur="500"/>
                                        <p:tgtEl>
                                          <p:spTgt spid="126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1" grpId="0" autoUpdateAnimBg="0"/>
      <p:bldP spid="126982" grpId="0"/>
      <p:bldP spid="126983" grpId="0" autoUpdateAnimBg="0"/>
      <p:bldP spid="126984" grpId="0" autoUpdateAnimBg="0"/>
      <p:bldP spid="126985" grpId="0" autoUpdateAnimBg="0"/>
      <p:bldP spid="126986" grpId="0" autoUpdateAnimBg="0"/>
      <p:bldP spid="126987" grpId="0"/>
      <p:bldP spid="12698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879725" y="657225"/>
            <a:ext cx="5638800" cy="118745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The automotive technician needs to be familiar with the functions and components of a work order.</a:t>
            </a:r>
          </a:p>
        </p:txBody>
      </p:sp>
      <p:sp>
        <p:nvSpPr>
          <p:cNvPr id="98309" name="Text Box 5"/>
          <p:cNvSpPr txBox="1">
            <a:spLocks noChangeArrowheads="1"/>
          </p:cNvSpPr>
          <p:nvPr/>
        </p:nvSpPr>
        <p:spPr bwMode="auto">
          <a:xfrm>
            <a:off x="2879725" y="1966913"/>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A work order typically has the following components.</a:t>
            </a:r>
          </a:p>
        </p:txBody>
      </p:sp>
      <p:sp>
        <p:nvSpPr>
          <p:cNvPr id="98310" name="Text Box 6"/>
          <p:cNvSpPr txBox="1">
            <a:spLocks noChangeArrowheads="1"/>
          </p:cNvSpPr>
          <p:nvPr/>
        </p:nvSpPr>
        <p:spPr bwMode="auto">
          <a:xfrm>
            <a:off x="2881313" y="2439988"/>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Customer name, address, and phone number (home or work with extension number)</a:t>
            </a:r>
          </a:p>
        </p:txBody>
      </p:sp>
      <p:sp>
        <p:nvSpPr>
          <p:cNvPr id="98311" name="Text Box 7"/>
          <p:cNvSpPr txBox="1">
            <a:spLocks noChangeArrowheads="1"/>
          </p:cNvSpPr>
          <p:nvPr/>
        </p:nvSpPr>
        <p:spPr bwMode="auto">
          <a:xfrm>
            <a:off x="2876550" y="3121025"/>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Date</a:t>
            </a:r>
          </a:p>
        </p:txBody>
      </p:sp>
      <p:sp>
        <p:nvSpPr>
          <p:cNvPr id="98312" name="Text Box 8"/>
          <p:cNvSpPr txBox="1">
            <a:spLocks noChangeArrowheads="1"/>
          </p:cNvSpPr>
          <p:nvPr/>
        </p:nvSpPr>
        <p:spPr bwMode="auto">
          <a:xfrm>
            <a:off x="2886075" y="3559175"/>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Invoice number</a:t>
            </a:r>
          </a:p>
        </p:txBody>
      </p:sp>
      <p:sp>
        <p:nvSpPr>
          <p:cNvPr id="98313" name="Text Box 9"/>
          <p:cNvSpPr txBox="1">
            <a:spLocks noChangeArrowheads="1"/>
          </p:cNvSpPr>
          <p:nvPr/>
        </p:nvSpPr>
        <p:spPr bwMode="auto">
          <a:xfrm>
            <a:off x="2881313" y="3997325"/>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Year, make, model, vehicle identification number (VIN), and mileage of the vehicle</a:t>
            </a:r>
          </a:p>
        </p:txBody>
      </p:sp>
      <p:sp>
        <p:nvSpPr>
          <p:cNvPr id="98314" name="Text Box 10"/>
          <p:cNvSpPr txBox="1">
            <a:spLocks noChangeArrowheads="1"/>
          </p:cNvSpPr>
          <p:nvPr/>
        </p:nvSpPr>
        <p:spPr bwMode="auto">
          <a:xfrm>
            <a:off x="2876550" y="467836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Name/initials of the service writer and technician</a:t>
            </a:r>
          </a:p>
        </p:txBody>
      </p:sp>
      <p:sp>
        <p:nvSpPr>
          <p:cNvPr id="98315" name="Text Box 11"/>
          <p:cNvSpPr txBox="1">
            <a:spLocks noChangeArrowheads="1"/>
          </p:cNvSpPr>
          <p:nvPr/>
        </p:nvSpPr>
        <p:spPr bwMode="auto">
          <a:xfrm>
            <a:off x="2886075" y="5130800"/>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Customer authorization signature to allow repairs</a:t>
            </a:r>
          </a:p>
        </p:txBody>
      </p:sp>
      <p:sp>
        <p:nvSpPr>
          <p:cNvPr id="98316" name="Text Box 12"/>
          <p:cNvSpPr txBox="1">
            <a:spLocks noChangeArrowheads="1"/>
          </p:cNvSpPr>
          <p:nvPr/>
        </p:nvSpPr>
        <p:spPr bwMode="auto">
          <a:xfrm>
            <a:off x="2895600" y="5568950"/>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Description of customer concern</a:t>
            </a:r>
          </a:p>
        </p:txBody>
      </p:sp>
      <p:sp>
        <p:nvSpPr>
          <p:cNvPr id="98317" name="Text Box 13"/>
          <p:cNvSpPr txBox="1">
            <a:spLocks noChangeArrowheads="1"/>
          </p:cNvSpPr>
          <p:nvPr/>
        </p:nvSpPr>
        <p:spPr bwMode="auto">
          <a:xfrm>
            <a:off x="2890838" y="6007100"/>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Vehicle service history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animEffect transition="in" filter="wipe(left)">
                                      <p:cBhvr>
                                        <p:cTn id="7" dur="500"/>
                                        <p:tgtEl>
                                          <p:spTgt spid="9830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8310"/>
                                        </p:tgtEl>
                                        <p:attrNameLst>
                                          <p:attrName>style.visibility</p:attrName>
                                        </p:attrNameLst>
                                      </p:cBhvr>
                                      <p:to>
                                        <p:strVal val="visible"/>
                                      </p:to>
                                    </p:set>
                                    <p:animEffect transition="in" filter="wipe(left)">
                                      <p:cBhvr>
                                        <p:cTn id="12" dur="500"/>
                                        <p:tgtEl>
                                          <p:spTgt spid="983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8311"/>
                                        </p:tgtEl>
                                        <p:attrNameLst>
                                          <p:attrName>style.visibility</p:attrName>
                                        </p:attrNameLst>
                                      </p:cBhvr>
                                      <p:to>
                                        <p:strVal val="visible"/>
                                      </p:to>
                                    </p:set>
                                    <p:animEffect transition="in" filter="wipe(left)">
                                      <p:cBhvr>
                                        <p:cTn id="17" dur="500"/>
                                        <p:tgtEl>
                                          <p:spTgt spid="983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8312"/>
                                        </p:tgtEl>
                                        <p:attrNameLst>
                                          <p:attrName>style.visibility</p:attrName>
                                        </p:attrNameLst>
                                      </p:cBhvr>
                                      <p:to>
                                        <p:strVal val="visible"/>
                                      </p:to>
                                    </p:set>
                                    <p:animEffect transition="in" filter="wipe(left)">
                                      <p:cBhvr>
                                        <p:cTn id="22" dur="500"/>
                                        <p:tgtEl>
                                          <p:spTgt spid="983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8313"/>
                                        </p:tgtEl>
                                        <p:attrNameLst>
                                          <p:attrName>style.visibility</p:attrName>
                                        </p:attrNameLst>
                                      </p:cBhvr>
                                      <p:to>
                                        <p:strVal val="visible"/>
                                      </p:to>
                                    </p:set>
                                    <p:animEffect transition="in" filter="wipe(left)">
                                      <p:cBhvr>
                                        <p:cTn id="27" dur="500"/>
                                        <p:tgtEl>
                                          <p:spTgt spid="983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8314"/>
                                        </p:tgtEl>
                                        <p:attrNameLst>
                                          <p:attrName>style.visibility</p:attrName>
                                        </p:attrNameLst>
                                      </p:cBhvr>
                                      <p:to>
                                        <p:strVal val="visible"/>
                                      </p:to>
                                    </p:set>
                                    <p:animEffect transition="in" filter="wipe(left)">
                                      <p:cBhvr>
                                        <p:cTn id="32" dur="500"/>
                                        <p:tgtEl>
                                          <p:spTgt spid="983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8315"/>
                                        </p:tgtEl>
                                        <p:attrNameLst>
                                          <p:attrName>style.visibility</p:attrName>
                                        </p:attrNameLst>
                                      </p:cBhvr>
                                      <p:to>
                                        <p:strVal val="visible"/>
                                      </p:to>
                                    </p:set>
                                    <p:animEffect transition="in" filter="wipe(left)">
                                      <p:cBhvr>
                                        <p:cTn id="37" dur="500"/>
                                        <p:tgtEl>
                                          <p:spTgt spid="983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8316"/>
                                        </p:tgtEl>
                                        <p:attrNameLst>
                                          <p:attrName>style.visibility</p:attrName>
                                        </p:attrNameLst>
                                      </p:cBhvr>
                                      <p:to>
                                        <p:strVal val="visible"/>
                                      </p:to>
                                    </p:set>
                                    <p:animEffect transition="in" filter="wipe(left)">
                                      <p:cBhvr>
                                        <p:cTn id="42" dur="500"/>
                                        <p:tgtEl>
                                          <p:spTgt spid="983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8317"/>
                                        </p:tgtEl>
                                        <p:attrNameLst>
                                          <p:attrName>style.visibility</p:attrName>
                                        </p:attrNameLst>
                                      </p:cBhvr>
                                      <p:to>
                                        <p:strVal val="visible"/>
                                      </p:to>
                                    </p:set>
                                    <p:animEffect transition="in" filter="wipe(left)">
                                      <p:cBhvr>
                                        <p:cTn id="47" dur="500"/>
                                        <p:tgtEl>
                                          <p:spTgt spid="98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utoUpdateAnimBg="0"/>
      <p:bldP spid="98310" grpId="0"/>
      <p:bldP spid="98311" grpId="0"/>
      <p:bldP spid="98312" grpId="0"/>
      <p:bldP spid="98313" grpId="0"/>
      <p:bldP spid="98314" grpId="0"/>
      <p:bldP spid="98315" grpId="0"/>
      <p:bldP spid="98316" grpId="0"/>
      <p:bldP spid="9831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2879725" y="657225"/>
            <a:ext cx="5638800" cy="45720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oil pressure problems</a:t>
            </a:r>
          </a:p>
        </p:txBody>
      </p:sp>
      <p:sp>
        <p:nvSpPr>
          <p:cNvPr id="128005" name="Text Box 5"/>
          <p:cNvSpPr txBox="1">
            <a:spLocks noChangeArrowheads="1"/>
          </p:cNvSpPr>
          <p:nvPr/>
        </p:nvSpPr>
        <p:spPr bwMode="auto">
          <a:xfrm>
            <a:off x="2876550" y="1214438"/>
            <a:ext cx="5765800" cy="18034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If the pressure remains consistently low after the oil change, replace the oil pump and examine the pickup screen.  Replace the screen if it is plugged and inspect the condition of the timing chain and sprocket.  Very often, excessive wear or defects in the timing chain and sprocket cause fragments of the sprocket to fall into the engine base and clog the screen.</a:t>
            </a:r>
          </a:p>
        </p:txBody>
      </p:sp>
      <p:sp>
        <p:nvSpPr>
          <p:cNvPr id="128006" name="Text Box 6"/>
          <p:cNvSpPr txBox="1">
            <a:spLocks noChangeArrowheads="1"/>
          </p:cNvSpPr>
          <p:nvPr/>
        </p:nvSpPr>
        <p:spPr bwMode="auto">
          <a:xfrm>
            <a:off x="2874963" y="4575175"/>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If the direct-reading gauge gives a normal reading, replace the oil pressure sending unit. </a:t>
            </a:r>
          </a:p>
        </p:txBody>
      </p:sp>
      <p:sp>
        <p:nvSpPr>
          <p:cNvPr id="128008" name="Text Box 8"/>
          <p:cNvSpPr txBox="1">
            <a:spLocks noChangeArrowheads="1"/>
          </p:cNvSpPr>
          <p:nvPr/>
        </p:nvSpPr>
        <p:spPr bwMode="auto">
          <a:xfrm>
            <a:off x="2871788" y="3140075"/>
            <a:ext cx="5765800" cy="13144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If the oil pressure is low at idle but normal at highway speeds, the problem may be an internal oil leak or a malfunction in the oil pressure indicating system.  Use a direct-reading oil pressure gauge to measure the pressure</a:t>
            </a:r>
            <a:r>
              <a:rPr lang="en-US" altLang="en-US"/>
              <a:t>. </a:t>
            </a:r>
          </a:p>
        </p:txBody>
      </p:sp>
      <p:sp>
        <p:nvSpPr>
          <p:cNvPr id="128009" name="Text Box 9"/>
          <p:cNvSpPr txBox="1">
            <a:spLocks noChangeArrowheads="1"/>
          </p:cNvSpPr>
          <p:nvPr/>
        </p:nvSpPr>
        <p:spPr bwMode="auto">
          <a:xfrm>
            <a:off x="2870200" y="5278438"/>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If replacing the unit does not correct the problem, look for an internal oil leak.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5"/>
                                        </p:tgtEl>
                                        <p:attrNameLst>
                                          <p:attrName>style.visibility</p:attrName>
                                        </p:attrNameLst>
                                      </p:cBhvr>
                                      <p:to>
                                        <p:strVal val="visible"/>
                                      </p:to>
                                    </p:set>
                                    <p:animEffect transition="in" filter="wipe(left)">
                                      <p:cBhvr>
                                        <p:cTn id="7" dur="500"/>
                                        <p:tgtEl>
                                          <p:spTgt spid="1280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8"/>
                                        </p:tgtEl>
                                        <p:attrNameLst>
                                          <p:attrName>style.visibility</p:attrName>
                                        </p:attrNameLst>
                                      </p:cBhvr>
                                      <p:to>
                                        <p:strVal val="visible"/>
                                      </p:to>
                                    </p:set>
                                    <p:animEffect transition="in" filter="wipe(left)">
                                      <p:cBhvr>
                                        <p:cTn id="12" dur="500"/>
                                        <p:tgtEl>
                                          <p:spTgt spid="12800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006"/>
                                        </p:tgtEl>
                                        <p:attrNameLst>
                                          <p:attrName>style.visibility</p:attrName>
                                        </p:attrNameLst>
                                      </p:cBhvr>
                                      <p:to>
                                        <p:strVal val="visible"/>
                                      </p:to>
                                    </p:set>
                                    <p:animEffect transition="in" filter="wipe(left)">
                                      <p:cBhvr>
                                        <p:cTn id="17" dur="500"/>
                                        <p:tgtEl>
                                          <p:spTgt spid="12800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009"/>
                                        </p:tgtEl>
                                        <p:attrNameLst>
                                          <p:attrName>style.visibility</p:attrName>
                                        </p:attrNameLst>
                                      </p:cBhvr>
                                      <p:to>
                                        <p:strVal val="visible"/>
                                      </p:to>
                                    </p:set>
                                    <p:animEffect transition="in" filter="wipe(left)">
                                      <p:cBhvr>
                                        <p:cTn id="22" dur="500"/>
                                        <p:tgtEl>
                                          <p:spTgt spid="128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5" grpId="0"/>
      <p:bldP spid="128006" grpId="0" autoUpdateAnimBg="0"/>
      <p:bldP spid="128008" grpId="0"/>
      <p:bldP spid="128009"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improper exhaust sound, color, and odor</a:t>
            </a:r>
          </a:p>
        </p:txBody>
      </p:sp>
      <p:sp>
        <p:nvSpPr>
          <p:cNvPr id="129029" name="Text Box 5"/>
          <p:cNvSpPr txBox="1">
            <a:spLocks noChangeArrowheads="1"/>
          </p:cNvSpPr>
          <p:nvPr/>
        </p:nvSpPr>
        <p:spPr bwMode="auto">
          <a:xfrm>
            <a:off x="2879725" y="1603375"/>
            <a:ext cx="5638800" cy="13144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Valve action is heard at the tailpipe.  If valve leakage is suspected, idle the engine and listen at the tailpipe for a miss in the regular pattern of exhaust sound.  Listening at the tailpipe is followed up with other tests to verify problems.</a:t>
            </a:r>
          </a:p>
        </p:txBody>
      </p:sp>
      <p:sp>
        <p:nvSpPr>
          <p:cNvPr id="129030" name="Text Box 6"/>
          <p:cNvSpPr txBox="1">
            <a:spLocks noChangeArrowheads="1"/>
          </p:cNvSpPr>
          <p:nvPr/>
        </p:nvSpPr>
        <p:spPr bwMode="auto">
          <a:xfrm>
            <a:off x="2874963" y="3041650"/>
            <a:ext cx="5638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Blue smoke coming from the vehicle tailpipe is a sign of oil consumption.  Blue smoke is visible only when the situation becomes serious.</a:t>
            </a:r>
          </a:p>
        </p:txBody>
      </p:sp>
      <p:sp>
        <p:nvSpPr>
          <p:cNvPr id="129031" name="Text Box 7"/>
          <p:cNvSpPr txBox="1">
            <a:spLocks noChangeArrowheads="1"/>
          </p:cNvSpPr>
          <p:nvPr/>
        </p:nvSpPr>
        <p:spPr bwMode="auto">
          <a:xfrm>
            <a:off x="2870200" y="3994150"/>
            <a:ext cx="5638800" cy="15589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Black smoke is generally caused by rich air/fuel mixtures.  The emission control systems in newer vehicles eliminate black smoke caused by a rich air/fuel mixture.  If black smoke is seen coming from the tailpipe, a complete test of the exhaust stream should be made using an infrared exhaust analyzer.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9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29029"/>
                                        </p:tgtEl>
                                        <p:attrNameLst>
                                          <p:attrName>style.visibility</p:attrName>
                                        </p:attrNameLst>
                                      </p:cBhvr>
                                      <p:to>
                                        <p:strVal val="visible"/>
                                      </p:to>
                                    </p:set>
                                    <p:animEffect transition="in" filter="wipe(left)">
                                      <p:cBhvr>
                                        <p:cTn id="11" dur="500"/>
                                        <p:tgtEl>
                                          <p:spTgt spid="12902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9030"/>
                                        </p:tgtEl>
                                        <p:attrNameLst>
                                          <p:attrName>style.visibility</p:attrName>
                                        </p:attrNameLst>
                                      </p:cBhvr>
                                      <p:to>
                                        <p:strVal val="visible"/>
                                      </p:to>
                                    </p:set>
                                    <p:animEffect transition="in" filter="wipe(left)">
                                      <p:cBhvr>
                                        <p:cTn id="16" dur="500"/>
                                        <p:tgtEl>
                                          <p:spTgt spid="12903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9031"/>
                                        </p:tgtEl>
                                        <p:attrNameLst>
                                          <p:attrName>style.visibility</p:attrName>
                                        </p:attrNameLst>
                                      </p:cBhvr>
                                      <p:to>
                                        <p:strVal val="visible"/>
                                      </p:to>
                                    </p:set>
                                    <p:animEffect transition="in" filter="wipe(left)">
                                      <p:cBhvr>
                                        <p:cTn id="21" dur="500"/>
                                        <p:tgtEl>
                                          <p:spTgt spid="129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p:bldP spid="129029" grpId="0" autoUpdateAnimBg="0"/>
      <p:bldP spid="129030" grpId="0" autoUpdateAnimBg="0"/>
      <p:bldP spid="129031"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Text Box 4"/>
          <p:cNvSpPr txBox="1">
            <a:spLocks noChangeArrowheads="1"/>
          </p:cNvSpPr>
          <p:nvPr/>
        </p:nvSpPr>
        <p:spPr bwMode="auto">
          <a:xfrm>
            <a:off x="2879725" y="1598613"/>
            <a:ext cx="5638800" cy="15589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In vehicles equipped with catalytic converters, a rich air/fuel mixture can sometimes be detected by a “rotten egg” odor at the tailpipe.  The presence of this odor does not always indicate a catalytic converter problem.  Some high-sulfur fuels can produce this odor even when the mixtures are normal</a:t>
            </a:r>
            <a:r>
              <a:rPr lang="en-US"/>
              <a:t>.</a:t>
            </a:r>
          </a:p>
        </p:txBody>
      </p:sp>
      <p:sp>
        <p:nvSpPr>
          <p:cNvPr id="33795" name="Text Box 5"/>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improper exhaust sound, color, and odor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0052"/>
                                        </p:tgtEl>
                                        <p:attrNameLst>
                                          <p:attrName>style.visibility</p:attrName>
                                        </p:attrNameLst>
                                      </p:cBhvr>
                                      <p:to>
                                        <p:strVal val="visible"/>
                                      </p:to>
                                    </p:set>
                                    <p:animEffect transition="in" filter="wipe(left)">
                                      <p:cBhvr>
                                        <p:cTn id="7" dur="500"/>
                                        <p:tgtEl>
                                          <p:spTgt spid="130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leaks and overheating problems in the cooling system</a:t>
            </a:r>
          </a:p>
        </p:txBody>
      </p:sp>
      <p:sp>
        <p:nvSpPr>
          <p:cNvPr id="131077" name="Text Box 5"/>
          <p:cNvSpPr txBox="1">
            <a:spLocks noChangeArrowheads="1"/>
          </p:cNvSpPr>
          <p:nvPr/>
        </p:nvSpPr>
        <p:spPr bwMode="auto">
          <a:xfrm>
            <a:off x="2879725" y="1603375"/>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Leaks in the cooling system</a:t>
            </a:r>
          </a:p>
        </p:txBody>
      </p:sp>
      <p:sp>
        <p:nvSpPr>
          <p:cNvPr id="131078" name="Text Box 6"/>
          <p:cNvSpPr txBox="1">
            <a:spLocks noChangeArrowheads="1"/>
          </p:cNvSpPr>
          <p:nvPr/>
        </p:nvSpPr>
        <p:spPr bwMode="auto">
          <a:xfrm>
            <a:off x="2871788" y="2062163"/>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Internal leaks will almost always contaminate the engine oil. </a:t>
            </a:r>
          </a:p>
        </p:txBody>
      </p:sp>
      <p:sp>
        <p:nvSpPr>
          <p:cNvPr id="131079" name="Text Box 7"/>
          <p:cNvSpPr txBox="1">
            <a:spLocks noChangeArrowheads="1"/>
          </p:cNvSpPr>
          <p:nvPr/>
        </p:nvSpPr>
        <p:spPr bwMode="auto">
          <a:xfrm>
            <a:off x="2874963" y="2763838"/>
            <a:ext cx="5575300" cy="82550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If the engine oil is contaminated, the problem is either a leaking head gasket or a cracked cylinder head or engine block. </a:t>
            </a:r>
          </a:p>
        </p:txBody>
      </p:sp>
      <p:sp>
        <p:nvSpPr>
          <p:cNvPr id="131080" name="Text Box 8"/>
          <p:cNvSpPr txBox="1">
            <a:spLocks noChangeArrowheads="1"/>
          </p:cNvSpPr>
          <p:nvPr/>
        </p:nvSpPr>
        <p:spPr bwMode="auto">
          <a:xfrm>
            <a:off x="2870200" y="3711575"/>
            <a:ext cx="5575300" cy="106997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Occasionally, the transmission oil cooler can leak, causing the transmission fluid to be contaminated with coolant and the coolant to be contaminated with transmission fluid.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31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31077"/>
                                        </p:tgtEl>
                                        <p:attrNameLst>
                                          <p:attrName>style.visibility</p:attrName>
                                        </p:attrNameLst>
                                      </p:cBhvr>
                                      <p:to>
                                        <p:strVal val="visible"/>
                                      </p:to>
                                    </p:set>
                                    <p:animEffect transition="in" filter="wipe(left)">
                                      <p:cBhvr>
                                        <p:cTn id="11" dur="500"/>
                                        <p:tgtEl>
                                          <p:spTgt spid="13107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1078"/>
                                        </p:tgtEl>
                                        <p:attrNameLst>
                                          <p:attrName>style.visibility</p:attrName>
                                        </p:attrNameLst>
                                      </p:cBhvr>
                                      <p:to>
                                        <p:strVal val="visible"/>
                                      </p:to>
                                    </p:set>
                                    <p:animEffect transition="in" filter="wipe(left)">
                                      <p:cBhvr>
                                        <p:cTn id="16" dur="500"/>
                                        <p:tgtEl>
                                          <p:spTgt spid="13107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1079"/>
                                        </p:tgtEl>
                                        <p:attrNameLst>
                                          <p:attrName>style.visibility</p:attrName>
                                        </p:attrNameLst>
                                      </p:cBhvr>
                                      <p:to>
                                        <p:strVal val="visible"/>
                                      </p:to>
                                    </p:set>
                                    <p:animEffect transition="in" filter="wipe(left)">
                                      <p:cBhvr>
                                        <p:cTn id="21" dur="500"/>
                                        <p:tgtEl>
                                          <p:spTgt spid="13107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1080"/>
                                        </p:tgtEl>
                                        <p:attrNameLst>
                                          <p:attrName>style.visibility</p:attrName>
                                        </p:attrNameLst>
                                      </p:cBhvr>
                                      <p:to>
                                        <p:strVal val="visible"/>
                                      </p:to>
                                    </p:set>
                                    <p:animEffect transition="in" filter="wipe(left)">
                                      <p:cBhvr>
                                        <p:cTn id="26" dur="500"/>
                                        <p:tgtEl>
                                          <p:spTgt spid="131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p:bldP spid="131077" grpId="0" autoUpdateAnimBg="0"/>
      <p:bldP spid="131078" grpId="0"/>
      <p:bldP spid="131079" grpId="0" autoUpdateAnimBg="0"/>
      <p:bldP spid="131080"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Text Box 4"/>
          <p:cNvSpPr txBox="1">
            <a:spLocks noChangeArrowheads="1"/>
          </p:cNvSpPr>
          <p:nvPr/>
        </p:nvSpPr>
        <p:spPr bwMode="auto">
          <a:xfrm>
            <a:off x="2881313" y="1603375"/>
            <a:ext cx="5765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External leaks are relatively easy to detect.  When pressure is applied to the system, all leaks should become apparent.</a:t>
            </a:r>
            <a:r>
              <a:rPr lang="en-US" altLang="en-US"/>
              <a:t> </a:t>
            </a:r>
          </a:p>
        </p:txBody>
      </p:sp>
      <p:sp>
        <p:nvSpPr>
          <p:cNvPr id="35843" name="Text Box 5"/>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leaks and overheating problems in the cooling system</a:t>
            </a:r>
          </a:p>
        </p:txBody>
      </p:sp>
      <p:sp>
        <p:nvSpPr>
          <p:cNvPr id="132102" name="Text Box 6"/>
          <p:cNvSpPr txBox="1">
            <a:spLocks noChangeArrowheads="1"/>
          </p:cNvSpPr>
          <p:nvPr/>
        </p:nvSpPr>
        <p:spPr bwMode="auto">
          <a:xfrm>
            <a:off x="2874963" y="2543175"/>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Leaks at hoses can usually be stopped by tightening the clamp. </a:t>
            </a:r>
          </a:p>
        </p:txBody>
      </p:sp>
      <p:sp>
        <p:nvSpPr>
          <p:cNvPr id="132103" name="Text Box 7"/>
          <p:cNvSpPr txBox="1">
            <a:spLocks noChangeArrowheads="1"/>
          </p:cNvSpPr>
          <p:nvPr/>
        </p:nvSpPr>
        <p:spPr bwMode="auto">
          <a:xfrm>
            <a:off x="2870200" y="3236913"/>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When components such as the water pump develop leaks, they must usually be replaced</a:t>
            </a:r>
            <a:r>
              <a:rPr lang="en-US" altLang="en-US"/>
              <a:t>. </a:t>
            </a:r>
          </a:p>
        </p:txBody>
      </p:sp>
      <p:sp>
        <p:nvSpPr>
          <p:cNvPr id="132104" name="Text Box 8"/>
          <p:cNvSpPr txBox="1">
            <a:spLocks noChangeArrowheads="1"/>
          </p:cNvSpPr>
          <p:nvPr/>
        </p:nvSpPr>
        <p:spPr bwMode="auto">
          <a:xfrm>
            <a:off x="2879725" y="3932238"/>
            <a:ext cx="5575300" cy="581025"/>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A leaky radiator or heater core can often be repaired by a radiator shop.</a:t>
            </a:r>
          </a:p>
        </p:txBody>
      </p:sp>
      <p:sp>
        <p:nvSpPr>
          <p:cNvPr id="132105" name="Text Box 9"/>
          <p:cNvSpPr txBox="1">
            <a:spLocks noChangeArrowheads="1"/>
          </p:cNvSpPr>
          <p:nvPr/>
        </p:nvSpPr>
        <p:spPr bwMode="auto">
          <a:xfrm>
            <a:off x="2876550" y="4627563"/>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A cooling system pressure tester is used to find leaks by applying pressure to the system.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100"/>
                                        </p:tgtEl>
                                        <p:attrNameLst>
                                          <p:attrName>style.visibility</p:attrName>
                                        </p:attrNameLst>
                                      </p:cBhvr>
                                      <p:to>
                                        <p:strVal val="visible"/>
                                      </p:to>
                                    </p:set>
                                    <p:animEffect transition="in" filter="wipe(left)">
                                      <p:cBhvr>
                                        <p:cTn id="7" dur="500"/>
                                        <p:tgtEl>
                                          <p:spTgt spid="1321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2102"/>
                                        </p:tgtEl>
                                        <p:attrNameLst>
                                          <p:attrName>style.visibility</p:attrName>
                                        </p:attrNameLst>
                                      </p:cBhvr>
                                      <p:to>
                                        <p:strVal val="visible"/>
                                      </p:to>
                                    </p:set>
                                    <p:animEffect transition="in" filter="wipe(left)">
                                      <p:cBhvr>
                                        <p:cTn id="12" dur="500"/>
                                        <p:tgtEl>
                                          <p:spTgt spid="13210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2103"/>
                                        </p:tgtEl>
                                        <p:attrNameLst>
                                          <p:attrName>style.visibility</p:attrName>
                                        </p:attrNameLst>
                                      </p:cBhvr>
                                      <p:to>
                                        <p:strVal val="visible"/>
                                      </p:to>
                                    </p:set>
                                    <p:animEffect transition="in" filter="wipe(left)">
                                      <p:cBhvr>
                                        <p:cTn id="17" dur="500"/>
                                        <p:tgtEl>
                                          <p:spTgt spid="13210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2104"/>
                                        </p:tgtEl>
                                        <p:attrNameLst>
                                          <p:attrName>style.visibility</p:attrName>
                                        </p:attrNameLst>
                                      </p:cBhvr>
                                      <p:to>
                                        <p:strVal val="visible"/>
                                      </p:to>
                                    </p:set>
                                    <p:animEffect transition="in" filter="wipe(left)">
                                      <p:cBhvr>
                                        <p:cTn id="22" dur="500"/>
                                        <p:tgtEl>
                                          <p:spTgt spid="13210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2105"/>
                                        </p:tgtEl>
                                        <p:attrNameLst>
                                          <p:attrName>style.visibility</p:attrName>
                                        </p:attrNameLst>
                                      </p:cBhvr>
                                      <p:to>
                                        <p:strVal val="visible"/>
                                      </p:to>
                                    </p:set>
                                    <p:animEffect transition="in" filter="wipe(left)">
                                      <p:cBhvr>
                                        <p:cTn id="27" dur="500"/>
                                        <p:tgtEl>
                                          <p:spTgt spid="132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p:bldP spid="132102" grpId="0" autoUpdateAnimBg="0"/>
      <p:bldP spid="132103" grpId="0" autoUpdateAnimBg="0"/>
      <p:bldP spid="132104" grpId="0" autoUpdateAnimBg="0"/>
      <p:bldP spid="13210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leaks and overheating problems in the cooling system</a:t>
            </a:r>
          </a:p>
        </p:txBody>
      </p:sp>
      <p:sp>
        <p:nvSpPr>
          <p:cNvPr id="133125" name="Text Box 5"/>
          <p:cNvSpPr txBox="1">
            <a:spLocks noChangeArrowheads="1"/>
          </p:cNvSpPr>
          <p:nvPr/>
        </p:nvSpPr>
        <p:spPr bwMode="auto">
          <a:xfrm>
            <a:off x="2879725" y="1603375"/>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Overheating problems</a:t>
            </a:r>
          </a:p>
        </p:txBody>
      </p:sp>
      <p:sp>
        <p:nvSpPr>
          <p:cNvPr id="133126" name="Text Box 6"/>
          <p:cNvSpPr txBox="1">
            <a:spLocks noChangeArrowheads="1"/>
          </p:cNvSpPr>
          <p:nvPr/>
        </p:nvSpPr>
        <p:spPr bwMode="auto">
          <a:xfrm>
            <a:off x="3227388" y="2070100"/>
            <a:ext cx="5403850" cy="584200"/>
          </a:xfrm>
          <a:prstGeom prst="rect">
            <a:avLst/>
          </a:prstGeom>
          <a:noFill/>
          <a:ln w="9525">
            <a:noFill/>
            <a:miter lim="800000"/>
            <a:headEnd/>
            <a:tailEnd/>
          </a:ln>
        </p:spPr>
        <p:txBody>
          <a:bodyPr>
            <a:spAutoFit/>
          </a:bodyPr>
          <a:lstStyle/>
          <a:p>
            <a:pPr algn="l"/>
            <a:r>
              <a:rPr lang="en-US" sz="1600"/>
              <a:t>If the engine overheats, the cooling system has failed to remove sufficient heat to prevent the coolant from boiling.</a:t>
            </a:r>
          </a:p>
        </p:txBody>
      </p:sp>
      <p:sp>
        <p:nvSpPr>
          <p:cNvPr id="133127" name="Text Box 7"/>
          <p:cNvSpPr txBox="1">
            <a:spLocks noChangeArrowheads="1"/>
          </p:cNvSpPr>
          <p:nvPr/>
        </p:nvSpPr>
        <p:spPr bwMode="auto">
          <a:xfrm>
            <a:off x="3227388" y="2784475"/>
            <a:ext cx="5459412" cy="584200"/>
          </a:xfrm>
          <a:prstGeom prst="rect">
            <a:avLst/>
          </a:prstGeom>
          <a:noFill/>
          <a:ln w="9525">
            <a:noFill/>
            <a:miter lim="800000"/>
            <a:headEnd/>
            <a:tailEnd/>
          </a:ln>
        </p:spPr>
        <p:txBody>
          <a:bodyPr>
            <a:spAutoFit/>
          </a:bodyPr>
          <a:lstStyle/>
          <a:p>
            <a:pPr algn="l"/>
            <a:r>
              <a:rPr lang="en-US" sz="1600"/>
              <a:t>The cause of the overheating problem must be found and resolved to prevent severe engine damage.</a:t>
            </a:r>
          </a:p>
        </p:txBody>
      </p:sp>
      <p:sp>
        <p:nvSpPr>
          <p:cNvPr id="133128" name="Text Box 8"/>
          <p:cNvSpPr txBox="1">
            <a:spLocks noChangeArrowheads="1"/>
          </p:cNvSpPr>
          <p:nvPr/>
        </p:nvSpPr>
        <p:spPr bwMode="auto">
          <a:xfrm>
            <a:off x="3227388" y="3498850"/>
            <a:ext cx="5502275" cy="2062163"/>
          </a:xfrm>
          <a:prstGeom prst="rect">
            <a:avLst/>
          </a:prstGeom>
          <a:noFill/>
          <a:ln w="9525">
            <a:noFill/>
            <a:miter lim="800000"/>
            <a:headEnd/>
            <a:tailEnd/>
          </a:ln>
        </p:spPr>
        <p:txBody>
          <a:bodyPr>
            <a:spAutoFit/>
          </a:bodyPr>
          <a:lstStyle/>
          <a:p>
            <a:pPr marL="0" lvl="1" algn="l" defTabSz="455613"/>
            <a:r>
              <a:rPr lang="en-US" sz="1600" b="1"/>
              <a:t>CAUTION:  During overheating, temperatures within a cooling system can exceed 400°F and pressures can exceed 25 psi.  If the radiator cap is removed when the system is overheating, extremely hot coolant will spew out of the system with considerable force.  Do not attempt to remove the cap from a hot cooling system.  Wait until the system has cooled.  Failure to do this may result in serious injury.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5"/>
                                        </p:tgtEl>
                                        <p:attrNameLst>
                                          <p:attrName>style.visibility</p:attrName>
                                        </p:attrNameLst>
                                      </p:cBhvr>
                                      <p:to>
                                        <p:strVal val="visible"/>
                                      </p:to>
                                    </p:set>
                                    <p:animEffect transition="in" filter="wipe(left)">
                                      <p:cBhvr>
                                        <p:cTn id="7" dur="500"/>
                                        <p:tgtEl>
                                          <p:spTgt spid="1331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6"/>
                                        </p:tgtEl>
                                        <p:attrNameLst>
                                          <p:attrName>style.visibility</p:attrName>
                                        </p:attrNameLst>
                                      </p:cBhvr>
                                      <p:to>
                                        <p:strVal val="visible"/>
                                      </p:to>
                                    </p:set>
                                    <p:animEffect transition="in" filter="wipe(left)">
                                      <p:cBhvr>
                                        <p:cTn id="12" dur="500"/>
                                        <p:tgtEl>
                                          <p:spTgt spid="1331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27"/>
                                        </p:tgtEl>
                                        <p:attrNameLst>
                                          <p:attrName>style.visibility</p:attrName>
                                        </p:attrNameLst>
                                      </p:cBhvr>
                                      <p:to>
                                        <p:strVal val="visible"/>
                                      </p:to>
                                    </p:set>
                                    <p:animEffect transition="in" filter="wipe(left)">
                                      <p:cBhvr>
                                        <p:cTn id="17" dur="500"/>
                                        <p:tgtEl>
                                          <p:spTgt spid="1331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28"/>
                                        </p:tgtEl>
                                        <p:attrNameLst>
                                          <p:attrName>style.visibility</p:attrName>
                                        </p:attrNameLst>
                                      </p:cBhvr>
                                      <p:to>
                                        <p:strVal val="visible"/>
                                      </p:to>
                                    </p:set>
                                    <p:animEffect transition="in" filter="wipe(left)">
                                      <p:cBhvr>
                                        <p:cTn id="22" dur="500"/>
                                        <p:tgtEl>
                                          <p:spTgt spid="133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autoUpdateAnimBg="0"/>
      <p:bldP spid="133126" grpId="0"/>
      <p:bldP spid="133127" grpId="0"/>
      <p:bldP spid="133128"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Diagnosing leaks and overheating problems in the cooling system</a:t>
            </a:r>
          </a:p>
        </p:txBody>
      </p:sp>
      <p:sp>
        <p:nvSpPr>
          <p:cNvPr id="134149" name="Text Box 5"/>
          <p:cNvSpPr txBox="1">
            <a:spLocks noChangeArrowheads="1"/>
          </p:cNvSpPr>
          <p:nvPr/>
        </p:nvSpPr>
        <p:spPr bwMode="auto">
          <a:xfrm>
            <a:off x="3227388" y="1595438"/>
            <a:ext cx="5256212" cy="584200"/>
          </a:xfrm>
          <a:prstGeom prst="rect">
            <a:avLst/>
          </a:prstGeom>
          <a:noFill/>
          <a:ln w="9525">
            <a:noFill/>
            <a:miter lim="800000"/>
            <a:headEnd/>
            <a:tailEnd/>
          </a:ln>
        </p:spPr>
        <p:txBody>
          <a:bodyPr>
            <a:spAutoFit/>
          </a:bodyPr>
          <a:lstStyle/>
          <a:p>
            <a:pPr algn="l"/>
            <a:r>
              <a:rPr lang="en-US" sz="1600"/>
              <a:t>Some of the common causes of overheating are listed below:</a:t>
            </a:r>
          </a:p>
        </p:txBody>
      </p:sp>
      <p:sp>
        <p:nvSpPr>
          <p:cNvPr id="134150" name="Text Box 6"/>
          <p:cNvSpPr txBox="1">
            <a:spLocks noChangeArrowheads="1"/>
          </p:cNvSpPr>
          <p:nvPr/>
        </p:nvSpPr>
        <p:spPr bwMode="auto">
          <a:xfrm>
            <a:off x="3227388" y="2205038"/>
            <a:ext cx="5575300" cy="831850"/>
          </a:xfrm>
          <a:prstGeom prst="rect">
            <a:avLst/>
          </a:prstGeom>
          <a:noFill/>
          <a:ln w="9525">
            <a:noFill/>
            <a:miter lim="800000"/>
            <a:headEnd/>
            <a:tailEnd/>
          </a:ln>
        </p:spPr>
        <p:txBody>
          <a:bodyPr>
            <a:spAutoFit/>
          </a:bodyPr>
          <a:lstStyle/>
          <a:p>
            <a:pPr marL="233363" lvl="1" indent="-233363" algn="l" defTabSz="455613"/>
            <a:r>
              <a:rPr lang="en-US" altLang="en-US" sz="1600" b="1"/>
              <a:t>•</a:t>
            </a:r>
            <a:r>
              <a:rPr lang="en-US" altLang="en-US" sz="1600"/>
              <a:t>	</a:t>
            </a:r>
            <a:r>
              <a:rPr lang="en-US" sz="1600"/>
              <a:t>Low coolant level – This may be due to leaks in various components as previously discussed or failure to refill coolant.</a:t>
            </a:r>
          </a:p>
        </p:txBody>
      </p:sp>
      <p:sp>
        <p:nvSpPr>
          <p:cNvPr id="11" name="Text Box 6"/>
          <p:cNvSpPr txBox="1">
            <a:spLocks noChangeArrowheads="1"/>
          </p:cNvSpPr>
          <p:nvPr/>
        </p:nvSpPr>
        <p:spPr bwMode="auto">
          <a:xfrm>
            <a:off x="3227388" y="3062288"/>
            <a:ext cx="5575300" cy="1077912"/>
          </a:xfrm>
          <a:prstGeom prst="rect">
            <a:avLst/>
          </a:prstGeom>
          <a:noFill/>
          <a:ln w="9525">
            <a:noFill/>
            <a:miter lim="800000"/>
            <a:headEnd/>
            <a:tailEnd/>
          </a:ln>
        </p:spPr>
        <p:txBody>
          <a:bodyPr>
            <a:spAutoFit/>
          </a:bodyPr>
          <a:lstStyle/>
          <a:p>
            <a:pPr marL="233363" lvl="1" indent="-233363" algn="l" defTabSz="455613"/>
            <a:r>
              <a:rPr lang="en-US" altLang="en-US" sz="1600" b="1"/>
              <a:t>• </a:t>
            </a:r>
            <a:r>
              <a:rPr lang="en-US" altLang="en-US" sz="1600"/>
              <a:t>	</a:t>
            </a:r>
            <a:r>
              <a:rPr lang="en-US" sz="1600"/>
              <a:t>Poor coolant condition – Coolant should feel slippery between the fingers, have a good color, and not be clouded by contamination.  For more information on coolant condition, see Unit 5, Lesson 4.</a:t>
            </a:r>
          </a:p>
        </p:txBody>
      </p:sp>
      <p:sp>
        <p:nvSpPr>
          <p:cNvPr id="12" name="Text Box 6"/>
          <p:cNvSpPr txBox="1">
            <a:spLocks noChangeArrowheads="1"/>
          </p:cNvSpPr>
          <p:nvPr/>
        </p:nvSpPr>
        <p:spPr bwMode="auto">
          <a:xfrm>
            <a:off x="3227388" y="4164013"/>
            <a:ext cx="5575300" cy="338137"/>
          </a:xfrm>
          <a:prstGeom prst="rect">
            <a:avLst/>
          </a:prstGeom>
          <a:noFill/>
          <a:ln w="9525">
            <a:noFill/>
            <a:miter lim="800000"/>
            <a:headEnd/>
            <a:tailEnd/>
          </a:ln>
        </p:spPr>
        <p:txBody>
          <a:bodyPr>
            <a:spAutoFit/>
          </a:bodyPr>
          <a:lstStyle/>
          <a:p>
            <a:pPr marL="233363" lvl="1" indent="-233363" algn="l" defTabSz="455613"/>
            <a:r>
              <a:rPr lang="en-US" altLang="en-US" sz="1600" b="1"/>
              <a:t>• </a:t>
            </a:r>
            <a:r>
              <a:rPr lang="en-US" altLang="en-US" sz="1600"/>
              <a:t>	</a:t>
            </a:r>
            <a:r>
              <a:rPr lang="en-US" sz="1600"/>
              <a:t>Thermostat that is stuck (does not open)</a:t>
            </a:r>
          </a:p>
        </p:txBody>
      </p:sp>
      <p:sp>
        <p:nvSpPr>
          <p:cNvPr id="13" name="Text Box 6"/>
          <p:cNvSpPr txBox="1">
            <a:spLocks noChangeArrowheads="1"/>
          </p:cNvSpPr>
          <p:nvPr/>
        </p:nvSpPr>
        <p:spPr bwMode="auto">
          <a:xfrm>
            <a:off x="3227388" y="4527550"/>
            <a:ext cx="5575300" cy="338138"/>
          </a:xfrm>
          <a:prstGeom prst="rect">
            <a:avLst/>
          </a:prstGeom>
          <a:noFill/>
          <a:ln w="9525">
            <a:noFill/>
            <a:miter lim="800000"/>
            <a:headEnd/>
            <a:tailEnd/>
          </a:ln>
        </p:spPr>
        <p:txBody>
          <a:bodyPr>
            <a:spAutoFit/>
          </a:bodyPr>
          <a:lstStyle/>
          <a:p>
            <a:pPr marL="233363" indent="-233363" algn="l"/>
            <a:r>
              <a:rPr lang="en-US" altLang="en-US" sz="1600" b="1"/>
              <a:t>• </a:t>
            </a:r>
            <a:r>
              <a:rPr lang="en-US" altLang="en-US" sz="1600"/>
              <a:t>	</a:t>
            </a:r>
            <a:r>
              <a:rPr lang="en-US" sz="1600"/>
              <a:t>Defective cooling fan or missing fan shroud</a:t>
            </a:r>
          </a:p>
        </p:txBody>
      </p:sp>
      <p:sp>
        <p:nvSpPr>
          <p:cNvPr id="14" name="Text Box 6"/>
          <p:cNvSpPr txBox="1">
            <a:spLocks noChangeArrowheads="1"/>
          </p:cNvSpPr>
          <p:nvPr/>
        </p:nvSpPr>
        <p:spPr bwMode="auto">
          <a:xfrm>
            <a:off x="3227388" y="4891088"/>
            <a:ext cx="5575300" cy="338137"/>
          </a:xfrm>
          <a:prstGeom prst="rect">
            <a:avLst/>
          </a:prstGeom>
          <a:noFill/>
          <a:ln w="9525">
            <a:noFill/>
            <a:miter lim="800000"/>
            <a:headEnd/>
            <a:tailEnd/>
          </a:ln>
        </p:spPr>
        <p:txBody>
          <a:bodyPr>
            <a:spAutoFit/>
          </a:bodyPr>
          <a:lstStyle/>
          <a:p>
            <a:pPr marL="233363" lvl="1" indent="-233363" algn="l" defTabSz="455613"/>
            <a:r>
              <a:rPr lang="en-US" altLang="en-US" sz="1600" b="1"/>
              <a:t>• </a:t>
            </a:r>
            <a:r>
              <a:rPr lang="en-US" altLang="en-US" sz="1600"/>
              <a:t>	</a:t>
            </a:r>
            <a:r>
              <a:rPr lang="en-US" sz="1600"/>
              <a:t>Defective or incorrect water pump</a:t>
            </a:r>
          </a:p>
        </p:txBody>
      </p:sp>
      <p:sp>
        <p:nvSpPr>
          <p:cNvPr id="15" name="Text Box 6"/>
          <p:cNvSpPr txBox="1">
            <a:spLocks noChangeArrowheads="1"/>
          </p:cNvSpPr>
          <p:nvPr/>
        </p:nvSpPr>
        <p:spPr bwMode="auto">
          <a:xfrm>
            <a:off x="3227388" y="5254625"/>
            <a:ext cx="5575300" cy="338138"/>
          </a:xfrm>
          <a:prstGeom prst="rect">
            <a:avLst/>
          </a:prstGeom>
          <a:noFill/>
          <a:ln w="9525">
            <a:noFill/>
            <a:miter lim="800000"/>
            <a:headEnd/>
            <a:tailEnd/>
          </a:ln>
        </p:spPr>
        <p:txBody>
          <a:bodyPr>
            <a:spAutoFit/>
          </a:bodyPr>
          <a:lstStyle/>
          <a:p>
            <a:pPr marL="233363" lvl="1" indent="-233363" algn="l" defTabSz="455613"/>
            <a:r>
              <a:rPr lang="en-US" altLang="en-US" sz="1600" b="1"/>
              <a:t>• </a:t>
            </a:r>
            <a:r>
              <a:rPr lang="en-US" altLang="en-US" sz="1600"/>
              <a:t>	</a:t>
            </a:r>
            <a:r>
              <a:rPr lang="en-US" sz="1600"/>
              <a:t>Belts in bad condition or with improper tension</a:t>
            </a:r>
          </a:p>
        </p:txBody>
      </p:sp>
      <p:sp>
        <p:nvSpPr>
          <p:cNvPr id="16" name="Text Box 6"/>
          <p:cNvSpPr txBox="1">
            <a:spLocks noChangeArrowheads="1"/>
          </p:cNvSpPr>
          <p:nvPr/>
        </p:nvSpPr>
        <p:spPr bwMode="auto">
          <a:xfrm>
            <a:off x="3227388" y="5616575"/>
            <a:ext cx="5575300" cy="338138"/>
          </a:xfrm>
          <a:prstGeom prst="rect">
            <a:avLst/>
          </a:prstGeom>
          <a:noFill/>
          <a:ln w="9525">
            <a:noFill/>
            <a:miter lim="800000"/>
            <a:headEnd/>
            <a:tailEnd/>
          </a:ln>
        </p:spPr>
        <p:txBody>
          <a:bodyPr>
            <a:spAutoFit/>
          </a:bodyPr>
          <a:lstStyle/>
          <a:p>
            <a:pPr marL="233363" indent="-233363" algn="l"/>
            <a:r>
              <a:rPr lang="en-US" altLang="en-US" sz="1600" b="1"/>
              <a:t>• </a:t>
            </a:r>
            <a:r>
              <a:rPr lang="en-US" altLang="en-US" sz="1600"/>
              <a:t>	</a:t>
            </a:r>
            <a:r>
              <a:rPr lang="en-US" sz="1600"/>
              <a:t>Defective hoses</a:t>
            </a:r>
          </a:p>
        </p:txBody>
      </p:sp>
      <p:sp>
        <p:nvSpPr>
          <p:cNvPr id="17" name="Text Box 6"/>
          <p:cNvSpPr txBox="1">
            <a:spLocks noChangeArrowheads="1"/>
          </p:cNvSpPr>
          <p:nvPr/>
        </p:nvSpPr>
        <p:spPr bwMode="auto">
          <a:xfrm>
            <a:off x="3227388" y="5980113"/>
            <a:ext cx="5575300" cy="338137"/>
          </a:xfrm>
          <a:prstGeom prst="rect">
            <a:avLst/>
          </a:prstGeom>
          <a:noFill/>
          <a:ln w="9525">
            <a:noFill/>
            <a:miter lim="800000"/>
            <a:headEnd/>
            <a:tailEnd/>
          </a:ln>
        </p:spPr>
        <p:txBody>
          <a:bodyPr>
            <a:spAutoFit/>
          </a:bodyPr>
          <a:lstStyle/>
          <a:p>
            <a:pPr marL="233363" indent="-233363" algn="l"/>
            <a:r>
              <a:rPr lang="en-US" altLang="en-US" sz="1600" b="1"/>
              <a:t>• </a:t>
            </a:r>
            <a:r>
              <a:rPr lang="en-US" altLang="en-US" sz="1600"/>
              <a:t>	</a:t>
            </a:r>
            <a:r>
              <a:rPr lang="en-US" sz="1600"/>
              <a:t>Clogged or leaking radiator</a:t>
            </a:r>
          </a:p>
        </p:txBody>
      </p:sp>
      <p:sp>
        <p:nvSpPr>
          <p:cNvPr id="18" name="Text Box 6"/>
          <p:cNvSpPr txBox="1">
            <a:spLocks noChangeArrowheads="1"/>
          </p:cNvSpPr>
          <p:nvPr/>
        </p:nvSpPr>
        <p:spPr bwMode="auto">
          <a:xfrm>
            <a:off x="3227388" y="6343650"/>
            <a:ext cx="5575300" cy="339725"/>
          </a:xfrm>
          <a:prstGeom prst="rect">
            <a:avLst/>
          </a:prstGeom>
          <a:noFill/>
          <a:ln w="9525">
            <a:noFill/>
            <a:miter lim="800000"/>
            <a:headEnd/>
            <a:tailEnd/>
          </a:ln>
        </p:spPr>
        <p:txBody>
          <a:bodyPr>
            <a:spAutoFit/>
          </a:bodyPr>
          <a:lstStyle/>
          <a:p>
            <a:pPr marL="233363" indent="-233363" algn="l"/>
            <a:r>
              <a:rPr lang="en-US" altLang="en-US" sz="1600" b="1"/>
              <a:t>• </a:t>
            </a:r>
            <a:r>
              <a:rPr lang="en-US" altLang="en-US" sz="1600"/>
              <a:t>	</a:t>
            </a:r>
            <a:r>
              <a:rPr lang="en-US" sz="1600"/>
              <a:t>Combustion gases leaking into the cooling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4149"/>
                                        </p:tgtEl>
                                        <p:attrNameLst>
                                          <p:attrName>style.visibility</p:attrName>
                                        </p:attrNameLst>
                                      </p:cBhvr>
                                      <p:to>
                                        <p:strVal val="visible"/>
                                      </p:to>
                                    </p:set>
                                    <p:animEffect transition="in" filter="wipe(left)">
                                      <p:cBhvr>
                                        <p:cTn id="7" dur="500"/>
                                        <p:tgtEl>
                                          <p:spTgt spid="1341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4150"/>
                                        </p:tgtEl>
                                        <p:attrNameLst>
                                          <p:attrName>style.visibility</p:attrName>
                                        </p:attrNameLst>
                                      </p:cBhvr>
                                      <p:to>
                                        <p:strVal val="visible"/>
                                      </p:to>
                                    </p:set>
                                    <p:animEffect transition="in" filter="wipe(left)">
                                      <p:cBhvr>
                                        <p:cTn id="12" dur="500"/>
                                        <p:tgtEl>
                                          <p:spTgt spid="1341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p:bldP spid="134150" grpId="0" autoUpdateAnimBg="0"/>
      <p:bldP spid="11" grpId="0" autoUpdateAnimBg="0"/>
      <p:bldP spid="12" grpId="0" autoUpdateAnimBg="0"/>
      <p:bldP spid="13" grpId="0" autoUpdateAnimBg="0"/>
      <p:bldP spid="14" grpId="0" autoUpdateAnimBg="0"/>
      <p:bldP spid="15" grpId="0" autoUpdateAnimBg="0"/>
      <p:bldP spid="16" grpId="0" autoUpdateAnimBg="0"/>
      <p:bldP spid="17" grpId="0" autoUpdateAnimBg="0"/>
      <p:bldP spid="1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2879725" y="657225"/>
            <a:ext cx="5638800" cy="118745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The automotive technician needs to be familiar with the functions and components of a work order.</a:t>
            </a:r>
          </a:p>
        </p:txBody>
      </p:sp>
      <p:sp>
        <p:nvSpPr>
          <p:cNvPr id="100357" name="Text Box 5"/>
          <p:cNvSpPr txBox="1">
            <a:spLocks noChangeArrowheads="1"/>
          </p:cNvSpPr>
          <p:nvPr/>
        </p:nvSpPr>
        <p:spPr bwMode="auto">
          <a:xfrm>
            <a:off x="2881313" y="1962150"/>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Related technical service bulletins (TSB)</a:t>
            </a:r>
          </a:p>
        </p:txBody>
      </p:sp>
      <p:sp>
        <p:nvSpPr>
          <p:cNvPr id="100358" name="Text Box 6"/>
          <p:cNvSpPr txBox="1">
            <a:spLocks noChangeArrowheads="1"/>
          </p:cNvSpPr>
          <p:nvPr/>
        </p:nvSpPr>
        <p:spPr bwMode="auto">
          <a:xfrm>
            <a:off x="2876550" y="2400300"/>
            <a:ext cx="5765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Technician's notes that includes diagnostic procedures performed, the results of diagnosis, and any important observations or remarks</a:t>
            </a:r>
          </a:p>
        </p:txBody>
      </p:sp>
      <p:sp>
        <p:nvSpPr>
          <p:cNvPr id="100359" name="Text Box 7"/>
          <p:cNvSpPr txBox="1">
            <a:spLocks noChangeArrowheads="1"/>
          </p:cNvSpPr>
          <p:nvPr/>
        </p:nvSpPr>
        <p:spPr bwMode="auto">
          <a:xfrm>
            <a:off x="2871788" y="3324225"/>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Component or system defect responsible for the concern</a:t>
            </a:r>
          </a:p>
        </p:txBody>
      </p:sp>
      <p:sp>
        <p:nvSpPr>
          <p:cNvPr id="100360" name="Text Box 8"/>
          <p:cNvSpPr txBox="1">
            <a:spLocks noChangeArrowheads="1"/>
          </p:cNvSpPr>
          <p:nvPr/>
        </p:nvSpPr>
        <p:spPr bwMode="auto">
          <a:xfrm>
            <a:off x="2881313" y="3790950"/>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Service performed to successfully correct the concern</a:t>
            </a:r>
          </a:p>
        </p:txBody>
      </p:sp>
      <p:sp>
        <p:nvSpPr>
          <p:cNvPr id="100361" name="Text Box 9"/>
          <p:cNvSpPr txBox="1">
            <a:spLocks noChangeArrowheads="1"/>
          </p:cNvSpPr>
          <p:nvPr/>
        </p:nvSpPr>
        <p:spPr bwMode="auto">
          <a:xfrm>
            <a:off x="2876550" y="4229100"/>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Labor procedures and costs based on the parts and labor estimation guides</a:t>
            </a:r>
          </a:p>
        </p:txBody>
      </p:sp>
      <p:sp>
        <p:nvSpPr>
          <p:cNvPr id="100362" name="Text Box 10"/>
          <p:cNvSpPr txBox="1">
            <a:spLocks noChangeArrowheads="1"/>
          </p:cNvSpPr>
          <p:nvPr/>
        </p:nvSpPr>
        <p:spPr bwMode="auto">
          <a:xfrm>
            <a:off x="2871788" y="4938713"/>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Outside labor procedures and costs that include if a shop sent a particular part out to another shop for repairs</a:t>
            </a:r>
          </a:p>
        </p:txBody>
      </p:sp>
      <p:sp>
        <p:nvSpPr>
          <p:cNvPr id="100363" name="Text Box 11"/>
          <p:cNvSpPr txBox="1">
            <a:spLocks noChangeArrowheads="1"/>
          </p:cNvSpPr>
          <p:nvPr/>
        </p:nvSpPr>
        <p:spPr bwMode="auto">
          <a:xfrm>
            <a:off x="2881313" y="5619750"/>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Listing of each part that includes name, description, and cost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357"/>
                                        </p:tgtEl>
                                        <p:attrNameLst>
                                          <p:attrName>style.visibility</p:attrName>
                                        </p:attrNameLst>
                                      </p:cBhvr>
                                      <p:to>
                                        <p:strVal val="visible"/>
                                      </p:to>
                                    </p:set>
                                    <p:animEffect transition="in" filter="wipe(left)">
                                      <p:cBhvr>
                                        <p:cTn id="7" dur="500"/>
                                        <p:tgtEl>
                                          <p:spTgt spid="10035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0358"/>
                                        </p:tgtEl>
                                        <p:attrNameLst>
                                          <p:attrName>style.visibility</p:attrName>
                                        </p:attrNameLst>
                                      </p:cBhvr>
                                      <p:to>
                                        <p:strVal val="visible"/>
                                      </p:to>
                                    </p:set>
                                    <p:animEffect transition="in" filter="wipe(left)">
                                      <p:cBhvr>
                                        <p:cTn id="12" dur="500"/>
                                        <p:tgtEl>
                                          <p:spTgt spid="1003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0359"/>
                                        </p:tgtEl>
                                        <p:attrNameLst>
                                          <p:attrName>style.visibility</p:attrName>
                                        </p:attrNameLst>
                                      </p:cBhvr>
                                      <p:to>
                                        <p:strVal val="visible"/>
                                      </p:to>
                                    </p:set>
                                    <p:animEffect transition="in" filter="wipe(left)">
                                      <p:cBhvr>
                                        <p:cTn id="17" dur="500"/>
                                        <p:tgtEl>
                                          <p:spTgt spid="10035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0360"/>
                                        </p:tgtEl>
                                        <p:attrNameLst>
                                          <p:attrName>style.visibility</p:attrName>
                                        </p:attrNameLst>
                                      </p:cBhvr>
                                      <p:to>
                                        <p:strVal val="visible"/>
                                      </p:to>
                                    </p:set>
                                    <p:animEffect transition="in" filter="wipe(left)">
                                      <p:cBhvr>
                                        <p:cTn id="22" dur="500"/>
                                        <p:tgtEl>
                                          <p:spTgt spid="10036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0361"/>
                                        </p:tgtEl>
                                        <p:attrNameLst>
                                          <p:attrName>style.visibility</p:attrName>
                                        </p:attrNameLst>
                                      </p:cBhvr>
                                      <p:to>
                                        <p:strVal val="visible"/>
                                      </p:to>
                                    </p:set>
                                    <p:animEffect transition="in" filter="wipe(left)">
                                      <p:cBhvr>
                                        <p:cTn id="27" dur="500"/>
                                        <p:tgtEl>
                                          <p:spTgt spid="10036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0362"/>
                                        </p:tgtEl>
                                        <p:attrNameLst>
                                          <p:attrName>style.visibility</p:attrName>
                                        </p:attrNameLst>
                                      </p:cBhvr>
                                      <p:to>
                                        <p:strVal val="visible"/>
                                      </p:to>
                                    </p:set>
                                    <p:animEffect transition="in" filter="wipe(left)">
                                      <p:cBhvr>
                                        <p:cTn id="32" dur="500"/>
                                        <p:tgtEl>
                                          <p:spTgt spid="10036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0363"/>
                                        </p:tgtEl>
                                        <p:attrNameLst>
                                          <p:attrName>style.visibility</p:attrName>
                                        </p:attrNameLst>
                                      </p:cBhvr>
                                      <p:to>
                                        <p:strVal val="visible"/>
                                      </p:to>
                                    </p:set>
                                    <p:animEffect transition="in" filter="wipe(left)">
                                      <p:cBhvr>
                                        <p:cTn id="37" dur="500"/>
                                        <p:tgtEl>
                                          <p:spTgt spid="100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7" grpId="0"/>
      <p:bldP spid="100358" grpId="0"/>
      <p:bldP spid="100359" grpId="0"/>
      <p:bldP spid="100360" grpId="0"/>
      <p:bldP spid="100361" grpId="0"/>
      <p:bldP spid="100362" grpId="0"/>
      <p:bldP spid="10036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879725" y="657225"/>
            <a:ext cx="5638800" cy="118745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The automotive technician needs to be familiar with the functions and components of a work order.</a:t>
            </a:r>
          </a:p>
        </p:txBody>
      </p:sp>
      <p:sp>
        <p:nvSpPr>
          <p:cNvPr id="101381" name="Text Box 5"/>
          <p:cNvSpPr txBox="1">
            <a:spLocks noChangeArrowheads="1"/>
          </p:cNvSpPr>
          <p:nvPr/>
        </p:nvSpPr>
        <p:spPr bwMode="auto">
          <a:xfrm>
            <a:off x="2881313" y="1962150"/>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Sales tax, which is usually calculated on parts only</a:t>
            </a:r>
          </a:p>
        </p:txBody>
      </p:sp>
      <p:sp>
        <p:nvSpPr>
          <p:cNvPr id="101382" name="Text Box 6"/>
          <p:cNvSpPr txBox="1">
            <a:spLocks noChangeArrowheads="1"/>
          </p:cNvSpPr>
          <p:nvPr/>
        </p:nvSpPr>
        <p:spPr bwMode="auto">
          <a:xfrm>
            <a:off x="2876550" y="2400300"/>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Total that represents the final price that the customer will pay for all charges related to the repair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81"/>
                                        </p:tgtEl>
                                        <p:attrNameLst>
                                          <p:attrName>style.visibility</p:attrName>
                                        </p:attrNameLst>
                                      </p:cBhvr>
                                      <p:to>
                                        <p:strVal val="visible"/>
                                      </p:to>
                                    </p:set>
                                    <p:animEffect transition="in" filter="wipe(left)">
                                      <p:cBhvr>
                                        <p:cTn id="7" dur="500"/>
                                        <p:tgtEl>
                                          <p:spTgt spid="1013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382"/>
                                        </p:tgtEl>
                                        <p:attrNameLst>
                                          <p:attrName>style.visibility</p:attrName>
                                        </p:attrNameLst>
                                      </p:cBhvr>
                                      <p:to>
                                        <p:strVal val="visible"/>
                                      </p:to>
                                    </p:set>
                                    <p:animEffect transition="in" filter="wipe(left)">
                                      <p:cBhvr>
                                        <p:cTn id="12" dur="500"/>
                                        <p:tgtEl>
                                          <p:spTgt spid="1013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1" grpId="0"/>
      <p:bldP spid="10138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Text Box 4"/>
          <p:cNvSpPr txBox="1">
            <a:spLocks noChangeArrowheads="1"/>
          </p:cNvSpPr>
          <p:nvPr/>
        </p:nvSpPr>
        <p:spPr bwMode="auto">
          <a:xfrm>
            <a:off x="2879725" y="1962150"/>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Work orders may be handwritten or prepared by entering codes in a computer terminal and then printed.</a:t>
            </a:r>
          </a:p>
        </p:txBody>
      </p:sp>
      <p:sp>
        <p:nvSpPr>
          <p:cNvPr id="102405" name="Text Box 5"/>
          <p:cNvSpPr txBox="1">
            <a:spLocks noChangeArrowheads="1"/>
          </p:cNvSpPr>
          <p:nvPr/>
        </p:nvSpPr>
        <p:spPr bwMode="auto">
          <a:xfrm>
            <a:off x="2889250" y="2643188"/>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Depending on the part, the following information may be required for ordering repair parts.</a:t>
            </a:r>
          </a:p>
        </p:txBody>
      </p:sp>
      <p:sp>
        <p:nvSpPr>
          <p:cNvPr id="102406" name="Text Box 6"/>
          <p:cNvSpPr txBox="1">
            <a:spLocks noChangeArrowheads="1"/>
          </p:cNvSpPr>
          <p:nvPr/>
        </p:nvSpPr>
        <p:spPr bwMode="auto">
          <a:xfrm>
            <a:off x="2886075" y="3348038"/>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Make, model, and model year (found on the driver’s side door jamb) of the vehicle</a:t>
            </a:r>
          </a:p>
        </p:txBody>
      </p:sp>
      <p:sp>
        <p:nvSpPr>
          <p:cNvPr id="102407" name="Text Box 7"/>
          <p:cNvSpPr txBox="1">
            <a:spLocks noChangeArrowheads="1"/>
          </p:cNvSpPr>
          <p:nvPr/>
        </p:nvSpPr>
        <p:spPr bwMode="auto">
          <a:xfrm>
            <a:off x="2895600" y="4057650"/>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VIN</a:t>
            </a:r>
          </a:p>
        </p:txBody>
      </p:sp>
      <p:sp>
        <p:nvSpPr>
          <p:cNvPr id="7174" name="Text Box 8"/>
          <p:cNvSpPr txBox="1">
            <a:spLocks noChangeArrowheads="1"/>
          </p:cNvSpPr>
          <p:nvPr/>
        </p:nvSpPr>
        <p:spPr bwMode="auto">
          <a:xfrm>
            <a:off x="2879725" y="657225"/>
            <a:ext cx="5638800" cy="1187450"/>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The automotive technician needs to be familiar with the functions and components of a work order.</a:t>
            </a:r>
          </a:p>
        </p:txBody>
      </p:sp>
      <p:sp>
        <p:nvSpPr>
          <p:cNvPr id="102409" name="Text Box 9"/>
          <p:cNvSpPr txBox="1">
            <a:spLocks noChangeArrowheads="1"/>
          </p:cNvSpPr>
          <p:nvPr/>
        </p:nvSpPr>
        <p:spPr bwMode="auto">
          <a:xfrm>
            <a:off x="2890838" y="4495800"/>
            <a:ext cx="5765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Engine information that includes engine size, in cubic inches or liters, the number of cylinders, and the type of fuel system</a:t>
            </a:r>
          </a:p>
        </p:txBody>
      </p:sp>
      <p:sp>
        <p:nvSpPr>
          <p:cNvPr id="102410" name="Text Box 10"/>
          <p:cNvSpPr txBox="1">
            <a:spLocks noChangeArrowheads="1"/>
          </p:cNvSpPr>
          <p:nvPr/>
        </p:nvSpPr>
        <p:spPr bwMode="auto">
          <a:xfrm>
            <a:off x="2886075" y="543401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Wheelbase</a:t>
            </a:r>
          </a:p>
        </p:txBody>
      </p:sp>
      <p:sp>
        <p:nvSpPr>
          <p:cNvPr id="102411" name="Text Box 11"/>
          <p:cNvSpPr txBox="1">
            <a:spLocks noChangeArrowheads="1"/>
          </p:cNvSpPr>
          <p:nvPr/>
        </p:nvSpPr>
        <p:spPr bwMode="auto">
          <a:xfrm>
            <a:off x="2895600" y="587216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Number of doors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4"/>
                                        </p:tgtEl>
                                        <p:attrNameLst>
                                          <p:attrName>style.visibility</p:attrName>
                                        </p:attrNameLst>
                                      </p:cBhvr>
                                      <p:to>
                                        <p:strVal val="visible"/>
                                      </p:to>
                                    </p:set>
                                    <p:animEffect transition="in" filter="wipe(left)">
                                      <p:cBhvr>
                                        <p:cTn id="7" dur="500"/>
                                        <p:tgtEl>
                                          <p:spTgt spid="1024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05"/>
                                        </p:tgtEl>
                                        <p:attrNameLst>
                                          <p:attrName>style.visibility</p:attrName>
                                        </p:attrNameLst>
                                      </p:cBhvr>
                                      <p:to>
                                        <p:strVal val="visible"/>
                                      </p:to>
                                    </p:set>
                                    <p:animEffect transition="in" filter="wipe(left)">
                                      <p:cBhvr>
                                        <p:cTn id="12" dur="500"/>
                                        <p:tgtEl>
                                          <p:spTgt spid="1024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06"/>
                                        </p:tgtEl>
                                        <p:attrNameLst>
                                          <p:attrName>style.visibility</p:attrName>
                                        </p:attrNameLst>
                                      </p:cBhvr>
                                      <p:to>
                                        <p:strVal val="visible"/>
                                      </p:to>
                                    </p:set>
                                    <p:animEffect transition="in" filter="wipe(left)">
                                      <p:cBhvr>
                                        <p:cTn id="17" dur="500"/>
                                        <p:tgtEl>
                                          <p:spTgt spid="10240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07"/>
                                        </p:tgtEl>
                                        <p:attrNameLst>
                                          <p:attrName>style.visibility</p:attrName>
                                        </p:attrNameLst>
                                      </p:cBhvr>
                                      <p:to>
                                        <p:strVal val="visible"/>
                                      </p:to>
                                    </p:set>
                                    <p:animEffect transition="in" filter="wipe(left)">
                                      <p:cBhvr>
                                        <p:cTn id="22" dur="500"/>
                                        <p:tgtEl>
                                          <p:spTgt spid="10240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09"/>
                                        </p:tgtEl>
                                        <p:attrNameLst>
                                          <p:attrName>style.visibility</p:attrName>
                                        </p:attrNameLst>
                                      </p:cBhvr>
                                      <p:to>
                                        <p:strVal val="visible"/>
                                      </p:to>
                                    </p:set>
                                    <p:animEffect transition="in" filter="wipe(left)">
                                      <p:cBhvr>
                                        <p:cTn id="27" dur="500"/>
                                        <p:tgtEl>
                                          <p:spTgt spid="10240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410"/>
                                        </p:tgtEl>
                                        <p:attrNameLst>
                                          <p:attrName>style.visibility</p:attrName>
                                        </p:attrNameLst>
                                      </p:cBhvr>
                                      <p:to>
                                        <p:strVal val="visible"/>
                                      </p:to>
                                    </p:set>
                                    <p:animEffect transition="in" filter="wipe(left)">
                                      <p:cBhvr>
                                        <p:cTn id="32" dur="500"/>
                                        <p:tgtEl>
                                          <p:spTgt spid="1024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2411"/>
                                        </p:tgtEl>
                                        <p:attrNameLst>
                                          <p:attrName>style.visibility</p:attrName>
                                        </p:attrNameLst>
                                      </p:cBhvr>
                                      <p:to>
                                        <p:strVal val="visible"/>
                                      </p:to>
                                    </p:set>
                                    <p:animEffect transition="in" filter="wipe(left)">
                                      <p:cBhvr>
                                        <p:cTn id="37" dur="500"/>
                                        <p:tgtEl>
                                          <p:spTgt spid="102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autoUpdateAnimBg="0"/>
      <p:bldP spid="102405" grpId="0" autoUpdateAnimBg="0"/>
      <p:bldP spid="102406" grpId="0"/>
      <p:bldP spid="102407" grpId="0"/>
      <p:bldP spid="102409" grpId="0"/>
      <p:bldP spid="102410" grpId="0"/>
      <p:bldP spid="1024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Procedure for identifying and interpreting engine concerns</a:t>
            </a:r>
          </a:p>
        </p:txBody>
      </p:sp>
      <p:sp>
        <p:nvSpPr>
          <p:cNvPr id="103429" name="Text Box 5"/>
          <p:cNvSpPr txBox="1">
            <a:spLocks noChangeArrowheads="1"/>
          </p:cNvSpPr>
          <p:nvPr/>
        </p:nvSpPr>
        <p:spPr bwMode="auto">
          <a:xfrm>
            <a:off x="2879725" y="1590675"/>
            <a:ext cx="5638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Ask the owner/driver to describe the engine concerns.</a:t>
            </a:r>
          </a:p>
        </p:txBody>
      </p:sp>
      <p:sp>
        <p:nvSpPr>
          <p:cNvPr id="103430" name="Text Box 6"/>
          <p:cNvSpPr txBox="1">
            <a:spLocks noChangeArrowheads="1"/>
          </p:cNvSpPr>
          <p:nvPr/>
        </p:nvSpPr>
        <p:spPr bwMode="auto">
          <a:xfrm>
            <a:off x="2881313" y="205581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When did the concern first occur?</a:t>
            </a:r>
          </a:p>
        </p:txBody>
      </p:sp>
      <p:sp>
        <p:nvSpPr>
          <p:cNvPr id="103431" name="Text Box 7"/>
          <p:cNvSpPr txBox="1">
            <a:spLocks noChangeArrowheads="1"/>
          </p:cNvSpPr>
          <p:nvPr/>
        </p:nvSpPr>
        <p:spPr bwMode="auto">
          <a:xfrm>
            <a:off x="2876550" y="249396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Is the malfunction indicator light (MIL) on or flashing?</a:t>
            </a:r>
          </a:p>
        </p:txBody>
      </p:sp>
      <p:sp>
        <p:nvSpPr>
          <p:cNvPr id="103432" name="Text Box 8"/>
          <p:cNvSpPr txBox="1">
            <a:spLocks noChangeArrowheads="1"/>
          </p:cNvSpPr>
          <p:nvPr/>
        </p:nvSpPr>
        <p:spPr bwMode="auto">
          <a:xfrm>
            <a:off x="2871788" y="293211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Is the concern continuous or intermittent?</a:t>
            </a:r>
          </a:p>
        </p:txBody>
      </p:sp>
      <p:sp>
        <p:nvSpPr>
          <p:cNvPr id="103433" name="Text Box 9"/>
          <p:cNvSpPr txBox="1">
            <a:spLocks noChangeArrowheads="1"/>
          </p:cNvSpPr>
          <p:nvPr/>
        </p:nvSpPr>
        <p:spPr bwMode="auto">
          <a:xfrm>
            <a:off x="2881313" y="337026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What are the driving conditions when the concern occurs?</a:t>
            </a:r>
          </a:p>
        </p:txBody>
      </p:sp>
      <p:sp>
        <p:nvSpPr>
          <p:cNvPr id="103434" name="Text Box 10"/>
          <p:cNvSpPr txBox="1">
            <a:spLocks noChangeArrowheads="1"/>
          </p:cNvSpPr>
          <p:nvPr/>
        </p:nvSpPr>
        <p:spPr bwMode="auto">
          <a:xfrm>
            <a:off x="2876550" y="380841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Is the vehicle making any unusual noises or vibrations?</a:t>
            </a:r>
          </a:p>
        </p:txBody>
      </p:sp>
      <p:sp>
        <p:nvSpPr>
          <p:cNvPr id="103435" name="Text Box 11"/>
          <p:cNvSpPr txBox="1">
            <a:spLocks noChangeArrowheads="1"/>
          </p:cNvSpPr>
          <p:nvPr/>
        </p:nvSpPr>
        <p:spPr bwMode="auto">
          <a:xfrm>
            <a:off x="2871788" y="424656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What is the recent service history of the vehicle?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3428"/>
                                        </p:tgtEl>
                                        <p:attrNameLst>
                                          <p:attrName>style.visibility</p:attrName>
                                        </p:attrNameLst>
                                      </p:cBhvr>
                                      <p:to>
                                        <p:strVal val="visible"/>
                                      </p:to>
                                    </p:set>
                                    <p:animEffect transition="in" filter="wipe(left)">
                                      <p:cBhvr>
                                        <p:cTn id="7" dur="500"/>
                                        <p:tgtEl>
                                          <p:spTgt spid="1034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29"/>
                                        </p:tgtEl>
                                        <p:attrNameLst>
                                          <p:attrName>style.visibility</p:attrName>
                                        </p:attrNameLst>
                                      </p:cBhvr>
                                      <p:to>
                                        <p:strVal val="visible"/>
                                      </p:to>
                                    </p:set>
                                    <p:animEffect transition="in" filter="wipe(left)">
                                      <p:cBhvr>
                                        <p:cTn id="12" dur="500"/>
                                        <p:tgtEl>
                                          <p:spTgt spid="1034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430"/>
                                        </p:tgtEl>
                                        <p:attrNameLst>
                                          <p:attrName>style.visibility</p:attrName>
                                        </p:attrNameLst>
                                      </p:cBhvr>
                                      <p:to>
                                        <p:strVal val="visible"/>
                                      </p:to>
                                    </p:set>
                                    <p:animEffect transition="in" filter="wipe(left)">
                                      <p:cBhvr>
                                        <p:cTn id="17" dur="500"/>
                                        <p:tgtEl>
                                          <p:spTgt spid="1034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431"/>
                                        </p:tgtEl>
                                        <p:attrNameLst>
                                          <p:attrName>style.visibility</p:attrName>
                                        </p:attrNameLst>
                                      </p:cBhvr>
                                      <p:to>
                                        <p:strVal val="visible"/>
                                      </p:to>
                                    </p:set>
                                    <p:animEffect transition="in" filter="wipe(left)">
                                      <p:cBhvr>
                                        <p:cTn id="22" dur="500"/>
                                        <p:tgtEl>
                                          <p:spTgt spid="10343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432"/>
                                        </p:tgtEl>
                                        <p:attrNameLst>
                                          <p:attrName>style.visibility</p:attrName>
                                        </p:attrNameLst>
                                      </p:cBhvr>
                                      <p:to>
                                        <p:strVal val="visible"/>
                                      </p:to>
                                    </p:set>
                                    <p:animEffect transition="in" filter="wipe(left)">
                                      <p:cBhvr>
                                        <p:cTn id="27" dur="500"/>
                                        <p:tgtEl>
                                          <p:spTgt spid="1034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433"/>
                                        </p:tgtEl>
                                        <p:attrNameLst>
                                          <p:attrName>style.visibility</p:attrName>
                                        </p:attrNameLst>
                                      </p:cBhvr>
                                      <p:to>
                                        <p:strVal val="visible"/>
                                      </p:to>
                                    </p:set>
                                    <p:animEffect transition="in" filter="wipe(left)">
                                      <p:cBhvr>
                                        <p:cTn id="32" dur="500"/>
                                        <p:tgtEl>
                                          <p:spTgt spid="10343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3434"/>
                                        </p:tgtEl>
                                        <p:attrNameLst>
                                          <p:attrName>style.visibility</p:attrName>
                                        </p:attrNameLst>
                                      </p:cBhvr>
                                      <p:to>
                                        <p:strVal val="visible"/>
                                      </p:to>
                                    </p:set>
                                    <p:animEffect transition="in" filter="wipe(left)">
                                      <p:cBhvr>
                                        <p:cTn id="37" dur="500"/>
                                        <p:tgtEl>
                                          <p:spTgt spid="10343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3435"/>
                                        </p:tgtEl>
                                        <p:attrNameLst>
                                          <p:attrName>style.visibility</p:attrName>
                                        </p:attrNameLst>
                                      </p:cBhvr>
                                      <p:to>
                                        <p:strVal val="visible"/>
                                      </p:to>
                                    </p:set>
                                    <p:animEffect transition="in" filter="wipe(left)">
                                      <p:cBhvr>
                                        <p:cTn id="42" dur="500"/>
                                        <p:tgtEl>
                                          <p:spTgt spid="103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autoUpdateAnimBg="0"/>
      <p:bldP spid="103429" grpId="0" autoUpdateAnimBg="0"/>
      <p:bldP spid="103430" grpId="0"/>
      <p:bldP spid="103431" grpId="0"/>
      <p:bldP spid="103432" grpId="0"/>
      <p:bldP spid="103433" grpId="0"/>
      <p:bldP spid="103434" grpId="0"/>
      <p:bldP spid="1034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Procedure for identifying and interpreting engine concerns</a:t>
            </a:r>
          </a:p>
        </p:txBody>
      </p:sp>
      <p:sp>
        <p:nvSpPr>
          <p:cNvPr id="104453" name="Text Box 5"/>
          <p:cNvSpPr txBox="1">
            <a:spLocks noChangeArrowheads="1"/>
          </p:cNvSpPr>
          <p:nvPr/>
        </p:nvSpPr>
        <p:spPr bwMode="auto">
          <a:xfrm>
            <a:off x="2879725" y="1590675"/>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Perform a road test to verify the information provided by the owner/driver.</a:t>
            </a:r>
          </a:p>
        </p:txBody>
      </p:sp>
      <p:sp>
        <p:nvSpPr>
          <p:cNvPr id="104454" name="Text Box 6"/>
          <p:cNvSpPr txBox="1">
            <a:spLocks noChangeArrowheads="1"/>
          </p:cNvSpPr>
          <p:nvPr/>
        </p:nvSpPr>
        <p:spPr bwMode="auto">
          <a:xfrm>
            <a:off x="2870200" y="2284413"/>
            <a:ext cx="5645150" cy="13144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CAUTION:  Road test a vehicle only with the instructor’s approval.  Before performing a road test, inspect the vehicle to ensure that the vehicle is safe and that a road test will not cause damage to the vehicle.</a:t>
            </a:r>
            <a:r>
              <a:rPr lang="en-US" altLang="en-US" sz="1600"/>
              <a:t> </a:t>
            </a:r>
          </a:p>
        </p:txBody>
      </p:sp>
      <p:sp>
        <p:nvSpPr>
          <p:cNvPr id="104455" name="Text Box 7"/>
          <p:cNvSpPr txBox="1">
            <a:spLocks noChangeArrowheads="1"/>
          </p:cNvSpPr>
          <p:nvPr/>
        </p:nvSpPr>
        <p:spPr bwMode="auto">
          <a:xfrm>
            <a:off x="2871788" y="3732213"/>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The road test should be performed by the individual who will perform the repairs.</a:t>
            </a:r>
          </a:p>
        </p:txBody>
      </p:sp>
      <p:sp>
        <p:nvSpPr>
          <p:cNvPr id="104456" name="Text Box 8"/>
          <p:cNvSpPr txBox="1">
            <a:spLocks noChangeArrowheads="1"/>
          </p:cNvSpPr>
          <p:nvPr/>
        </p:nvSpPr>
        <p:spPr bwMode="auto">
          <a:xfrm>
            <a:off x="2881313" y="4441825"/>
            <a:ext cx="576580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Ask the owner/driver to ride along during the road test. The owner/driver can assist in identifying the source of any problems. </a:t>
            </a:r>
          </a:p>
        </p:txBody>
      </p:sp>
      <p:sp>
        <p:nvSpPr>
          <p:cNvPr id="104457" name="Text Box 9"/>
          <p:cNvSpPr txBox="1">
            <a:spLocks noChangeArrowheads="1"/>
          </p:cNvSpPr>
          <p:nvPr/>
        </p:nvSpPr>
        <p:spPr bwMode="auto">
          <a:xfrm>
            <a:off x="2876550" y="5394325"/>
            <a:ext cx="5765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Drive the vehicle at all speeds and engine power levels that could have a bearing on the owner/driver’s concern.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3"/>
                                        </p:tgtEl>
                                        <p:attrNameLst>
                                          <p:attrName>style.visibility</p:attrName>
                                        </p:attrNameLst>
                                      </p:cBhvr>
                                      <p:to>
                                        <p:strVal val="visible"/>
                                      </p:to>
                                    </p:set>
                                    <p:animEffect transition="in" filter="wipe(left)">
                                      <p:cBhvr>
                                        <p:cTn id="7" dur="500"/>
                                        <p:tgtEl>
                                          <p:spTgt spid="10445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54"/>
                                        </p:tgtEl>
                                        <p:attrNameLst>
                                          <p:attrName>style.visibility</p:attrName>
                                        </p:attrNameLst>
                                      </p:cBhvr>
                                      <p:to>
                                        <p:strVal val="visible"/>
                                      </p:to>
                                    </p:set>
                                    <p:animEffect transition="in" filter="wipe(left)">
                                      <p:cBhvr>
                                        <p:cTn id="12" dur="500"/>
                                        <p:tgtEl>
                                          <p:spTgt spid="10445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4455"/>
                                        </p:tgtEl>
                                        <p:attrNameLst>
                                          <p:attrName>style.visibility</p:attrName>
                                        </p:attrNameLst>
                                      </p:cBhvr>
                                      <p:to>
                                        <p:strVal val="visible"/>
                                      </p:to>
                                    </p:set>
                                    <p:animEffect transition="in" filter="wipe(left)">
                                      <p:cBhvr>
                                        <p:cTn id="17" dur="500"/>
                                        <p:tgtEl>
                                          <p:spTgt spid="1044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4456"/>
                                        </p:tgtEl>
                                        <p:attrNameLst>
                                          <p:attrName>style.visibility</p:attrName>
                                        </p:attrNameLst>
                                      </p:cBhvr>
                                      <p:to>
                                        <p:strVal val="visible"/>
                                      </p:to>
                                    </p:set>
                                    <p:animEffect transition="in" filter="wipe(left)">
                                      <p:cBhvr>
                                        <p:cTn id="22" dur="500"/>
                                        <p:tgtEl>
                                          <p:spTgt spid="10445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4457"/>
                                        </p:tgtEl>
                                        <p:attrNameLst>
                                          <p:attrName>style.visibility</p:attrName>
                                        </p:attrNameLst>
                                      </p:cBhvr>
                                      <p:to>
                                        <p:strVal val="visible"/>
                                      </p:to>
                                    </p:set>
                                    <p:animEffect transition="in" filter="wipe(left)">
                                      <p:cBhvr>
                                        <p:cTn id="27" dur="500"/>
                                        <p:tgtEl>
                                          <p:spTgt spid="104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3" grpId="0" autoUpdateAnimBg="0"/>
      <p:bldP spid="104454" grpId="0" autoUpdateAnimBg="0"/>
      <p:bldP spid="104455" grpId="0"/>
      <p:bldP spid="104456" grpId="0"/>
      <p:bldP spid="1044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879725" y="657225"/>
            <a:ext cx="5638800" cy="822325"/>
          </a:xfrm>
          <a:prstGeom prst="rect">
            <a:avLst/>
          </a:prstGeom>
          <a:noFill/>
          <a:ln w="9525">
            <a:noFill/>
            <a:miter lim="800000"/>
            <a:headEnd/>
            <a:tailEnd/>
          </a:ln>
        </p:spPr>
        <p:txBody>
          <a:bodyPr>
            <a:spAutoFit/>
          </a:bodyPr>
          <a:lstStyle/>
          <a:p>
            <a:pPr marL="114300" lvl="1" indent="1588" algn="l" defTabSz="455613"/>
            <a:r>
              <a:rPr lang="en-US" sz="2400">
                <a:latin typeface="Impact" pitchFamily="34" charset="0"/>
              </a:rPr>
              <a:t>Procedure for identifying and interpreting engine concerns</a:t>
            </a:r>
          </a:p>
        </p:txBody>
      </p:sp>
      <p:sp>
        <p:nvSpPr>
          <p:cNvPr id="105477" name="Text Box 5"/>
          <p:cNvSpPr txBox="1">
            <a:spLocks noChangeArrowheads="1"/>
          </p:cNvSpPr>
          <p:nvPr/>
        </p:nvSpPr>
        <p:spPr bwMode="auto">
          <a:xfrm>
            <a:off x="2881313" y="1592263"/>
            <a:ext cx="5765800" cy="33655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a:t>
            </a:r>
            <a:r>
              <a:rPr lang="en-US" altLang="en-US" sz="1600"/>
              <a:t>Record all abnormal conditions.</a:t>
            </a:r>
          </a:p>
        </p:txBody>
      </p:sp>
      <p:sp>
        <p:nvSpPr>
          <p:cNvPr id="105478" name="Text Box 6"/>
          <p:cNvSpPr txBox="1">
            <a:spLocks noChangeArrowheads="1"/>
          </p:cNvSpPr>
          <p:nvPr/>
        </p:nvSpPr>
        <p:spPr bwMode="auto">
          <a:xfrm>
            <a:off x="2870200" y="2057400"/>
            <a:ext cx="5575300" cy="33655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Engine performance conditions</a:t>
            </a:r>
          </a:p>
        </p:txBody>
      </p:sp>
      <p:sp>
        <p:nvSpPr>
          <p:cNvPr id="105479" name="Text Box 7"/>
          <p:cNvSpPr txBox="1">
            <a:spLocks noChangeArrowheads="1"/>
          </p:cNvSpPr>
          <p:nvPr/>
        </p:nvSpPr>
        <p:spPr bwMode="auto">
          <a:xfrm>
            <a:off x="2865438" y="2524125"/>
            <a:ext cx="5575300" cy="33655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Engine noises or vibrations</a:t>
            </a:r>
          </a:p>
        </p:txBody>
      </p:sp>
      <p:sp>
        <p:nvSpPr>
          <p:cNvPr id="105480" name="Text Box 8"/>
          <p:cNvSpPr txBox="1">
            <a:spLocks noChangeArrowheads="1"/>
          </p:cNvSpPr>
          <p:nvPr/>
        </p:nvSpPr>
        <p:spPr bwMode="auto">
          <a:xfrm>
            <a:off x="2874963" y="2962275"/>
            <a:ext cx="5575300" cy="336550"/>
          </a:xfrm>
          <a:prstGeom prst="rect">
            <a:avLst/>
          </a:prstGeom>
          <a:noFill/>
          <a:ln w="9525">
            <a:noFill/>
            <a:miter lim="800000"/>
            <a:headEnd/>
            <a:tailEnd/>
          </a:ln>
        </p:spPr>
        <p:txBody>
          <a:bodyPr>
            <a:spAutoFit/>
          </a:bodyPr>
          <a:lstStyle/>
          <a:p>
            <a:pPr marL="573088" lvl="1" indent="-223838" algn="l" defTabSz="455613">
              <a:tabLst>
                <a:tab pos="687388" algn="l"/>
              </a:tabLst>
            </a:pPr>
            <a:r>
              <a:rPr lang="en-US" altLang="en-US" sz="1600" b="1"/>
              <a:t>•	</a:t>
            </a:r>
            <a:r>
              <a:rPr lang="en-US" altLang="en-US" sz="1600"/>
              <a:t>Exhaust smoke</a:t>
            </a:r>
            <a:r>
              <a:rPr lang="en-US" altLang="en-US"/>
              <a:t> </a:t>
            </a:r>
          </a:p>
        </p:txBody>
      </p:sp>
      <p:sp>
        <p:nvSpPr>
          <p:cNvPr id="105481" name="Text Box 9"/>
          <p:cNvSpPr txBox="1">
            <a:spLocks noChangeArrowheads="1"/>
          </p:cNvSpPr>
          <p:nvPr/>
        </p:nvSpPr>
        <p:spPr bwMode="auto">
          <a:xfrm>
            <a:off x="2870200" y="3427413"/>
            <a:ext cx="5645150" cy="825500"/>
          </a:xfrm>
          <a:prstGeom prst="rect">
            <a:avLst/>
          </a:prstGeom>
          <a:noFill/>
          <a:ln w="9525">
            <a:noFill/>
            <a:miter lim="800000"/>
            <a:headEnd/>
            <a:tailEnd/>
          </a:ln>
        </p:spPr>
        <p:txBody>
          <a:bodyPr>
            <a:spAutoFit/>
          </a:bodyPr>
          <a:lstStyle/>
          <a:p>
            <a:pPr marL="338138" lvl="1" indent="-223838" algn="l" defTabSz="455613">
              <a:tabLst>
                <a:tab pos="339725" algn="l"/>
              </a:tabLst>
            </a:pPr>
            <a:r>
              <a:rPr lang="en-US" altLang="en-US" sz="1600" b="1"/>
              <a:t>	CAUTION:  Safety should be of prime importance during all road tests.  Never drive in an unsafe manner in order to identify a problem.</a:t>
            </a:r>
          </a:p>
        </p:txBody>
      </p:sp>
      <p:sp>
        <p:nvSpPr>
          <p:cNvPr id="105482" name="Text Box 10"/>
          <p:cNvSpPr txBox="1">
            <a:spLocks noChangeArrowheads="1"/>
          </p:cNvSpPr>
          <p:nvPr/>
        </p:nvSpPr>
        <p:spPr bwMode="auto">
          <a:xfrm>
            <a:off x="2879725" y="4391025"/>
            <a:ext cx="5638800" cy="581025"/>
          </a:xfrm>
          <a:prstGeom prst="rect">
            <a:avLst/>
          </a:prstGeom>
          <a:noFill/>
          <a:ln w="9525">
            <a:noFill/>
            <a:miter lim="800000"/>
            <a:headEnd/>
            <a:tailEnd/>
          </a:ln>
        </p:spPr>
        <p:txBody>
          <a:bodyPr>
            <a:spAutoFit/>
          </a:bodyPr>
          <a:lstStyle/>
          <a:p>
            <a:pPr marL="338138" lvl="1" indent="-223838" algn="l" defTabSz="455613">
              <a:tabLst>
                <a:tab pos="339725" algn="l"/>
              </a:tabLst>
            </a:pPr>
            <a:r>
              <a:rPr lang="en-US" sz="1600" b="1"/>
              <a:t>•	</a:t>
            </a:r>
            <a:r>
              <a:rPr lang="en-US" sz="1600"/>
              <a:t>Record the vehicle’s identification numbers (VIN, certification labels, and calibration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7"/>
                                        </p:tgtEl>
                                        <p:attrNameLst>
                                          <p:attrName>style.visibility</p:attrName>
                                        </p:attrNameLst>
                                      </p:cBhvr>
                                      <p:to>
                                        <p:strVal val="visible"/>
                                      </p:to>
                                    </p:set>
                                    <p:animEffect transition="in" filter="wipe(left)">
                                      <p:cBhvr>
                                        <p:cTn id="7" dur="500"/>
                                        <p:tgtEl>
                                          <p:spTgt spid="10547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5478"/>
                                        </p:tgtEl>
                                        <p:attrNameLst>
                                          <p:attrName>style.visibility</p:attrName>
                                        </p:attrNameLst>
                                      </p:cBhvr>
                                      <p:to>
                                        <p:strVal val="visible"/>
                                      </p:to>
                                    </p:set>
                                    <p:animEffect transition="in" filter="wipe(left)">
                                      <p:cBhvr>
                                        <p:cTn id="12" dur="500"/>
                                        <p:tgtEl>
                                          <p:spTgt spid="10547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5479"/>
                                        </p:tgtEl>
                                        <p:attrNameLst>
                                          <p:attrName>style.visibility</p:attrName>
                                        </p:attrNameLst>
                                      </p:cBhvr>
                                      <p:to>
                                        <p:strVal val="visible"/>
                                      </p:to>
                                    </p:set>
                                    <p:animEffect transition="in" filter="wipe(left)">
                                      <p:cBhvr>
                                        <p:cTn id="17" dur="500"/>
                                        <p:tgtEl>
                                          <p:spTgt spid="10547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5480"/>
                                        </p:tgtEl>
                                        <p:attrNameLst>
                                          <p:attrName>style.visibility</p:attrName>
                                        </p:attrNameLst>
                                      </p:cBhvr>
                                      <p:to>
                                        <p:strVal val="visible"/>
                                      </p:to>
                                    </p:set>
                                    <p:animEffect transition="in" filter="wipe(left)">
                                      <p:cBhvr>
                                        <p:cTn id="22" dur="500"/>
                                        <p:tgtEl>
                                          <p:spTgt spid="10548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5481"/>
                                        </p:tgtEl>
                                        <p:attrNameLst>
                                          <p:attrName>style.visibility</p:attrName>
                                        </p:attrNameLst>
                                      </p:cBhvr>
                                      <p:to>
                                        <p:strVal val="visible"/>
                                      </p:to>
                                    </p:set>
                                    <p:animEffect transition="in" filter="wipe(left)">
                                      <p:cBhvr>
                                        <p:cTn id="27" dur="500"/>
                                        <p:tgtEl>
                                          <p:spTgt spid="10548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5482"/>
                                        </p:tgtEl>
                                        <p:attrNameLst>
                                          <p:attrName>style.visibility</p:attrName>
                                        </p:attrNameLst>
                                      </p:cBhvr>
                                      <p:to>
                                        <p:strVal val="visible"/>
                                      </p:to>
                                    </p:set>
                                    <p:animEffect transition="in" filter="wipe(left)">
                                      <p:cBhvr>
                                        <p:cTn id="32" dur="500"/>
                                        <p:tgtEl>
                                          <p:spTgt spid="105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7" grpId="0"/>
      <p:bldP spid="105478" grpId="0" autoUpdateAnimBg="0"/>
      <p:bldP spid="105479" grpId="0" autoUpdateAnimBg="0"/>
      <p:bldP spid="105480" grpId="0" autoUpdateAnimBg="0"/>
      <p:bldP spid="105481" grpId="0" autoUpdateAnimBg="0"/>
      <p:bldP spid="105482" grpId="0" autoUpdateAnimBg="0"/>
    </p:bldLst>
  </p:timing>
</p:sld>
</file>

<file path=ppt/theme/theme1.xml><?xml version="1.0" encoding="utf-8"?>
<a:theme xmlns:a="http://schemas.openxmlformats.org/drawingml/2006/main" name="THS_Auto">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Arial" pitchFamily="-110"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THS_Auto</Template>
  <TotalTime>2737</TotalTime>
  <Words>476</Words>
  <Application>Microsoft Office PowerPoint</Application>
  <PresentationFormat>On-screen Show (4:3)</PresentationFormat>
  <Paragraphs>221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THS_Auto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Instructional Materials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Keith Campbell</dc:creator>
  <cp:lastModifiedBy>jmacdonald</cp:lastModifiedBy>
  <cp:revision>62</cp:revision>
  <dcterms:created xsi:type="dcterms:W3CDTF">2003-05-20T14:50:41Z</dcterms:created>
  <dcterms:modified xsi:type="dcterms:W3CDTF">2016-02-04T17:08:38Z</dcterms:modified>
</cp:coreProperties>
</file>