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charset="0"/>
        <a:ea typeface="ＭＳ Ｐゴシック" pitchFamily="-110" charset="-128"/>
        <a:cs typeface="+mn-cs"/>
      </a:defRPr>
    </a:lvl1pPr>
    <a:lvl2pPr marL="457200" algn="l" rtl="0" eaLnBrk="0" fontAlgn="base" hangingPunct="0">
      <a:spcBef>
        <a:spcPct val="0"/>
      </a:spcBef>
      <a:spcAft>
        <a:spcPct val="0"/>
      </a:spcAft>
      <a:defRPr sz="1200" kern="1200">
        <a:solidFill>
          <a:schemeClr val="tx1"/>
        </a:solidFill>
        <a:latin typeface="Arial" charset="0"/>
        <a:ea typeface="ＭＳ Ｐゴシック" pitchFamily="-110" charset="-128"/>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pitchFamily="-110" charset="-128"/>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pitchFamily="-110" charset="-128"/>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pitchFamily="-110" charset="-128"/>
        <a:cs typeface="+mn-cs"/>
      </a:defRPr>
    </a:lvl5pPr>
    <a:lvl6pPr marL="2286000" algn="l" defTabSz="914400" rtl="0" eaLnBrk="1" latinLnBrk="0" hangingPunct="1">
      <a:defRPr sz="1200" kern="1200">
        <a:solidFill>
          <a:schemeClr val="tx1"/>
        </a:solidFill>
        <a:latin typeface="Arial" charset="0"/>
        <a:ea typeface="ＭＳ Ｐゴシック" pitchFamily="-110" charset="-128"/>
        <a:cs typeface="+mn-cs"/>
      </a:defRPr>
    </a:lvl6pPr>
    <a:lvl7pPr marL="2743200" algn="l" defTabSz="914400" rtl="0" eaLnBrk="1" latinLnBrk="0" hangingPunct="1">
      <a:defRPr sz="1200" kern="1200">
        <a:solidFill>
          <a:schemeClr val="tx1"/>
        </a:solidFill>
        <a:latin typeface="Arial" charset="0"/>
        <a:ea typeface="ＭＳ Ｐゴシック" pitchFamily="-110" charset="-128"/>
        <a:cs typeface="+mn-cs"/>
      </a:defRPr>
    </a:lvl7pPr>
    <a:lvl8pPr marL="3200400" algn="l" defTabSz="914400" rtl="0" eaLnBrk="1" latinLnBrk="0" hangingPunct="1">
      <a:defRPr sz="1200" kern="1200">
        <a:solidFill>
          <a:schemeClr val="tx1"/>
        </a:solidFill>
        <a:latin typeface="Arial" charset="0"/>
        <a:ea typeface="ＭＳ Ｐゴシック" pitchFamily="-110" charset="-128"/>
        <a:cs typeface="+mn-cs"/>
      </a:defRPr>
    </a:lvl8pPr>
    <a:lvl9pPr marL="3657600" algn="l" defTabSz="914400" rtl="0" eaLnBrk="1" latinLnBrk="0" hangingPunct="1">
      <a:defRPr sz="1200" kern="1200">
        <a:solidFill>
          <a:schemeClr val="tx1"/>
        </a:solidFill>
        <a:latin typeface="Arial"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01A0"/>
    <a:srgbClr val="6C5699"/>
    <a:srgbClr val="6F7F3B"/>
    <a:srgbClr val="9AAD2C"/>
    <a:srgbClr val="B0CA0E"/>
    <a:srgbClr val="9966FF"/>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snapToGrid="0">
      <p:cViewPr varScale="1">
        <p:scale>
          <a:sx n="86" d="100"/>
          <a:sy n="86" d="100"/>
        </p:scale>
        <p:origin x="-1494" y="-90"/>
      </p:cViewPr>
      <p:guideLst>
        <p:guide orient="horz" pos="598"/>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234086400" cy="234086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2590800" cy="6858000"/>
          </a:xfrm>
          <a:prstGeom prst="rect">
            <a:avLst/>
          </a:prstGeom>
          <a:solidFill>
            <a:srgbClr val="003618"/>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0" charset="0"/>
            </a:endParaRPr>
          </a:p>
        </p:txBody>
      </p:sp>
      <p:sp>
        <p:nvSpPr>
          <p:cNvPr id="7" name="Rectangle 24"/>
          <p:cNvSpPr>
            <a:spLocks noChangeArrowheads="1"/>
          </p:cNvSpPr>
          <p:nvPr/>
        </p:nvSpPr>
        <p:spPr bwMode="auto">
          <a:xfrm>
            <a:off x="1982207" y="2516188"/>
            <a:ext cx="184731" cy="338554"/>
          </a:xfrm>
          <a:prstGeom prst="rect">
            <a:avLst/>
          </a:prstGeom>
          <a:noFill/>
          <a:ln w="9525">
            <a:noFill/>
            <a:miter lim="800000"/>
            <a:headEnd/>
            <a:tailEnd/>
          </a:ln>
          <a:effectLst/>
        </p:spPr>
        <p:txBody>
          <a:bodyPr wrap="none">
            <a:spAutoFit/>
          </a:bodyPr>
          <a:lstStyle/>
          <a:p>
            <a:pPr algn="r">
              <a:defRPr/>
            </a:pPr>
            <a:endParaRPr lang="en-US" sz="1600" dirty="0">
              <a:solidFill>
                <a:schemeClr val="hlink"/>
              </a:solidFill>
              <a:latin typeface="Impact" pitchFamily="-110" charset="0"/>
              <a:ea typeface="+mn-ea"/>
            </a:endParaRPr>
          </a:p>
        </p:txBody>
      </p:sp>
      <p:sp>
        <p:nvSpPr>
          <p:cNvPr id="9" name="Rectangle 26"/>
          <p:cNvSpPr>
            <a:spLocks noChangeArrowheads="1"/>
          </p:cNvSpPr>
          <p:nvPr/>
        </p:nvSpPr>
        <p:spPr bwMode="auto">
          <a:xfrm>
            <a:off x="1982207" y="4468813"/>
            <a:ext cx="184731" cy="338554"/>
          </a:xfrm>
          <a:prstGeom prst="rect">
            <a:avLst/>
          </a:prstGeom>
          <a:noFill/>
          <a:ln w="9525">
            <a:noFill/>
            <a:miter lim="800000"/>
            <a:headEnd/>
            <a:tailEnd/>
          </a:ln>
          <a:effectLst/>
        </p:spPr>
        <p:txBody>
          <a:bodyPr wrap="none">
            <a:spAutoFit/>
          </a:bodyPr>
          <a:lstStyle/>
          <a:p>
            <a:pPr algn="r">
              <a:defRPr/>
            </a:pPr>
            <a:endParaRPr lang="en-US" sz="1600" dirty="0">
              <a:solidFill>
                <a:schemeClr val="hlink"/>
              </a:solidFill>
              <a:latin typeface="Impact" pitchFamily="-110" charset="0"/>
              <a:ea typeface="+mn-ea"/>
            </a:endParaRPr>
          </a:p>
        </p:txBody>
      </p:sp>
      <p:sp>
        <p:nvSpPr>
          <p:cNvPr id="6" name="TextBox 5"/>
          <p:cNvSpPr txBox="1"/>
          <p:nvPr/>
        </p:nvSpPr>
        <p:spPr>
          <a:xfrm>
            <a:off x="152400" y="304800"/>
            <a:ext cx="2362200" cy="1569660"/>
          </a:xfrm>
          <a:prstGeom prst="rect">
            <a:avLst/>
          </a:prstGeom>
          <a:noFill/>
        </p:spPr>
        <p:txBody>
          <a:bodyPr wrap="square" rtlCol="0">
            <a:spAutoFit/>
          </a:bodyPr>
          <a:lstStyle/>
          <a:p>
            <a:pPr algn="ctr"/>
            <a:r>
              <a:rPr lang="en-US" sz="3200" b="0" dirty="0" smtClean="0">
                <a:solidFill>
                  <a:schemeClr val="bg1"/>
                </a:solidFill>
                <a:latin typeface="Calibri" pitchFamily="34" charset="0"/>
              </a:rPr>
              <a:t>THS Automotive Technology</a:t>
            </a:r>
            <a:r>
              <a:rPr lang="en-US" sz="3200" b="0" baseline="0" dirty="0" smtClean="0">
                <a:solidFill>
                  <a:schemeClr val="bg1"/>
                </a:solidFill>
                <a:latin typeface="Calibri" pitchFamily="34" charset="0"/>
              </a:rPr>
              <a:t> </a:t>
            </a:r>
            <a:endParaRPr lang="en-US" sz="3200" b="0" dirty="0">
              <a:solidFill>
                <a:schemeClr val="bg1"/>
              </a:solidFill>
              <a:latin typeface="Calibri" pitchFamily="34" charset="0"/>
            </a:endParaRPr>
          </a:p>
        </p:txBody>
      </p:sp>
      <p:pic>
        <p:nvPicPr>
          <p:cNvPr id="11" name="Picture 10" descr="powert2.png"/>
          <p:cNvPicPr>
            <a:picLocks noChangeAspect="1"/>
          </p:cNvPicPr>
          <p:nvPr/>
        </p:nvPicPr>
        <p:blipFill>
          <a:blip r:embed="rId13" cstate="print"/>
          <a:stretch>
            <a:fillRect/>
          </a:stretch>
        </p:blipFill>
        <p:spPr>
          <a:xfrm>
            <a:off x="685800" y="5562600"/>
            <a:ext cx="1219202" cy="795530"/>
          </a:xfrm>
          <a:prstGeom prst="rect">
            <a:avLst/>
          </a:prstGeom>
        </p:spPr>
      </p:pic>
      <p:sp>
        <p:nvSpPr>
          <p:cNvPr id="12" name="Rectangle 25"/>
          <p:cNvSpPr>
            <a:spLocks noChangeArrowheads="1"/>
          </p:cNvSpPr>
          <p:nvPr userDrawn="1"/>
        </p:nvSpPr>
        <p:spPr bwMode="auto">
          <a:xfrm>
            <a:off x="741919" y="3882593"/>
            <a:ext cx="1580882" cy="830997"/>
          </a:xfrm>
          <a:prstGeom prst="rect">
            <a:avLst/>
          </a:prstGeom>
          <a:noFill/>
          <a:ln w="9525">
            <a:noFill/>
            <a:miter lim="800000"/>
            <a:headEnd/>
            <a:tailEnd/>
          </a:ln>
          <a:effectLst/>
        </p:spPr>
        <p:txBody>
          <a:bodyPr wrap="none">
            <a:spAutoFit/>
          </a:bodyPr>
          <a:lstStyle/>
          <a:p>
            <a:pPr algn="r">
              <a:defRPr/>
            </a:pPr>
            <a:r>
              <a:rPr lang="en-US" sz="1600" dirty="0" smtClean="0">
                <a:solidFill>
                  <a:schemeClr val="bg1"/>
                </a:solidFill>
                <a:latin typeface="Impact" pitchFamily="-110" charset="0"/>
              </a:rPr>
              <a:t>Lesson</a:t>
            </a:r>
            <a:r>
              <a:rPr lang="en-US" sz="1600" baseline="0" dirty="0" smtClean="0">
                <a:solidFill>
                  <a:schemeClr val="bg1"/>
                </a:solidFill>
                <a:latin typeface="Impact" pitchFamily="-110" charset="0"/>
              </a:rPr>
              <a:t> 1:</a:t>
            </a:r>
            <a:endParaRPr lang="en-US" sz="1600" dirty="0">
              <a:solidFill>
                <a:schemeClr val="bg1"/>
              </a:solidFill>
              <a:latin typeface="Impact" pitchFamily="-110" charset="0"/>
            </a:endParaRPr>
          </a:p>
          <a:p>
            <a:pPr algn="r">
              <a:defRPr/>
            </a:pPr>
            <a:r>
              <a:rPr lang="en-US" sz="1600" dirty="0">
                <a:solidFill>
                  <a:schemeClr val="bg1"/>
                </a:solidFill>
                <a:latin typeface="Impact" pitchFamily="-110" charset="0"/>
              </a:rPr>
              <a:t>Careers in the</a:t>
            </a:r>
          </a:p>
          <a:p>
            <a:pPr algn="r">
              <a:defRPr/>
            </a:pPr>
            <a:r>
              <a:rPr lang="en-US" sz="1600" dirty="0" smtClean="0">
                <a:solidFill>
                  <a:schemeClr val="bg1"/>
                </a:solidFill>
                <a:latin typeface="Impact" pitchFamily="-110" charset="0"/>
              </a:rPr>
              <a:t>Automotive </a:t>
            </a:r>
            <a:r>
              <a:rPr lang="en-US" sz="1600" dirty="0">
                <a:solidFill>
                  <a:schemeClr val="bg1"/>
                </a:solidFill>
                <a:latin typeface="Impact" pitchFamily="-110" charset="0"/>
              </a:rPr>
              <a:t>Field</a:t>
            </a:r>
          </a:p>
        </p:txBody>
      </p:sp>
      <p:sp>
        <p:nvSpPr>
          <p:cNvPr id="8" name="TextBox 7"/>
          <p:cNvSpPr txBox="1"/>
          <p:nvPr userDrawn="1"/>
        </p:nvSpPr>
        <p:spPr>
          <a:xfrm>
            <a:off x="290946" y="2171700"/>
            <a:ext cx="2026227" cy="646331"/>
          </a:xfrm>
          <a:prstGeom prst="rect">
            <a:avLst/>
          </a:prstGeom>
          <a:noFill/>
        </p:spPr>
        <p:txBody>
          <a:bodyPr wrap="square" rtlCol="0">
            <a:spAutoFit/>
          </a:bodyPr>
          <a:lstStyle/>
          <a:p>
            <a:pPr algn="r"/>
            <a:r>
              <a:rPr lang="en-US" sz="1600" b="0" dirty="0" smtClean="0">
                <a:solidFill>
                  <a:schemeClr val="bg1"/>
                </a:solidFill>
                <a:latin typeface="Impact" pitchFamily="34" charset="0"/>
              </a:rPr>
              <a:t>Careers</a:t>
            </a:r>
            <a:r>
              <a:rPr lang="en-US" sz="1600" b="0" baseline="0" dirty="0" smtClean="0">
                <a:solidFill>
                  <a:schemeClr val="bg1"/>
                </a:solidFill>
                <a:latin typeface="Impact" pitchFamily="34" charset="0"/>
              </a:rPr>
              <a:t> </a:t>
            </a:r>
            <a:r>
              <a:rPr lang="en-US" sz="1600" b="0" baseline="0" dirty="0" smtClean="0">
                <a:solidFill>
                  <a:schemeClr val="bg1"/>
                </a:solidFill>
                <a:latin typeface="Impact" pitchFamily="34" charset="0"/>
              </a:rPr>
              <a:t>in the Automotive Fie</a:t>
            </a:r>
            <a:r>
              <a:rPr lang="en-US" sz="2000" b="0" baseline="0" dirty="0" smtClean="0">
                <a:solidFill>
                  <a:schemeClr val="bg1"/>
                </a:solidFill>
                <a:latin typeface="Impact" pitchFamily="34" charset="0"/>
              </a:rPr>
              <a:t>ld</a:t>
            </a:r>
            <a:endParaRPr lang="en-US" sz="2000" b="0" dirty="0">
              <a:solidFill>
                <a:schemeClr val="bg1"/>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ＭＳ Ｐゴシック" pitchFamily="-110" charset="-128"/>
          <a:cs typeface="+mj-cs"/>
        </a:defRPr>
      </a:lvl1pPr>
      <a:lvl2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2pPr>
      <a:lvl3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3pPr>
      <a:lvl4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4pPr>
      <a:lvl5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5pPr>
      <a:lvl6pPr marL="457200" algn="ctr" rtl="0" eaLnBrk="1" fontAlgn="base" hangingPunct="1">
        <a:spcBef>
          <a:spcPct val="0"/>
        </a:spcBef>
        <a:spcAft>
          <a:spcPct val="0"/>
        </a:spcAft>
        <a:defRPr sz="4400">
          <a:solidFill>
            <a:schemeClr val="tx2"/>
          </a:solidFill>
          <a:latin typeface="Times" pitchFamily="-110" charset="0"/>
        </a:defRPr>
      </a:lvl6pPr>
      <a:lvl7pPr marL="914400" algn="ctr" rtl="0" eaLnBrk="1" fontAlgn="base" hangingPunct="1">
        <a:spcBef>
          <a:spcPct val="0"/>
        </a:spcBef>
        <a:spcAft>
          <a:spcPct val="0"/>
        </a:spcAft>
        <a:defRPr sz="4400">
          <a:solidFill>
            <a:schemeClr val="tx2"/>
          </a:solidFill>
          <a:latin typeface="Times" pitchFamily="-110" charset="0"/>
        </a:defRPr>
      </a:lvl7pPr>
      <a:lvl8pPr marL="1371600" algn="ctr" rtl="0" eaLnBrk="1" fontAlgn="base" hangingPunct="1">
        <a:spcBef>
          <a:spcPct val="0"/>
        </a:spcBef>
        <a:spcAft>
          <a:spcPct val="0"/>
        </a:spcAft>
        <a:defRPr sz="4400">
          <a:solidFill>
            <a:schemeClr val="tx2"/>
          </a:solidFill>
          <a:latin typeface="Times" pitchFamily="-110" charset="0"/>
        </a:defRPr>
      </a:lvl8pPr>
      <a:lvl9pPr marL="1828800" algn="ctr" rtl="0" eaLnBrk="1" fontAlgn="base" hangingPunct="1">
        <a:spcBef>
          <a:spcPct val="0"/>
        </a:spcBef>
        <a:spcAft>
          <a:spcPct val="0"/>
        </a:spcAft>
        <a:defRPr sz="4400">
          <a:solidFill>
            <a:schemeClr val="tx2"/>
          </a:solidFill>
          <a:latin typeface="Times"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10"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0"/>
          <p:cNvSpPr txBox="1">
            <a:spLocks noChangeArrowheads="1"/>
          </p:cNvSpPr>
          <p:nvPr/>
        </p:nvSpPr>
        <p:spPr bwMode="auto">
          <a:xfrm>
            <a:off x="3062688" y="457811"/>
            <a:ext cx="5629619" cy="1200329"/>
          </a:xfrm>
          <a:prstGeom prst="rect">
            <a:avLst/>
          </a:prstGeom>
          <a:noFill/>
          <a:ln w="9525">
            <a:noFill/>
            <a:miter lim="800000"/>
            <a:headEnd/>
            <a:tailEnd/>
          </a:ln>
        </p:spPr>
        <p:txBody>
          <a:bodyPr wrap="square">
            <a:spAutoFit/>
          </a:bodyPr>
          <a:lstStyle/>
          <a:p>
            <a:pPr algn="ctr"/>
            <a:r>
              <a:rPr lang="en-US" sz="3600" dirty="0" smtClean="0">
                <a:latin typeface="Impact" pitchFamily="-110" charset="0"/>
              </a:rPr>
              <a:t>Careers in the</a:t>
            </a:r>
          </a:p>
          <a:p>
            <a:pPr algn="ctr"/>
            <a:r>
              <a:rPr lang="en-US" sz="3600" dirty="0" smtClean="0">
                <a:latin typeface="Impact" pitchFamily="-110" charset="0"/>
              </a:rPr>
              <a:t> Automotive Field</a:t>
            </a:r>
            <a:endParaRPr lang="en-US" sz="3600" dirty="0">
              <a:latin typeface="Impact" pitchFamily="-110" charset="0"/>
            </a:endParaRPr>
          </a:p>
        </p:txBody>
      </p:sp>
      <p:pic>
        <p:nvPicPr>
          <p:cNvPr id="3" name="Picture 2" descr="Tech.jpg"/>
          <p:cNvPicPr>
            <a:picLocks noChangeAspect="1"/>
          </p:cNvPicPr>
          <p:nvPr/>
        </p:nvPicPr>
        <p:blipFill>
          <a:blip r:embed="rId2"/>
          <a:stretch>
            <a:fillRect/>
          </a:stretch>
        </p:blipFill>
        <p:spPr>
          <a:xfrm>
            <a:off x="3599761" y="2175831"/>
            <a:ext cx="4758184" cy="33987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2452688" y="606425"/>
            <a:ext cx="6424612" cy="457200"/>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Job prospects in the automotive technology field</a:t>
            </a:r>
          </a:p>
        </p:txBody>
      </p:sp>
      <p:sp>
        <p:nvSpPr>
          <p:cNvPr id="107525" name="Text Box 5"/>
          <p:cNvSpPr txBox="1">
            <a:spLocks noChangeArrowheads="1"/>
          </p:cNvSpPr>
          <p:nvPr/>
        </p:nvSpPr>
        <p:spPr bwMode="auto">
          <a:xfrm>
            <a:off x="2638425" y="1155700"/>
            <a:ext cx="5826125" cy="18034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Prospects are very good for individuals with training and skills in diagnosis, problem solving, electronics, and mathematics. Knowledge in electronics has become crucial because most vehicle concerns involve working with or analyzing the electrical system. According to the Alliance of Automobile Manufacturers, “electronics now control more than 86% of all systems in a typical vehicle.”</a:t>
            </a:r>
          </a:p>
        </p:txBody>
      </p:sp>
      <p:sp>
        <p:nvSpPr>
          <p:cNvPr id="107526" name="Text Box 6"/>
          <p:cNvSpPr txBox="1">
            <a:spLocks noChangeArrowheads="1"/>
          </p:cNvSpPr>
          <p:nvPr/>
        </p:nvSpPr>
        <p:spPr bwMode="auto">
          <a:xfrm>
            <a:off x="2620963" y="3073400"/>
            <a:ext cx="5984875" cy="1069975"/>
          </a:xfrm>
          <a:prstGeom prst="rect">
            <a:avLst/>
          </a:prstGeom>
          <a:noFill/>
          <a:ln w="9525">
            <a:noFill/>
            <a:miter lim="800000"/>
            <a:headEnd/>
            <a:tailEnd/>
          </a:ln>
        </p:spPr>
        <p:txBody>
          <a:bodyPr>
            <a:spAutoFit/>
          </a:bodyPr>
          <a:lstStyle/>
          <a:p>
            <a:pPr marL="338138" lvl="1" indent="-223838" defTabSz="455613">
              <a:tabLst>
                <a:tab pos="339725" algn="l"/>
              </a:tabLst>
            </a:pPr>
            <a:r>
              <a:rPr lang="en-US" sz="1600">
                <a:cs typeface="Arial" charset="0"/>
              </a:rPr>
              <a:t>•	Many employers in the industry have reported that there is a shortage of automotive technicians and they have difficulty hiring individuals with education and experience in the areas desired.</a:t>
            </a:r>
          </a:p>
        </p:txBody>
      </p:sp>
      <p:sp>
        <p:nvSpPr>
          <p:cNvPr id="107529" name="Text Box 9"/>
          <p:cNvSpPr txBox="1">
            <a:spLocks noChangeArrowheads="1"/>
          </p:cNvSpPr>
          <p:nvPr/>
        </p:nvSpPr>
        <p:spPr bwMode="auto">
          <a:xfrm>
            <a:off x="2608263" y="4243388"/>
            <a:ext cx="6010275" cy="1803400"/>
          </a:xfrm>
          <a:prstGeom prst="rect">
            <a:avLst/>
          </a:prstGeom>
          <a:noFill/>
          <a:ln w="9525">
            <a:noFill/>
            <a:miter lim="800000"/>
            <a:headEnd/>
            <a:tailEnd/>
          </a:ln>
        </p:spPr>
        <p:txBody>
          <a:bodyPr>
            <a:spAutoFit/>
          </a:bodyPr>
          <a:lstStyle/>
          <a:p>
            <a:pPr marL="338138" lvl="1" indent="-223838" defTabSz="455613">
              <a:tabLst>
                <a:tab pos="339725" algn="l"/>
              </a:tabLst>
            </a:pPr>
            <a:r>
              <a:rPr lang="en-US" sz="1600">
                <a:cs typeface="Arial" charset="0"/>
              </a:rPr>
              <a:t>•	According to the </a:t>
            </a:r>
            <a:r>
              <a:rPr lang="en-US" sz="1600" i="1">
                <a:cs typeface="Arial" charset="0"/>
              </a:rPr>
              <a:t>Occupational Outlook Handbook</a:t>
            </a:r>
            <a:r>
              <a:rPr lang="en-US" sz="1600">
                <a:cs typeface="Arial" charset="0"/>
              </a:rPr>
              <a:t>, published by the U.S. Department of Labor, job opportunities for automotive technicians are expected to increase 9% to 17% through the year 2014. The growth will be due to the increased number of vehicles on the road and the loss of technicians because of retirement or advancement to specialized positions.</a:t>
            </a:r>
            <a:endParaRPr lang="en-US" sz="1600" baseline="30000">
              <a:solidFill>
                <a:srgbClr val="0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left)">
                                      <p:cBhvr>
                                        <p:cTn id="7" dur="500"/>
                                        <p:tgtEl>
                                          <p:spTgt spid="1075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wipe(left)">
                                      <p:cBhvr>
                                        <p:cTn id="12" dur="500"/>
                                        <p:tgtEl>
                                          <p:spTgt spid="1075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7526"/>
                                        </p:tgtEl>
                                        <p:attrNameLst>
                                          <p:attrName>style.visibility</p:attrName>
                                        </p:attrNameLst>
                                      </p:cBhvr>
                                      <p:to>
                                        <p:strVal val="visible"/>
                                      </p:to>
                                    </p:set>
                                    <p:animEffect transition="in" filter="wipe(left)">
                                      <p:cBhvr>
                                        <p:cTn id="17" dur="500"/>
                                        <p:tgtEl>
                                          <p:spTgt spid="1075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7529"/>
                                        </p:tgtEl>
                                        <p:attrNameLst>
                                          <p:attrName>style.visibility</p:attrName>
                                        </p:attrNameLst>
                                      </p:cBhvr>
                                      <p:to>
                                        <p:strVal val="visible"/>
                                      </p:to>
                                    </p:set>
                                    <p:animEffect transition="in" filter="wipe(left)">
                                      <p:cBhvr>
                                        <p:cTn id="22" dur="500"/>
                                        <p:tgtEl>
                                          <p:spTgt spid="107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P spid="107525" grpId="0" autoUpdateAnimBg="0"/>
      <p:bldP spid="107526" grpId="0" autoUpdateAnimBg="0"/>
      <p:bldP spid="10752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Text Box 5"/>
          <p:cNvSpPr txBox="1">
            <a:spLocks noChangeArrowheads="1"/>
          </p:cNvSpPr>
          <p:nvPr/>
        </p:nvSpPr>
        <p:spPr bwMode="auto">
          <a:xfrm>
            <a:off x="2641600" y="1173163"/>
            <a:ext cx="5783263" cy="1069975"/>
          </a:xfrm>
          <a:prstGeom prst="rect">
            <a:avLst/>
          </a:prstGeom>
          <a:noFill/>
          <a:ln w="9525">
            <a:noFill/>
            <a:miter lim="800000"/>
            <a:headEnd/>
            <a:tailEnd/>
          </a:ln>
        </p:spPr>
        <p:txBody>
          <a:bodyPr>
            <a:spAutoFit/>
          </a:bodyPr>
          <a:lstStyle/>
          <a:p>
            <a:pPr marL="338138" lvl="1" indent="-223838" defTabSz="455613">
              <a:tabLst>
                <a:tab pos="339725" algn="l"/>
              </a:tabLst>
            </a:pPr>
            <a:r>
              <a:rPr lang="en-US" sz="1600">
                <a:cs typeface="Arial" charset="0"/>
              </a:rPr>
              <a:t>•	Work for automotive technicians is generally steady throughout the year and not very sensitive to changes in economic conditions.  Therefore, layoffs are not a big concern.</a:t>
            </a:r>
          </a:p>
        </p:txBody>
      </p:sp>
      <p:sp>
        <p:nvSpPr>
          <p:cNvPr id="12291" name="Text Box 6"/>
          <p:cNvSpPr txBox="1">
            <a:spLocks noChangeArrowheads="1"/>
          </p:cNvSpPr>
          <p:nvPr/>
        </p:nvSpPr>
        <p:spPr bwMode="auto">
          <a:xfrm>
            <a:off x="2452688" y="606425"/>
            <a:ext cx="6424612" cy="457200"/>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Job prospects in the automotive technology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ipe(left)">
                                      <p:cBhvr>
                                        <p:cTn id="7"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2892425" y="596900"/>
            <a:ext cx="6657975" cy="822325"/>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Common methods used to pay automotive technicians</a:t>
            </a:r>
          </a:p>
        </p:txBody>
      </p:sp>
      <p:sp>
        <p:nvSpPr>
          <p:cNvPr id="108549" name="Text Box 5"/>
          <p:cNvSpPr txBox="1">
            <a:spLocks noChangeArrowheads="1"/>
          </p:cNvSpPr>
          <p:nvPr/>
        </p:nvSpPr>
        <p:spPr bwMode="auto">
          <a:xfrm>
            <a:off x="2905125" y="1536700"/>
            <a:ext cx="5638800" cy="581025"/>
          </a:xfrm>
          <a:prstGeom prst="rect">
            <a:avLst/>
          </a:prstGeom>
          <a:noFill/>
          <a:ln w="9525">
            <a:noFill/>
            <a:miter lim="800000"/>
            <a:headEnd/>
            <a:tailEnd/>
          </a:ln>
        </p:spPr>
        <p:txBody>
          <a:bodyPr>
            <a:spAutoFit/>
          </a:bodyPr>
          <a:lstStyle/>
          <a:p>
            <a:pPr marL="338138" lvl="1" indent="-223838" defTabSz="455613">
              <a:tabLst>
                <a:tab pos="339725" algn="l"/>
              </a:tabLst>
            </a:pPr>
            <a:r>
              <a:rPr lang="en-US" sz="1600">
                <a:cs typeface="Arial" charset="0"/>
              </a:rPr>
              <a:t>•	Hourly–The technician is paid for the time he or she puts in.</a:t>
            </a:r>
          </a:p>
        </p:txBody>
      </p:sp>
      <p:sp>
        <p:nvSpPr>
          <p:cNvPr id="108550" name="Text Box 6"/>
          <p:cNvSpPr txBox="1">
            <a:spLocks noChangeArrowheads="1"/>
          </p:cNvSpPr>
          <p:nvPr/>
        </p:nvSpPr>
        <p:spPr bwMode="auto">
          <a:xfrm>
            <a:off x="2889250" y="2228850"/>
            <a:ext cx="5765800" cy="825500"/>
          </a:xfrm>
          <a:prstGeom prst="rect">
            <a:avLst/>
          </a:prstGeom>
          <a:noFill/>
          <a:ln w="9525">
            <a:noFill/>
            <a:miter lim="800000"/>
            <a:headEnd/>
            <a:tailEnd/>
          </a:ln>
        </p:spPr>
        <p:txBody>
          <a:bodyPr>
            <a:spAutoFit/>
          </a:bodyPr>
          <a:lstStyle/>
          <a:p>
            <a:pPr marL="338138" lvl="1" indent="-223838" defTabSz="455613">
              <a:tabLst>
                <a:tab pos="339725" algn="l"/>
              </a:tabLst>
            </a:pPr>
            <a:r>
              <a:rPr lang="en-US" sz="1600">
                <a:cs typeface="Arial" charset="0"/>
              </a:rPr>
              <a:t>•	Salary–A salary is a set amount of money, usually 40 hours per week, regardless of the volume of work performed. </a:t>
            </a:r>
          </a:p>
        </p:txBody>
      </p:sp>
      <p:sp>
        <p:nvSpPr>
          <p:cNvPr id="108551" name="Text Box 7"/>
          <p:cNvSpPr txBox="1">
            <a:spLocks noChangeArrowheads="1"/>
          </p:cNvSpPr>
          <p:nvPr/>
        </p:nvSpPr>
        <p:spPr bwMode="auto">
          <a:xfrm>
            <a:off x="2884488" y="3140075"/>
            <a:ext cx="5765800" cy="1803400"/>
          </a:xfrm>
          <a:prstGeom prst="rect">
            <a:avLst/>
          </a:prstGeom>
          <a:noFill/>
          <a:ln w="9525">
            <a:noFill/>
            <a:miter lim="800000"/>
            <a:headEnd/>
            <a:tailEnd/>
          </a:ln>
        </p:spPr>
        <p:txBody>
          <a:bodyPr>
            <a:spAutoFit/>
          </a:bodyPr>
          <a:lstStyle/>
          <a:p>
            <a:pPr marL="338138" lvl="1" indent="-223838" defTabSz="455613">
              <a:tabLst>
                <a:tab pos="339725" algn="l"/>
              </a:tabLst>
            </a:pPr>
            <a:r>
              <a:rPr lang="en-US" sz="1600">
                <a:cs typeface="Arial" charset="0"/>
              </a:rPr>
              <a:t>•	Flat rate–The technician is paid his or her hourly wage multiplied by the time listed for a specific job in a factory flat-rate manual or an aftermarket labor time guide.  These guides are sometimes called parts and labor estimating guides.  Technicians refer to these as “book hours.” The technician is paid this flat rate regardless of the time spent on a job.  </a:t>
            </a:r>
          </a:p>
        </p:txBody>
      </p:sp>
      <p:sp>
        <p:nvSpPr>
          <p:cNvPr id="108553" name="Text Box 9"/>
          <p:cNvSpPr txBox="1">
            <a:spLocks noChangeArrowheads="1"/>
          </p:cNvSpPr>
          <p:nvPr/>
        </p:nvSpPr>
        <p:spPr bwMode="auto">
          <a:xfrm>
            <a:off x="2876550" y="5038725"/>
            <a:ext cx="576580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Hourly plus a percentage of labor and parts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wipe(left)">
                                      <p:cBhvr>
                                        <p:cTn id="7" dur="500"/>
                                        <p:tgtEl>
                                          <p:spTgt spid="10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549"/>
                                        </p:tgtEl>
                                        <p:attrNameLst>
                                          <p:attrName>style.visibility</p:attrName>
                                        </p:attrNameLst>
                                      </p:cBhvr>
                                      <p:to>
                                        <p:strVal val="visible"/>
                                      </p:to>
                                    </p:set>
                                    <p:animEffect transition="in" filter="wipe(left)">
                                      <p:cBhvr>
                                        <p:cTn id="12" dur="500"/>
                                        <p:tgtEl>
                                          <p:spTgt spid="1085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550"/>
                                        </p:tgtEl>
                                        <p:attrNameLst>
                                          <p:attrName>style.visibility</p:attrName>
                                        </p:attrNameLst>
                                      </p:cBhvr>
                                      <p:to>
                                        <p:strVal val="visible"/>
                                      </p:to>
                                    </p:set>
                                    <p:animEffect transition="in" filter="wipe(left)">
                                      <p:cBhvr>
                                        <p:cTn id="17" dur="500"/>
                                        <p:tgtEl>
                                          <p:spTgt spid="1085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551"/>
                                        </p:tgtEl>
                                        <p:attrNameLst>
                                          <p:attrName>style.visibility</p:attrName>
                                        </p:attrNameLst>
                                      </p:cBhvr>
                                      <p:to>
                                        <p:strVal val="visible"/>
                                      </p:to>
                                    </p:set>
                                    <p:animEffect transition="in" filter="wipe(left)">
                                      <p:cBhvr>
                                        <p:cTn id="22" dur="500"/>
                                        <p:tgtEl>
                                          <p:spTgt spid="1085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553"/>
                                        </p:tgtEl>
                                        <p:attrNameLst>
                                          <p:attrName>style.visibility</p:attrName>
                                        </p:attrNameLst>
                                      </p:cBhvr>
                                      <p:to>
                                        <p:strVal val="visible"/>
                                      </p:to>
                                    </p:set>
                                    <p:animEffect transition="in" filter="wipe(left)">
                                      <p:cBhvr>
                                        <p:cTn id="27" dur="500"/>
                                        <p:tgtEl>
                                          <p:spTgt spid="108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utoUpdateAnimBg="0"/>
      <p:bldP spid="108549" grpId="0" autoUpdateAnimBg="0"/>
      <p:bldP spid="108550" grpId="0"/>
      <p:bldP spid="108551" grpId="0"/>
      <p:bldP spid="1085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2879725" y="593725"/>
            <a:ext cx="5827713" cy="822325"/>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Other facts about working as an automotive technician</a:t>
            </a:r>
          </a:p>
        </p:txBody>
      </p:sp>
      <p:sp>
        <p:nvSpPr>
          <p:cNvPr id="109573" name="Text Box 5"/>
          <p:cNvSpPr txBox="1">
            <a:spLocks noChangeArrowheads="1"/>
          </p:cNvSpPr>
          <p:nvPr/>
        </p:nvSpPr>
        <p:spPr bwMode="auto">
          <a:xfrm>
            <a:off x="2879725" y="1397000"/>
            <a:ext cx="5889625" cy="1069975"/>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Automotive technician’s use many different tools and equipment, including those in the following list. Technicians usually purchase their own hand tools, whereas the shop provides the more expensive power tools and equipment.</a:t>
            </a:r>
          </a:p>
        </p:txBody>
      </p:sp>
      <p:sp>
        <p:nvSpPr>
          <p:cNvPr id="109578" name="Text Box 10"/>
          <p:cNvSpPr txBox="1">
            <a:spLocks noChangeArrowheads="1"/>
          </p:cNvSpPr>
          <p:nvPr/>
        </p:nvSpPr>
        <p:spPr bwMode="auto">
          <a:xfrm>
            <a:off x="3062288" y="2520950"/>
            <a:ext cx="2473325"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a:t>Common hand tools </a:t>
            </a:r>
          </a:p>
        </p:txBody>
      </p:sp>
      <p:sp>
        <p:nvSpPr>
          <p:cNvPr id="109580" name="Text Box 12"/>
          <p:cNvSpPr txBox="1">
            <a:spLocks noChangeArrowheads="1"/>
          </p:cNvSpPr>
          <p:nvPr/>
        </p:nvSpPr>
        <p:spPr bwMode="auto">
          <a:xfrm>
            <a:off x="3074988" y="2901950"/>
            <a:ext cx="2473325"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a:t>Power tools </a:t>
            </a:r>
          </a:p>
        </p:txBody>
      </p:sp>
      <p:sp>
        <p:nvSpPr>
          <p:cNvPr id="109581" name="Text Box 13"/>
          <p:cNvSpPr txBox="1">
            <a:spLocks noChangeArrowheads="1"/>
          </p:cNvSpPr>
          <p:nvPr/>
        </p:nvSpPr>
        <p:spPr bwMode="auto">
          <a:xfrm>
            <a:off x="3062288" y="3282950"/>
            <a:ext cx="2473325"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a:t>Machine tools </a:t>
            </a:r>
          </a:p>
        </p:txBody>
      </p:sp>
      <p:sp>
        <p:nvSpPr>
          <p:cNvPr id="109582" name="Text Box 14"/>
          <p:cNvSpPr txBox="1">
            <a:spLocks noChangeArrowheads="1"/>
          </p:cNvSpPr>
          <p:nvPr/>
        </p:nvSpPr>
        <p:spPr bwMode="auto">
          <a:xfrm>
            <a:off x="3062288" y="3676650"/>
            <a:ext cx="4508500"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a:t>Welding and oxyfuel cutting equipment </a:t>
            </a:r>
          </a:p>
        </p:txBody>
      </p:sp>
      <p:sp>
        <p:nvSpPr>
          <p:cNvPr id="109583" name="Text Box 15"/>
          <p:cNvSpPr txBox="1">
            <a:spLocks noChangeArrowheads="1"/>
          </p:cNvSpPr>
          <p:nvPr/>
        </p:nvSpPr>
        <p:spPr bwMode="auto">
          <a:xfrm>
            <a:off x="3074988" y="4044950"/>
            <a:ext cx="2473325"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a:t>Lifts and Jacks </a:t>
            </a:r>
          </a:p>
        </p:txBody>
      </p:sp>
      <p:sp>
        <p:nvSpPr>
          <p:cNvPr id="109584" name="Text Box 16"/>
          <p:cNvSpPr txBox="1">
            <a:spLocks noChangeArrowheads="1"/>
          </p:cNvSpPr>
          <p:nvPr/>
        </p:nvSpPr>
        <p:spPr bwMode="auto">
          <a:xfrm>
            <a:off x="3062288" y="4413250"/>
            <a:ext cx="6272212" cy="581025"/>
          </a:xfrm>
          <a:prstGeom prst="rect">
            <a:avLst/>
          </a:prstGeom>
          <a:noFill/>
          <a:ln w="9525">
            <a:noFill/>
            <a:miter lim="800000"/>
            <a:headEnd/>
            <a:tailEnd/>
          </a:ln>
        </p:spPr>
        <p:txBody>
          <a:bodyPr>
            <a:spAutoFit/>
          </a:bodyPr>
          <a:lstStyle/>
          <a:p>
            <a:pPr marL="114300" lvl="1" defTabSz="455613">
              <a:tabLst>
                <a:tab pos="0" algn="l"/>
              </a:tabLst>
            </a:pPr>
            <a:r>
              <a:rPr lang="en-US" sz="1600"/>
              <a:t>Computers to perform administrative tasks and access service information </a:t>
            </a:r>
          </a:p>
        </p:txBody>
      </p:sp>
      <p:sp>
        <p:nvSpPr>
          <p:cNvPr id="109586" name="Text Box 18"/>
          <p:cNvSpPr txBox="1">
            <a:spLocks noChangeArrowheads="1"/>
          </p:cNvSpPr>
          <p:nvPr/>
        </p:nvSpPr>
        <p:spPr bwMode="auto">
          <a:xfrm>
            <a:off x="3062288" y="5022850"/>
            <a:ext cx="6107112"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a:t>Computerized diagnostic equipment</a:t>
            </a:r>
          </a:p>
        </p:txBody>
      </p:sp>
      <p:sp>
        <p:nvSpPr>
          <p:cNvPr id="109587" name="Text Box 19"/>
          <p:cNvSpPr txBox="1">
            <a:spLocks noChangeArrowheads="1"/>
          </p:cNvSpPr>
          <p:nvPr/>
        </p:nvSpPr>
        <p:spPr bwMode="auto">
          <a:xfrm>
            <a:off x="3062288" y="5340350"/>
            <a:ext cx="2473325"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a:t>Measuring tools </a:t>
            </a:r>
          </a:p>
        </p:txBody>
      </p:sp>
      <p:sp>
        <p:nvSpPr>
          <p:cNvPr id="109588" name="Text Box 20"/>
          <p:cNvSpPr txBox="1">
            <a:spLocks noChangeArrowheads="1"/>
          </p:cNvSpPr>
          <p:nvPr/>
        </p:nvSpPr>
        <p:spPr bwMode="auto">
          <a:xfrm>
            <a:off x="3062288" y="5721350"/>
            <a:ext cx="2473325"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a:t>Test instruments </a:t>
            </a:r>
          </a:p>
        </p:txBody>
      </p:sp>
      <p:sp>
        <p:nvSpPr>
          <p:cNvPr id="109589" name="Text Box 21"/>
          <p:cNvSpPr txBox="1">
            <a:spLocks noChangeArrowheads="1"/>
          </p:cNvSpPr>
          <p:nvPr/>
        </p:nvSpPr>
        <p:spPr bwMode="auto">
          <a:xfrm>
            <a:off x="3062288" y="6076950"/>
            <a:ext cx="5846762" cy="581025"/>
          </a:xfrm>
          <a:prstGeom prst="rect">
            <a:avLst/>
          </a:prstGeom>
          <a:noFill/>
          <a:ln w="9525">
            <a:noFill/>
            <a:miter lim="800000"/>
            <a:headEnd/>
            <a:tailEnd/>
          </a:ln>
        </p:spPr>
        <p:txBody>
          <a:bodyPr>
            <a:spAutoFit/>
          </a:bodyPr>
          <a:lstStyle/>
          <a:p>
            <a:pPr marL="114300" lvl="1" defTabSz="455613">
              <a:tabLst>
                <a:tab pos="0" algn="l"/>
              </a:tabLst>
            </a:pPr>
            <a:r>
              <a:rPr lang="en-US" sz="1600"/>
              <a:t>Other specialty tools, depending on the automotive technology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wipe(left)">
                                      <p:cBhvr>
                                        <p:cTn id="7" dur="500"/>
                                        <p:tgtEl>
                                          <p:spTgt spid="1095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573"/>
                                        </p:tgtEl>
                                        <p:attrNameLst>
                                          <p:attrName>style.visibility</p:attrName>
                                        </p:attrNameLst>
                                      </p:cBhvr>
                                      <p:to>
                                        <p:strVal val="visible"/>
                                      </p:to>
                                    </p:set>
                                    <p:animEffect transition="in" filter="wipe(left)">
                                      <p:cBhvr>
                                        <p:cTn id="12" dur="500"/>
                                        <p:tgtEl>
                                          <p:spTgt spid="1095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9578"/>
                                        </p:tgtEl>
                                        <p:attrNameLst>
                                          <p:attrName>style.visibility</p:attrName>
                                        </p:attrNameLst>
                                      </p:cBhvr>
                                      <p:to>
                                        <p:strVal val="visible"/>
                                      </p:to>
                                    </p:set>
                                    <p:animEffect transition="in" filter="wipe(left)">
                                      <p:cBhvr>
                                        <p:cTn id="17" dur="500"/>
                                        <p:tgtEl>
                                          <p:spTgt spid="1095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9580"/>
                                        </p:tgtEl>
                                        <p:attrNameLst>
                                          <p:attrName>style.visibility</p:attrName>
                                        </p:attrNameLst>
                                      </p:cBhvr>
                                      <p:to>
                                        <p:strVal val="visible"/>
                                      </p:to>
                                    </p:set>
                                    <p:animEffect transition="in" filter="wipe(left)">
                                      <p:cBhvr>
                                        <p:cTn id="22" dur="500"/>
                                        <p:tgtEl>
                                          <p:spTgt spid="10958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9581"/>
                                        </p:tgtEl>
                                        <p:attrNameLst>
                                          <p:attrName>style.visibility</p:attrName>
                                        </p:attrNameLst>
                                      </p:cBhvr>
                                      <p:to>
                                        <p:strVal val="visible"/>
                                      </p:to>
                                    </p:set>
                                    <p:animEffect transition="in" filter="wipe(left)">
                                      <p:cBhvr>
                                        <p:cTn id="27" dur="500"/>
                                        <p:tgtEl>
                                          <p:spTgt spid="1095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9582"/>
                                        </p:tgtEl>
                                        <p:attrNameLst>
                                          <p:attrName>style.visibility</p:attrName>
                                        </p:attrNameLst>
                                      </p:cBhvr>
                                      <p:to>
                                        <p:strVal val="visible"/>
                                      </p:to>
                                    </p:set>
                                    <p:animEffect transition="in" filter="wipe(left)">
                                      <p:cBhvr>
                                        <p:cTn id="32" dur="500"/>
                                        <p:tgtEl>
                                          <p:spTgt spid="1095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9583"/>
                                        </p:tgtEl>
                                        <p:attrNameLst>
                                          <p:attrName>style.visibility</p:attrName>
                                        </p:attrNameLst>
                                      </p:cBhvr>
                                      <p:to>
                                        <p:strVal val="visible"/>
                                      </p:to>
                                    </p:set>
                                    <p:animEffect transition="in" filter="wipe(left)">
                                      <p:cBhvr>
                                        <p:cTn id="37" dur="500"/>
                                        <p:tgtEl>
                                          <p:spTgt spid="1095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9584"/>
                                        </p:tgtEl>
                                        <p:attrNameLst>
                                          <p:attrName>style.visibility</p:attrName>
                                        </p:attrNameLst>
                                      </p:cBhvr>
                                      <p:to>
                                        <p:strVal val="visible"/>
                                      </p:to>
                                    </p:set>
                                    <p:animEffect transition="in" filter="wipe(left)">
                                      <p:cBhvr>
                                        <p:cTn id="42" dur="500"/>
                                        <p:tgtEl>
                                          <p:spTgt spid="10958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9586"/>
                                        </p:tgtEl>
                                        <p:attrNameLst>
                                          <p:attrName>style.visibility</p:attrName>
                                        </p:attrNameLst>
                                      </p:cBhvr>
                                      <p:to>
                                        <p:strVal val="visible"/>
                                      </p:to>
                                    </p:set>
                                    <p:animEffect transition="in" filter="wipe(left)">
                                      <p:cBhvr>
                                        <p:cTn id="47" dur="500"/>
                                        <p:tgtEl>
                                          <p:spTgt spid="10958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9587"/>
                                        </p:tgtEl>
                                        <p:attrNameLst>
                                          <p:attrName>style.visibility</p:attrName>
                                        </p:attrNameLst>
                                      </p:cBhvr>
                                      <p:to>
                                        <p:strVal val="visible"/>
                                      </p:to>
                                    </p:set>
                                    <p:animEffect transition="in" filter="wipe(left)">
                                      <p:cBhvr>
                                        <p:cTn id="52" dur="500"/>
                                        <p:tgtEl>
                                          <p:spTgt spid="10958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9588"/>
                                        </p:tgtEl>
                                        <p:attrNameLst>
                                          <p:attrName>style.visibility</p:attrName>
                                        </p:attrNameLst>
                                      </p:cBhvr>
                                      <p:to>
                                        <p:strVal val="visible"/>
                                      </p:to>
                                    </p:set>
                                    <p:animEffect transition="in" filter="wipe(left)">
                                      <p:cBhvr>
                                        <p:cTn id="57" dur="500"/>
                                        <p:tgtEl>
                                          <p:spTgt spid="10958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9589"/>
                                        </p:tgtEl>
                                        <p:attrNameLst>
                                          <p:attrName>style.visibility</p:attrName>
                                        </p:attrNameLst>
                                      </p:cBhvr>
                                      <p:to>
                                        <p:strVal val="visible"/>
                                      </p:to>
                                    </p:set>
                                    <p:animEffect transition="in" filter="wipe(left)">
                                      <p:cBhvr>
                                        <p:cTn id="62" dur="500"/>
                                        <p:tgtEl>
                                          <p:spTgt spid="109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P spid="109573" grpId="0" autoUpdateAnimBg="0"/>
      <p:bldP spid="109578" grpId="0"/>
      <p:bldP spid="109580" grpId="0"/>
      <p:bldP spid="109581" grpId="0"/>
      <p:bldP spid="109582" grpId="0"/>
      <p:bldP spid="109583" grpId="0"/>
      <p:bldP spid="109584" grpId="0"/>
      <p:bldP spid="109586" grpId="0"/>
      <p:bldP spid="109587" grpId="0"/>
      <p:bldP spid="109588" grpId="0"/>
      <p:bldP spid="1095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879725" y="606425"/>
            <a:ext cx="5827713" cy="822325"/>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Other facts about working as an automotive technician</a:t>
            </a:r>
          </a:p>
        </p:txBody>
      </p:sp>
      <p:sp>
        <p:nvSpPr>
          <p:cNvPr id="110597" name="Text Box 5"/>
          <p:cNvSpPr txBox="1">
            <a:spLocks noChangeArrowheads="1"/>
          </p:cNvSpPr>
          <p:nvPr/>
        </p:nvSpPr>
        <p:spPr bwMode="auto">
          <a:xfrm>
            <a:off x="2879725" y="1511300"/>
            <a:ext cx="5838825" cy="18034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Some shops are unionized, which means that technicians employed there are subject to union rules regarding pay and other issues.  For example, the technician may be required to work for 2 years as an apprentice before advancing to the journey level. The union also functions to help employees negotiate with their employers regarding salaries and working conditions.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wipe(left)">
                                      <p:cBhvr>
                                        <p:cTn id="7" dur="500"/>
                                        <p:tgtEl>
                                          <p:spTgt spid="11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2879725" y="609600"/>
            <a:ext cx="5827713" cy="762000"/>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Opportunities in the automotive field</a:t>
            </a:r>
          </a:p>
          <a:p>
            <a:pPr marL="114300" lvl="1" indent="1588" defTabSz="455613"/>
            <a:endParaRPr lang="en-US" sz="2000" b="1">
              <a:latin typeface="Impact" pitchFamily="-110" charset="0"/>
            </a:endParaRPr>
          </a:p>
        </p:txBody>
      </p:sp>
      <p:sp>
        <p:nvSpPr>
          <p:cNvPr id="4136" name="Text Box 40"/>
          <p:cNvSpPr txBox="1">
            <a:spLocks noChangeArrowheads="1"/>
          </p:cNvSpPr>
          <p:nvPr/>
        </p:nvSpPr>
        <p:spPr bwMode="auto">
          <a:xfrm>
            <a:off x="2876550" y="2025650"/>
            <a:ext cx="5765800" cy="581025"/>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Most are employed in the following businesses:</a:t>
            </a:r>
          </a:p>
          <a:p>
            <a:pPr marL="338138" lvl="1" indent="-223838" defTabSz="455613">
              <a:buFontTx/>
              <a:buChar char="•"/>
              <a:tabLst>
                <a:tab pos="339725" algn="l"/>
              </a:tabLst>
            </a:pPr>
            <a:endParaRPr lang="en-US" sz="1600"/>
          </a:p>
        </p:txBody>
      </p:sp>
      <p:sp>
        <p:nvSpPr>
          <p:cNvPr id="4142" name="Rectangle 46"/>
          <p:cNvSpPr>
            <a:spLocks noChangeArrowheads="1"/>
          </p:cNvSpPr>
          <p:nvPr/>
        </p:nvSpPr>
        <p:spPr bwMode="auto">
          <a:xfrm>
            <a:off x="2960688" y="3852863"/>
            <a:ext cx="5538787" cy="336550"/>
          </a:xfrm>
          <a:prstGeom prst="rect">
            <a:avLst/>
          </a:prstGeom>
          <a:noFill/>
          <a:ln w="9525">
            <a:noFill/>
            <a:miter lim="800000"/>
            <a:headEnd/>
            <a:tailEnd/>
          </a:ln>
        </p:spPr>
        <p:txBody>
          <a:bodyPr wrap="none">
            <a:spAutoFit/>
          </a:bodyPr>
          <a:lstStyle/>
          <a:p>
            <a:pPr marL="228600" lvl="2" algn="r"/>
            <a:r>
              <a:rPr lang="en-US" sz="1600"/>
              <a:t>Others work in the following businesses or organizations:</a:t>
            </a:r>
          </a:p>
        </p:txBody>
      </p:sp>
      <p:sp>
        <p:nvSpPr>
          <p:cNvPr id="4155" name="Text Box 59"/>
          <p:cNvSpPr txBox="1">
            <a:spLocks noChangeArrowheads="1"/>
          </p:cNvSpPr>
          <p:nvPr/>
        </p:nvSpPr>
        <p:spPr bwMode="auto">
          <a:xfrm>
            <a:off x="3106738" y="2424113"/>
            <a:ext cx="576580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Automotive repair and maintenance shops</a:t>
            </a:r>
          </a:p>
        </p:txBody>
      </p:sp>
      <p:sp>
        <p:nvSpPr>
          <p:cNvPr id="4156" name="Text Box 60"/>
          <p:cNvSpPr txBox="1">
            <a:spLocks noChangeArrowheads="1"/>
          </p:cNvSpPr>
          <p:nvPr/>
        </p:nvSpPr>
        <p:spPr bwMode="auto">
          <a:xfrm>
            <a:off x="3094038" y="2805113"/>
            <a:ext cx="576580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Automotive dealers</a:t>
            </a:r>
          </a:p>
        </p:txBody>
      </p:sp>
      <p:sp>
        <p:nvSpPr>
          <p:cNvPr id="4157" name="Text Box 61"/>
          <p:cNvSpPr txBox="1">
            <a:spLocks noChangeArrowheads="1"/>
          </p:cNvSpPr>
          <p:nvPr/>
        </p:nvSpPr>
        <p:spPr bwMode="auto">
          <a:xfrm>
            <a:off x="3090863" y="3216275"/>
            <a:ext cx="5765800" cy="581025"/>
          </a:xfrm>
          <a:prstGeom prst="rect">
            <a:avLst/>
          </a:prstGeom>
          <a:noFill/>
          <a:ln w="9525">
            <a:noFill/>
            <a:miter lim="800000"/>
            <a:headEnd/>
            <a:tailEnd/>
          </a:ln>
        </p:spPr>
        <p:txBody>
          <a:bodyPr>
            <a:spAutoFit/>
          </a:bodyPr>
          <a:lstStyle/>
          <a:p>
            <a:pPr marL="338138" lvl="1" indent="-223838" defTabSz="455613">
              <a:tabLst>
                <a:tab pos="339725" algn="l"/>
              </a:tabLst>
            </a:pPr>
            <a:r>
              <a:rPr lang="en-US" sz="1600">
                <a:cs typeface="Arial" charset="0"/>
              </a:rPr>
              <a:t>•	Retailers and wholesalers of automotive parts, accessories, and supplies</a:t>
            </a:r>
          </a:p>
        </p:txBody>
      </p:sp>
      <p:sp>
        <p:nvSpPr>
          <p:cNvPr id="4158" name="Text Box 62"/>
          <p:cNvSpPr txBox="1">
            <a:spLocks noChangeArrowheads="1"/>
          </p:cNvSpPr>
          <p:nvPr/>
        </p:nvSpPr>
        <p:spPr bwMode="auto">
          <a:xfrm>
            <a:off x="3098800" y="4284663"/>
            <a:ext cx="576580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Gas stations</a:t>
            </a:r>
          </a:p>
        </p:txBody>
      </p:sp>
      <p:sp>
        <p:nvSpPr>
          <p:cNvPr id="4160" name="Text Box 64"/>
          <p:cNvSpPr txBox="1">
            <a:spLocks noChangeArrowheads="1"/>
          </p:cNvSpPr>
          <p:nvPr/>
        </p:nvSpPr>
        <p:spPr bwMode="auto">
          <a:xfrm>
            <a:off x="3105150" y="4654550"/>
            <a:ext cx="576580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Home and automotive supply stores</a:t>
            </a:r>
          </a:p>
        </p:txBody>
      </p:sp>
      <p:sp>
        <p:nvSpPr>
          <p:cNvPr id="4162" name="Text Box 66"/>
          <p:cNvSpPr txBox="1">
            <a:spLocks noChangeArrowheads="1"/>
          </p:cNvSpPr>
          <p:nvPr/>
        </p:nvSpPr>
        <p:spPr bwMode="auto">
          <a:xfrm>
            <a:off x="3095625" y="5080000"/>
            <a:ext cx="576580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Automotive equipment rental and leasing companies</a:t>
            </a:r>
          </a:p>
        </p:txBody>
      </p:sp>
      <p:sp>
        <p:nvSpPr>
          <p:cNvPr id="4163" name="Text Box 67"/>
          <p:cNvSpPr txBox="1">
            <a:spLocks noChangeArrowheads="1"/>
          </p:cNvSpPr>
          <p:nvPr/>
        </p:nvSpPr>
        <p:spPr bwMode="auto">
          <a:xfrm>
            <a:off x="3084513" y="5492750"/>
            <a:ext cx="576580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Federal, state, and local governments</a:t>
            </a:r>
          </a:p>
        </p:txBody>
      </p:sp>
      <p:sp>
        <p:nvSpPr>
          <p:cNvPr id="4164" name="Text Box 68"/>
          <p:cNvSpPr txBox="1">
            <a:spLocks noChangeArrowheads="1"/>
          </p:cNvSpPr>
          <p:nvPr/>
        </p:nvSpPr>
        <p:spPr bwMode="auto">
          <a:xfrm>
            <a:off x="2881313" y="1138238"/>
            <a:ext cx="5765800" cy="825500"/>
          </a:xfrm>
          <a:prstGeom prst="rect">
            <a:avLst/>
          </a:prstGeom>
          <a:noFill/>
          <a:ln w="9525">
            <a:noFill/>
            <a:miter lim="800000"/>
            <a:headEnd/>
            <a:tailEnd/>
          </a:ln>
        </p:spPr>
        <p:txBody>
          <a:bodyPr>
            <a:spAutoFit/>
          </a:bodyPr>
          <a:lstStyle/>
          <a:p>
            <a:pPr marL="338138" lvl="1" indent="-223838" defTabSz="455613">
              <a:tabLst>
                <a:tab pos="339725" algn="l"/>
              </a:tabLst>
            </a:pPr>
            <a:r>
              <a:rPr lang="en-US" sz="1600">
                <a:cs typeface="Arial" charset="0"/>
              </a:rPr>
              <a:t>•	According to statistics from the U.S. Department of Labor, over 800,000 people in the United States are employed as automotive service technicians and mechanics.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wipe(left)">
                                      <p:cBhvr>
                                        <p:cTn id="7" dur="500"/>
                                        <p:tgtEl>
                                          <p:spTgt spid="4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64"/>
                                        </p:tgtEl>
                                        <p:attrNameLst>
                                          <p:attrName>style.visibility</p:attrName>
                                        </p:attrNameLst>
                                      </p:cBhvr>
                                      <p:to>
                                        <p:strVal val="visible"/>
                                      </p:to>
                                    </p:set>
                                    <p:animEffect transition="in" filter="wipe(left)">
                                      <p:cBhvr>
                                        <p:cTn id="12" dur="500"/>
                                        <p:tgtEl>
                                          <p:spTgt spid="41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36"/>
                                        </p:tgtEl>
                                        <p:attrNameLst>
                                          <p:attrName>style.visibility</p:attrName>
                                        </p:attrNameLst>
                                      </p:cBhvr>
                                      <p:to>
                                        <p:strVal val="visible"/>
                                      </p:to>
                                    </p:set>
                                    <p:animEffect transition="in" filter="wipe(left)">
                                      <p:cBhvr>
                                        <p:cTn id="17" dur="500"/>
                                        <p:tgtEl>
                                          <p:spTgt spid="41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55"/>
                                        </p:tgtEl>
                                        <p:attrNameLst>
                                          <p:attrName>style.visibility</p:attrName>
                                        </p:attrNameLst>
                                      </p:cBhvr>
                                      <p:to>
                                        <p:strVal val="visible"/>
                                      </p:to>
                                    </p:set>
                                    <p:animEffect transition="in" filter="wipe(left)">
                                      <p:cBhvr>
                                        <p:cTn id="22" dur="500"/>
                                        <p:tgtEl>
                                          <p:spTgt spid="41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56"/>
                                        </p:tgtEl>
                                        <p:attrNameLst>
                                          <p:attrName>style.visibility</p:attrName>
                                        </p:attrNameLst>
                                      </p:cBhvr>
                                      <p:to>
                                        <p:strVal val="visible"/>
                                      </p:to>
                                    </p:set>
                                    <p:animEffect transition="in" filter="wipe(left)">
                                      <p:cBhvr>
                                        <p:cTn id="27" dur="500"/>
                                        <p:tgtEl>
                                          <p:spTgt spid="41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57"/>
                                        </p:tgtEl>
                                        <p:attrNameLst>
                                          <p:attrName>style.visibility</p:attrName>
                                        </p:attrNameLst>
                                      </p:cBhvr>
                                      <p:to>
                                        <p:strVal val="visible"/>
                                      </p:to>
                                    </p:set>
                                    <p:animEffect transition="in" filter="wipe(left)">
                                      <p:cBhvr>
                                        <p:cTn id="32" dur="500"/>
                                        <p:tgtEl>
                                          <p:spTgt spid="41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42"/>
                                        </p:tgtEl>
                                        <p:attrNameLst>
                                          <p:attrName>style.visibility</p:attrName>
                                        </p:attrNameLst>
                                      </p:cBhvr>
                                      <p:to>
                                        <p:strVal val="visible"/>
                                      </p:to>
                                    </p:set>
                                    <p:animEffect transition="in" filter="wipe(left)">
                                      <p:cBhvr>
                                        <p:cTn id="37" dur="500"/>
                                        <p:tgtEl>
                                          <p:spTgt spid="41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158"/>
                                        </p:tgtEl>
                                        <p:attrNameLst>
                                          <p:attrName>style.visibility</p:attrName>
                                        </p:attrNameLst>
                                      </p:cBhvr>
                                      <p:to>
                                        <p:strVal val="visible"/>
                                      </p:to>
                                    </p:set>
                                    <p:animEffect transition="in" filter="wipe(left)">
                                      <p:cBhvr>
                                        <p:cTn id="42" dur="500"/>
                                        <p:tgtEl>
                                          <p:spTgt spid="41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60"/>
                                        </p:tgtEl>
                                        <p:attrNameLst>
                                          <p:attrName>style.visibility</p:attrName>
                                        </p:attrNameLst>
                                      </p:cBhvr>
                                      <p:to>
                                        <p:strVal val="visible"/>
                                      </p:to>
                                    </p:set>
                                    <p:animEffect transition="in" filter="wipe(left)">
                                      <p:cBhvr>
                                        <p:cTn id="47" dur="500"/>
                                        <p:tgtEl>
                                          <p:spTgt spid="416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162"/>
                                        </p:tgtEl>
                                        <p:attrNameLst>
                                          <p:attrName>style.visibility</p:attrName>
                                        </p:attrNameLst>
                                      </p:cBhvr>
                                      <p:to>
                                        <p:strVal val="visible"/>
                                      </p:to>
                                    </p:set>
                                    <p:animEffect transition="in" filter="wipe(left)">
                                      <p:cBhvr>
                                        <p:cTn id="52" dur="500"/>
                                        <p:tgtEl>
                                          <p:spTgt spid="41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163"/>
                                        </p:tgtEl>
                                        <p:attrNameLst>
                                          <p:attrName>style.visibility</p:attrName>
                                        </p:attrNameLst>
                                      </p:cBhvr>
                                      <p:to>
                                        <p:strVal val="visible"/>
                                      </p:to>
                                    </p:set>
                                    <p:animEffect transition="in" filter="wipe(left)">
                                      <p:cBhvr>
                                        <p:cTn id="57" dur="500"/>
                                        <p:tgtEl>
                                          <p:spTgt spid="4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utoUpdateAnimBg="0"/>
      <p:bldP spid="4136" grpId="0"/>
      <p:bldP spid="4142" grpId="0"/>
      <p:bldP spid="4155" grpId="0"/>
      <p:bldP spid="4156" grpId="0"/>
      <p:bldP spid="4157" grpId="0"/>
      <p:bldP spid="4158" grpId="0"/>
      <p:bldP spid="4160" grpId="0"/>
      <p:bldP spid="4162" grpId="0"/>
      <p:bldP spid="4163" grpId="0"/>
      <p:bldP spid="41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879725" y="606425"/>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Opportunities in the automotive field</a:t>
            </a:r>
          </a:p>
        </p:txBody>
      </p:sp>
      <p:sp>
        <p:nvSpPr>
          <p:cNvPr id="99334" name="Text Box 6"/>
          <p:cNvSpPr txBox="1">
            <a:spLocks noChangeArrowheads="1"/>
          </p:cNvSpPr>
          <p:nvPr/>
        </p:nvSpPr>
        <p:spPr bwMode="auto">
          <a:xfrm>
            <a:off x="2220913" y="1150938"/>
            <a:ext cx="5765800" cy="336550"/>
          </a:xfrm>
          <a:prstGeom prst="rect">
            <a:avLst/>
          </a:prstGeom>
          <a:noFill/>
          <a:ln w="9525">
            <a:noFill/>
            <a:miter lim="800000"/>
            <a:headEnd/>
            <a:tailEnd/>
          </a:ln>
        </p:spPr>
        <p:txBody>
          <a:bodyPr>
            <a:spAutoFit/>
          </a:bodyPr>
          <a:lstStyle/>
          <a:p>
            <a:pPr lvl="2" defTabSz="455613">
              <a:tabLst>
                <a:tab pos="339725" algn="l"/>
              </a:tabLst>
            </a:pPr>
            <a:r>
              <a:rPr lang="en-US" sz="1600"/>
              <a:t>Over 16% own their own their own business.</a:t>
            </a:r>
          </a:p>
        </p:txBody>
      </p:sp>
      <p:sp>
        <p:nvSpPr>
          <p:cNvPr id="99335" name="Text Box 7"/>
          <p:cNvSpPr txBox="1">
            <a:spLocks noChangeArrowheads="1"/>
          </p:cNvSpPr>
          <p:nvPr/>
        </p:nvSpPr>
        <p:spPr bwMode="auto">
          <a:xfrm>
            <a:off x="2808288" y="1547813"/>
            <a:ext cx="5765800"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Many job opportunities are available that relate directly and indirectly to the automotive technology field.  </a:t>
            </a:r>
          </a:p>
        </p:txBody>
      </p:sp>
      <p:pic>
        <p:nvPicPr>
          <p:cNvPr id="99339" name="Picture 11" descr="01010101"/>
          <p:cNvPicPr>
            <a:picLocks noChangeAspect="1" noChangeArrowheads="1"/>
          </p:cNvPicPr>
          <p:nvPr/>
        </p:nvPicPr>
        <p:blipFill>
          <a:blip r:embed="rId2"/>
          <a:srcRect/>
          <a:stretch>
            <a:fillRect/>
          </a:stretch>
        </p:blipFill>
        <p:spPr bwMode="auto">
          <a:xfrm>
            <a:off x="3684588" y="2352675"/>
            <a:ext cx="4087812" cy="325437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wipe(left)">
                                      <p:cBhvr>
                                        <p:cTn id="7" dur="500"/>
                                        <p:tgtEl>
                                          <p:spTgt spid="993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wipe(left)">
                                      <p:cBhvr>
                                        <p:cTn id="12" dur="1000"/>
                                        <p:tgtEl>
                                          <p:spTgt spid="99335"/>
                                        </p:tgtEl>
                                      </p:cBhvr>
                                    </p:animEffec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99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P spid="993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79725" y="606425"/>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Opportunities in the automotive field</a:t>
            </a:r>
          </a:p>
        </p:txBody>
      </p:sp>
      <p:sp>
        <p:nvSpPr>
          <p:cNvPr id="100357" name="Text Box 5"/>
          <p:cNvSpPr txBox="1">
            <a:spLocks noChangeArrowheads="1"/>
          </p:cNvSpPr>
          <p:nvPr/>
        </p:nvSpPr>
        <p:spPr bwMode="auto">
          <a:xfrm>
            <a:off x="2262188" y="1263650"/>
            <a:ext cx="6513512" cy="336550"/>
          </a:xfrm>
          <a:prstGeom prst="rect">
            <a:avLst/>
          </a:prstGeom>
          <a:noFill/>
          <a:ln w="9525">
            <a:noFill/>
            <a:miter lim="800000"/>
            <a:headEnd/>
            <a:tailEnd/>
          </a:ln>
        </p:spPr>
        <p:txBody>
          <a:bodyPr>
            <a:spAutoFit/>
          </a:bodyPr>
          <a:lstStyle/>
          <a:p>
            <a:pPr lvl="2" defTabSz="455613">
              <a:tabLst>
                <a:tab pos="339725" algn="l"/>
              </a:tabLst>
            </a:pPr>
            <a:r>
              <a:rPr lang="en-US" sz="1600"/>
              <a:t>Opportunities directly related to automotive technology</a:t>
            </a:r>
          </a:p>
        </p:txBody>
      </p:sp>
      <p:sp>
        <p:nvSpPr>
          <p:cNvPr id="100361" name="Text Box 9"/>
          <p:cNvSpPr txBox="1">
            <a:spLocks noChangeArrowheads="1"/>
          </p:cNvSpPr>
          <p:nvPr/>
        </p:nvSpPr>
        <p:spPr bwMode="auto">
          <a:xfrm>
            <a:off x="3101975" y="1920875"/>
            <a:ext cx="4156075"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Automotive technician’s apprentice  </a:t>
            </a:r>
          </a:p>
        </p:txBody>
      </p:sp>
      <p:sp>
        <p:nvSpPr>
          <p:cNvPr id="100362" name="Text Box 10"/>
          <p:cNvSpPr txBox="1">
            <a:spLocks noChangeArrowheads="1"/>
          </p:cNvSpPr>
          <p:nvPr/>
        </p:nvSpPr>
        <p:spPr bwMode="auto">
          <a:xfrm>
            <a:off x="3092450" y="2276475"/>
            <a:ext cx="3241675"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Repair shop supervisor  </a:t>
            </a:r>
          </a:p>
        </p:txBody>
      </p:sp>
      <p:sp>
        <p:nvSpPr>
          <p:cNvPr id="100363" name="Text Box 11"/>
          <p:cNvSpPr txBox="1">
            <a:spLocks noChangeArrowheads="1"/>
          </p:cNvSpPr>
          <p:nvPr/>
        </p:nvSpPr>
        <p:spPr bwMode="auto">
          <a:xfrm>
            <a:off x="3100388" y="2620963"/>
            <a:ext cx="498475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Exhaust and emissions technician  </a:t>
            </a:r>
          </a:p>
        </p:txBody>
      </p:sp>
      <p:sp>
        <p:nvSpPr>
          <p:cNvPr id="100366" name="Text Box 14"/>
          <p:cNvSpPr txBox="1">
            <a:spLocks noChangeArrowheads="1"/>
          </p:cNvSpPr>
          <p:nvPr/>
        </p:nvSpPr>
        <p:spPr bwMode="auto">
          <a:xfrm>
            <a:off x="3100388" y="2970213"/>
            <a:ext cx="361950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Tune-up technician </a:t>
            </a:r>
          </a:p>
        </p:txBody>
      </p:sp>
      <p:sp>
        <p:nvSpPr>
          <p:cNvPr id="100367" name="Text Box 15"/>
          <p:cNvSpPr txBox="1">
            <a:spLocks noChangeArrowheads="1"/>
          </p:cNvSpPr>
          <p:nvPr/>
        </p:nvSpPr>
        <p:spPr bwMode="auto">
          <a:xfrm>
            <a:off x="3103563" y="3302000"/>
            <a:ext cx="285115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Service writer </a:t>
            </a:r>
          </a:p>
        </p:txBody>
      </p:sp>
      <p:sp>
        <p:nvSpPr>
          <p:cNvPr id="100368" name="Text Box 16"/>
          <p:cNvSpPr txBox="1">
            <a:spLocks noChangeArrowheads="1"/>
          </p:cNvSpPr>
          <p:nvPr/>
        </p:nvSpPr>
        <p:spPr bwMode="auto">
          <a:xfrm>
            <a:off x="3113088" y="1600200"/>
            <a:ext cx="318135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Automotive technician</a:t>
            </a:r>
          </a:p>
        </p:txBody>
      </p:sp>
      <p:sp>
        <p:nvSpPr>
          <p:cNvPr id="100369" name="Text Box 17"/>
          <p:cNvSpPr txBox="1">
            <a:spLocks noChangeArrowheads="1"/>
          </p:cNvSpPr>
          <p:nvPr/>
        </p:nvSpPr>
        <p:spPr bwMode="auto">
          <a:xfrm>
            <a:off x="3111500" y="4040188"/>
            <a:ext cx="576580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Technician in automotive manufacturing plants</a:t>
            </a:r>
          </a:p>
        </p:txBody>
      </p:sp>
      <p:sp>
        <p:nvSpPr>
          <p:cNvPr id="100370" name="Text Box 18"/>
          <p:cNvSpPr txBox="1">
            <a:spLocks noChangeArrowheads="1"/>
          </p:cNvSpPr>
          <p:nvPr/>
        </p:nvSpPr>
        <p:spPr bwMode="auto">
          <a:xfrm>
            <a:off x="3113088" y="4400550"/>
            <a:ext cx="377825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Air conditioning technician</a:t>
            </a:r>
          </a:p>
        </p:txBody>
      </p:sp>
      <p:sp>
        <p:nvSpPr>
          <p:cNvPr id="100371" name="Text Box 19"/>
          <p:cNvSpPr txBox="1">
            <a:spLocks noChangeArrowheads="1"/>
          </p:cNvSpPr>
          <p:nvPr/>
        </p:nvSpPr>
        <p:spPr bwMode="auto">
          <a:xfrm>
            <a:off x="3113088" y="4756150"/>
            <a:ext cx="3863975"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Engine technician</a:t>
            </a:r>
          </a:p>
        </p:txBody>
      </p:sp>
      <p:sp>
        <p:nvSpPr>
          <p:cNvPr id="100372" name="Rectangle 20"/>
          <p:cNvSpPr>
            <a:spLocks noChangeArrowheads="1"/>
          </p:cNvSpPr>
          <p:nvPr/>
        </p:nvSpPr>
        <p:spPr bwMode="auto">
          <a:xfrm>
            <a:off x="2155825" y="5149850"/>
            <a:ext cx="3054350" cy="336550"/>
          </a:xfrm>
          <a:prstGeom prst="rect">
            <a:avLst/>
          </a:prstGeom>
          <a:noFill/>
          <a:ln w="9525">
            <a:noFill/>
            <a:miter lim="800000"/>
            <a:headEnd/>
            <a:tailEnd/>
          </a:ln>
        </p:spPr>
        <p:txBody>
          <a:bodyPr>
            <a:spAutoFit/>
          </a:bodyPr>
          <a:lstStyle/>
          <a:p>
            <a:pPr lvl="2" algn="r">
              <a:buFontTx/>
              <a:buChar char="•"/>
            </a:pPr>
            <a:r>
              <a:rPr lang="en-US" sz="1600"/>
              <a:t>  Teacher or trainer</a:t>
            </a:r>
          </a:p>
        </p:txBody>
      </p:sp>
      <p:sp>
        <p:nvSpPr>
          <p:cNvPr id="100373" name="Rectangle 21"/>
          <p:cNvSpPr>
            <a:spLocks noChangeArrowheads="1"/>
          </p:cNvSpPr>
          <p:nvPr/>
        </p:nvSpPr>
        <p:spPr bwMode="auto">
          <a:xfrm>
            <a:off x="2508250" y="5540375"/>
            <a:ext cx="5811838" cy="1069975"/>
          </a:xfrm>
          <a:prstGeom prst="rect">
            <a:avLst/>
          </a:prstGeom>
          <a:noFill/>
          <a:ln w="9525">
            <a:noFill/>
            <a:miter lim="800000"/>
            <a:headEnd/>
            <a:tailEnd/>
          </a:ln>
        </p:spPr>
        <p:txBody>
          <a:bodyPr>
            <a:spAutoFit/>
          </a:bodyPr>
          <a:lstStyle/>
          <a:p>
            <a:pPr lvl="2"/>
            <a:r>
              <a:rPr lang="en-US" sz="1600" b="1"/>
              <a:t>NOTE:  </a:t>
            </a:r>
            <a:r>
              <a:rPr lang="en-US" sz="1600"/>
              <a:t>Many graduates of automotive technology programs qualify to pursue a career as a teacher or trainer with little or no extra training required for an entry-level position.</a:t>
            </a:r>
          </a:p>
        </p:txBody>
      </p:sp>
      <p:sp>
        <p:nvSpPr>
          <p:cNvPr id="100374" name="Text Box 22"/>
          <p:cNvSpPr txBox="1">
            <a:spLocks noChangeArrowheads="1"/>
          </p:cNvSpPr>
          <p:nvPr/>
        </p:nvSpPr>
        <p:spPr bwMode="auto">
          <a:xfrm>
            <a:off x="3103563" y="3675063"/>
            <a:ext cx="576580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b="1"/>
              <a:t>	</a:t>
            </a:r>
            <a:r>
              <a:rPr lang="en-US" sz="1600"/>
              <a:t>Mechanical unit repairer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wipe(left)">
                                      <p:cBhvr>
                                        <p:cTn id="7" dur="500"/>
                                        <p:tgtEl>
                                          <p:spTgt spid="1003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68"/>
                                        </p:tgtEl>
                                        <p:attrNameLst>
                                          <p:attrName>style.visibility</p:attrName>
                                        </p:attrNameLst>
                                      </p:cBhvr>
                                      <p:to>
                                        <p:strVal val="visible"/>
                                      </p:to>
                                    </p:set>
                                    <p:animEffect transition="in" filter="wipe(left)">
                                      <p:cBhvr>
                                        <p:cTn id="12" dur="500"/>
                                        <p:tgtEl>
                                          <p:spTgt spid="1003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61"/>
                                        </p:tgtEl>
                                        <p:attrNameLst>
                                          <p:attrName>style.visibility</p:attrName>
                                        </p:attrNameLst>
                                      </p:cBhvr>
                                      <p:to>
                                        <p:strVal val="visible"/>
                                      </p:to>
                                    </p:set>
                                    <p:animEffect transition="in" filter="wipe(left)">
                                      <p:cBhvr>
                                        <p:cTn id="17" dur="500"/>
                                        <p:tgtEl>
                                          <p:spTgt spid="1003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362"/>
                                        </p:tgtEl>
                                        <p:attrNameLst>
                                          <p:attrName>style.visibility</p:attrName>
                                        </p:attrNameLst>
                                      </p:cBhvr>
                                      <p:to>
                                        <p:strVal val="visible"/>
                                      </p:to>
                                    </p:set>
                                    <p:animEffect transition="in" filter="wipe(left)">
                                      <p:cBhvr>
                                        <p:cTn id="22" dur="500"/>
                                        <p:tgtEl>
                                          <p:spTgt spid="1003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363"/>
                                        </p:tgtEl>
                                        <p:attrNameLst>
                                          <p:attrName>style.visibility</p:attrName>
                                        </p:attrNameLst>
                                      </p:cBhvr>
                                      <p:to>
                                        <p:strVal val="visible"/>
                                      </p:to>
                                    </p:set>
                                    <p:animEffect transition="in" filter="wipe(left)">
                                      <p:cBhvr>
                                        <p:cTn id="27" dur="500"/>
                                        <p:tgtEl>
                                          <p:spTgt spid="1003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0366"/>
                                        </p:tgtEl>
                                        <p:attrNameLst>
                                          <p:attrName>style.visibility</p:attrName>
                                        </p:attrNameLst>
                                      </p:cBhvr>
                                      <p:to>
                                        <p:strVal val="visible"/>
                                      </p:to>
                                    </p:set>
                                    <p:animEffect transition="in" filter="wipe(left)">
                                      <p:cBhvr>
                                        <p:cTn id="32" dur="500"/>
                                        <p:tgtEl>
                                          <p:spTgt spid="1003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0367"/>
                                        </p:tgtEl>
                                        <p:attrNameLst>
                                          <p:attrName>style.visibility</p:attrName>
                                        </p:attrNameLst>
                                      </p:cBhvr>
                                      <p:to>
                                        <p:strVal val="visible"/>
                                      </p:to>
                                    </p:set>
                                    <p:animEffect transition="in" filter="wipe(left)">
                                      <p:cBhvr>
                                        <p:cTn id="37" dur="500"/>
                                        <p:tgtEl>
                                          <p:spTgt spid="1003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0374"/>
                                        </p:tgtEl>
                                        <p:attrNameLst>
                                          <p:attrName>style.visibility</p:attrName>
                                        </p:attrNameLst>
                                      </p:cBhvr>
                                      <p:to>
                                        <p:strVal val="visible"/>
                                      </p:to>
                                    </p:set>
                                    <p:animEffect transition="in" filter="wipe(left)">
                                      <p:cBhvr>
                                        <p:cTn id="42" dur="500"/>
                                        <p:tgtEl>
                                          <p:spTgt spid="10037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0369"/>
                                        </p:tgtEl>
                                        <p:attrNameLst>
                                          <p:attrName>style.visibility</p:attrName>
                                        </p:attrNameLst>
                                      </p:cBhvr>
                                      <p:to>
                                        <p:strVal val="visible"/>
                                      </p:to>
                                    </p:set>
                                    <p:animEffect transition="in" filter="wipe(left)">
                                      <p:cBhvr>
                                        <p:cTn id="47" dur="500"/>
                                        <p:tgtEl>
                                          <p:spTgt spid="10036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0370"/>
                                        </p:tgtEl>
                                        <p:attrNameLst>
                                          <p:attrName>style.visibility</p:attrName>
                                        </p:attrNameLst>
                                      </p:cBhvr>
                                      <p:to>
                                        <p:strVal val="visible"/>
                                      </p:to>
                                    </p:set>
                                    <p:animEffect transition="in" filter="wipe(left)">
                                      <p:cBhvr>
                                        <p:cTn id="52" dur="500"/>
                                        <p:tgtEl>
                                          <p:spTgt spid="10037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0371"/>
                                        </p:tgtEl>
                                        <p:attrNameLst>
                                          <p:attrName>style.visibility</p:attrName>
                                        </p:attrNameLst>
                                      </p:cBhvr>
                                      <p:to>
                                        <p:strVal val="visible"/>
                                      </p:to>
                                    </p:set>
                                    <p:animEffect transition="in" filter="wipe(left)">
                                      <p:cBhvr>
                                        <p:cTn id="57" dur="500"/>
                                        <p:tgtEl>
                                          <p:spTgt spid="10037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0372"/>
                                        </p:tgtEl>
                                        <p:attrNameLst>
                                          <p:attrName>style.visibility</p:attrName>
                                        </p:attrNameLst>
                                      </p:cBhvr>
                                      <p:to>
                                        <p:strVal val="visible"/>
                                      </p:to>
                                    </p:set>
                                    <p:animEffect transition="in" filter="wipe(left)">
                                      <p:cBhvr>
                                        <p:cTn id="62" dur="500"/>
                                        <p:tgtEl>
                                          <p:spTgt spid="10037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0373"/>
                                        </p:tgtEl>
                                        <p:attrNameLst>
                                          <p:attrName>style.visibility</p:attrName>
                                        </p:attrNameLst>
                                      </p:cBhvr>
                                      <p:to>
                                        <p:strVal val="visible"/>
                                      </p:to>
                                    </p:set>
                                    <p:animEffect transition="in" filter="wipe(left)">
                                      <p:cBhvr>
                                        <p:cTn id="67" dur="500"/>
                                        <p:tgtEl>
                                          <p:spTgt spid="100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utoUpdateAnimBg="0"/>
      <p:bldP spid="100361" grpId="0"/>
      <p:bldP spid="100362" grpId="0"/>
      <p:bldP spid="100363" grpId="0"/>
      <p:bldP spid="100366" grpId="0"/>
      <p:bldP spid="100367" grpId="0"/>
      <p:bldP spid="100368" grpId="0"/>
      <p:bldP spid="100370" grpId="0"/>
      <p:bldP spid="100371" grpId="0"/>
      <p:bldP spid="100372" grpId="0"/>
      <p:bldP spid="1003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879725" y="606425"/>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Opportunities in the automotive field</a:t>
            </a:r>
          </a:p>
        </p:txBody>
      </p:sp>
      <p:sp>
        <p:nvSpPr>
          <p:cNvPr id="101381" name="Text Box 5"/>
          <p:cNvSpPr txBox="1">
            <a:spLocks noChangeArrowheads="1"/>
          </p:cNvSpPr>
          <p:nvPr/>
        </p:nvSpPr>
        <p:spPr bwMode="auto">
          <a:xfrm>
            <a:off x="2857500" y="1181100"/>
            <a:ext cx="2768600"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Diesel technician</a:t>
            </a:r>
          </a:p>
        </p:txBody>
      </p:sp>
      <p:sp>
        <p:nvSpPr>
          <p:cNvPr id="101383" name="Text Box 7"/>
          <p:cNvSpPr txBox="1">
            <a:spLocks noChangeArrowheads="1"/>
          </p:cNvSpPr>
          <p:nvPr/>
        </p:nvSpPr>
        <p:spPr bwMode="auto">
          <a:xfrm>
            <a:off x="2843213" y="2573338"/>
            <a:ext cx="5646737"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Opportunities indirectly related to automotive technology </a:t>
            </a:r>
          </a:p>
        </p:txBody>
      </p:sp>
      <p:sp>
        <p:nvSpPr>
          <p:cNvPr id="101389" name="Text Box 13"/>
          <p:cNvSpPr txBox="1">
            <a:spLocks noChangeArrowheads="1"/>
          </p:cNvSpPr>
          <p:nvPr/>
        </p:nvSpPr>
        <p:spPr bwMode="auto">
          <a:xfrm>
            <a:off x="2857500" y="1498600"/>
            <a:ext cx="2768600"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Bus inspector</a:t>
            </a:r>
          </a:p>
        </p:txBody>
      </p:sp>
      <p:sp>
        <p:nvSpPr>
          <p:cNvPr id="101390" name="Text Box 14"/>
          <p:cNvSpPr txBox="1">
            <a:spLocks noChangeArrowheads="1"/>
          </p:cNvSpPr>
          <p:nvPr/>
        </p:nvSpPr>
        <p:spPr bwMode="auto">
          <a:xfrm>
            <a:off x="2857500" y="1841500"/>
            <a:ext cx="2768600"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Tractor</a:t>
            </a:r>
            <a:r>
              <a:rPr lang="en-US" sz="1600" b="1"/>
              <a:t> </a:t>
            </a:r>
            <a:r>
              <a:rPr lang="en-US" sz="1600"/>
              <a:t>technician</a:t>
            </a:r>
          </a:p>
        </p:txBody>
      </p:sp>
      <p:sp>
        <p:nvSpPr>
          <p:cNvPr id="101397" name="Text Box 21"/>
          <p:cNvSpPr txBox="1">
            <a:spLocks noChangeArrowheads="1"/>
          </p:cNvSpPr>
          <p:nvPr/>
        </p:nvSpPr>
        <p:spPr bwMode="auto">
          <a:xfrm>
            <a:off x="2844800" y="2959100"/>
            <a:ext cx="3389313"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Farm equipment supervisor</a:t>
            </a:r>
          </a:p>
        </p:txBody>
      </p:sp>
      <p:sp>
        <p:nvSpPr>
          <p:cNvPr id="101398" name="Text Box 22"/>
          <p:cNvSpPr txBox="1">
            <a:spLocks noChangeArrowheads="1"/>
          </p:cNvSpPr>
          <p:nvPr/>
        </p:nvSpPr>
        <p:spPr bwMode="auto">
          <a:xfrm>
            <a:off x="2844800" y="3289300"/>
            <a:ext cx="3389313"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Aircraft technician</a:t>
            </a:r>
          </a:p>
        </p:txBody>
      </p:sp>
      <p:sp>
        <p:nvSpPr>
          <p:cNvPr id="101399" name="Text Box 23"/>
          <p:cNvSpPr txBox="1">
            <a:spLocks noChangeArrowheads="1"/>
          </p:cNvSpPr>
          <p:nvPr/>
        </p:nvSpPr>
        <p:spPr bwMode="auto">
          <a:xfrm>
            <a:off x="2844800" y="3683000"/>
            <a:ext cx="6299200"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Office equipment service technician/ service representative</a:t>
            </a:r>
          </a:p>
        </p:txBody>
      </p:sp>
      <p:sp>
        <p:nvSpPr>
          <p:cNvPr id="101400" name="Text Box 24"/>
          <p:cNvSpPr txBox="1">
            <a:spLocks noChangeArrowheads="1"/>
          </p:cNvSpPr>
          <p:nvPr/>
        </p:nvSpPr>
        <p:spPr bwMode="auto">
          <a:xfrm>
            <a:off x="2844800" y="4038600"/>
            <a:ext cx="3389313"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Machinist apprentice</a:t>
            </a:r>
          </a:p>
        </p:txBody>
      </p:sp>
      <p:sp>
        <p:nvSpPr>
          <p:cNvPr id="101401" name="Text Box 25"/>
          <p:cNvSpPr txBox="1">
            <a:spLocks noChangeArrowheads="1"/>
          </p:cNvSpPr>
          <p:nvPr/>
        </p:nvSpPr>
        <p:spPr bwMode="auto">
          <a:xfrm>
            <a:off x="2844800" y="4419600"/>
            <a:ext cx="5414963"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Air conditioning and heating service apprentice</a:t>
            </a:r>
          </a:p>
        </p:txBody>
      </p:sp>
      <p:sp>
        <p:nvSpPr>
          <p:cNvPr id="101402" name="Text Box 26"/>
          <p:cNvSpPr txBox="1">
            <a:spLocks noChangeArrowheads="1"/>
          </p:cNvSpPr>
          <p:nvPr/>
        </p:nvSpPr>
        <p:spPr bwMode="auto">
          <a:xfrm>
            <a:off x="2844800" y="4762500"/>
            <a:ext cx="4778375"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Industrial machine maintenance technician</a:t>
            </a:r>
          </a:p>
        </p:txBody>
      </p:sp>
      <p:sp>
        <p:nvSpPr>
          <p:cNvPr id="101403" name="Text Box 27"/>
          <p:cNvSpPr txBox="1">
            <a:spLocks noChangeArrowheads="1"/>
          </p:cNvSpPr>
          <p:nvPr/>
        </p:nvSpPr>
        <p:spPr bwMode="auto">
          <a:xfrm>
            <a:off x="2844800" y="5105400"/>
            <a:ext cx="3389313"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Small engine technician</a:t>
            </a:r>
          </a:p>
        </p:txBody>
      </p:sp>
      <p:sp>
        <p:nvSpPr>
          <p:cNvPr id="101404" name="Text Box 28"/>
          <p:cNvSpPr txBox="1">
            <a:spLocks noChangeArrowheads="1"/>
          </p:cNvSpPr>
          <p:nvPr/>
        </p:nvSpPr>
        <p:spPr bwMode="auto">
          <a:xfrm>
            <a:off x="2844800" y="5448300"/>
            <a:ext cx="3389313"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Marine equipment technician</a:t>
            </a:r>
          </a:p>
        </p:txBody>
      </p:sp>
      <p:sp>
        <p:nvSpPr>
          <p:cNvPr id="101405" name="Text Box 29"/>
          <p:cNvSpPr txBox="1">
            <a:spLocks noChangeArrowheads="1"/>
          </p:cNvSpPr>
          <p:nvPr/>
        </p:nvSpPr>
        <p:spPr bwMode="auto">
          <a:xfrm>
            <a:off x="2844800" y="5791200"/>
            <a:ext cx="3389313"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Motorcycle technician</a:t>
            </a:r>
          </a:p>
        </p:txBody>
      </p:sp>
      <p:sp>
        <p:nvSpPr>
          <p:cNvPr id="101406" name="Text Box 30"/>
          <p:cNvSpPr txBox="1">
            <a:spLocks noChangeArrowheads="1"/>
          </p:cNvSpPr>
          <p:nvPr/>
        </p:nvSpPr>
        <p:spPr bwMode="auto">
          <a:xfrm>
            <a:off x="2868613" y="2220913"/>
            <a:ext cx="2768600"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b="1"/>
              <a:t>•	</a:t>
            </a:r>
            <a:r>
              <a:rPr lang="en-US" sz="1600"/>
              <a:t>Parts salvager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wipe(left)">
                                      <p:cBhvr>
                                        <p:cTn id="7" dur="500"/>
                                        <p:tgtEl>
                                          <p:spTgt spid="1013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89"/>
                                        </p:tgtEl>
                                        <p:attrNameLst>
                                          <p:attrName>style.visibility</p:attrName>
                                        </p:attrNameLst>
                                      </p:cBhvr>
                                      <p:to>
                                        <p:strVal val="visible"/>
                                      </p:to>
                                    </p:set>
                                    <p:animEffect transition="in" filter="wipe(left)">
                                      <p:cBhvr>
                                        <p:cTn id="12" dur="500"/>
                                        <p:tgtEl>
                                          <p:spTgt spid="1013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390"/>
                                        </p:tgtEl>
                                        <p:attrNameLst>
                                          <p:attrName>style.visibility</p:attrName>
                                        </p:attrNameLst>
                                      </p:cBhvr>
                                      <p:to>
                                        <p:strVal val="visible"/>
                                      </p:to>
                                    </p:set>
                                    <p:animEffect transition="in" filter="wipe(left)">
                                      <p:cBhvr>
                                        <p:cTn id="17" dur="500"/>
                                        <p:tgtEl>
                                          <p:spTgt spid="1013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406"/>
                                        </p:tgtEl>
                                        <p:attrNameLst>
                                          <p:attrName>style.visibility</p:attrName>
                                        </p:attrNameLst>
                                      </p:cBhvr>
                                      <p:to>
                                        <p:strVal val="visible"/>
                                      </p:to>
                                    </p:set>
                                    <p:animEffect transition="in" filter="wipe(left)">
                                      <p:cBhvr>
                                        <p:cTn id="22" dur="500"/>
                                        <p:tgtEl>
                                          <p:spTgt spid="1014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1383"/>
                                        </p:tgtEl>
                                        <p:attrNameLst>
                                          <p:attrName>style.visibility</p:attrName>
                                        </p:attrNameLst>
                                      </p:cBhvr>
                                      <p:to>
                                        <p:strVal val="visible"/>
                                      </p:to>
                                    </p:set>
                                    <p:animEffect transition="in" filter="wipe(left)">
                                      <p:cBhvr>
                                        <p:cTn id="27" dur="500"/>
                                        <p:tgtEl>
                                          <p:spTgt spid="10138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1397"/>
                                        </p:tgtEl>
                                        <p:attrNameLst>
                                          <p:attrName>style.visibility</p:attrName>
                                        </p:attrNameLst>
                                      </p:cBhvr>
                                      <p:to>
                                        <p:strVal val="visible"/>
                                      </p:to>
                                    </p:set>
                                    <p:animEffect transition="in" filter="wipe(left)">
                                      <p:cBhvr>
                                        <p:cTn id="32" dur="500"/>
                                        <p:tgtEl>
                                          <p:spTgt spid="1013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1398"/>
                                        </p:tgtEl>
                                        <p:attrNameLst>
                                          <p:attrName>style.visibility</p:attrName>
                                        </p:attrNameLst>
                                      </p:cBhvr>
                                      <p:to>
                                        <p:strVal val="visible"/>
                                      </p:to>
                                    </p:set>
                                    <p:animEffect transition="in" filter="wipe(left)">
                                      <p:cBhvr>
                                        <p:cTn id="37" dur="500"/>
                                        <p:tgtEl>
                                          <p:spTgt spid="10139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1399"/>
                                        </p:tgtEl>
                                        <p:attrNameLst>
                                          <p:attrName>style.visibility</p:attrName>
                                        </p:attrNameLst>
                                      </p:cBhvr>
                                      <p:to>
                                        <p:strVal val="visible"/>
                                      </p:to>
                                    </p:set>
                                    <p:animEffect transition="in" filter="wipe(left)">
                                      <p:cBhvr>
                                        <p:cTn id="42" dur="500"/>
                                        <p:tgtEl>
                                          <p:spTgt spid="1013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1400"/>
                                        </p:tgtEl>
                                        <p:attrNameLst>
                                          <p:attrName>style.visibility</p:attrName>
                                        </p:attrNameLst>
                                      </p:cBhvr>
                                      <p:to>
                                        <p:strVal val="visible"/>
                                      </p:to>
                                    </p:set>
                                    <p:animEffect transition="in" filter="wipe(left)">
                                      <p:cBhvr>
                                        <p:cTn id="47" dur="500"/>
                                        <p:tgtEl>
                                          <p:spTgt spid="10140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1401"/>
                                        </p:tgtEl>
                                        <p:attrNameLst>
                                          <p:attrName>style.visibility</p:attrName>
                                        </p:attrNameLst>
                                      </p:cBhvr>
                                      <p:to>
                                        <p:strVal val="visible"/>
                                      </p:to>
                                    </p:set>
                                    <p:animEffect transition="in" filter="wipe(left)">
                                      <p:cBhvr>
                                        <p:cTn id="52" dur="500"/>
                                        <p:tgtEl>
                                          <p:spTgt spid="10140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1402"/>
                                        </p:tgtEl>
                                        <p:attrNameLst>
                                          <p:attrName>style.visibility</p:attrName>
                                        </p:attrNameLst>
                                      </p:cBhvr>
                                      <p:to>
                                        <p:strVal val="visible"/>
                                      </p:to>
                                    </p:set>
                                    <p:animEffect transition="in" filter="wipe(left)">
                                      <p:cBhvr>
                                        <p:cTn id="57" dur="500"/>
                                        <p:tgtEl>
                                          <p:spTgt spid="10140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1403"/>
                                        </p:tgtEl>
                                        <p:attrNameLst>
                                          <p:attrName>style.visibility</p:attrName>
                                        </p:attrNameLst>
                                      </p:cBhvr>
                                      <p:to>
                                        <p:strVal val="visible"/>
                                      </p:to>
                                    </p:set>
                                    <p:animEffect transition="in" filter="wipe(left)">
                                      <p:cBhvr>
                                        <p:cTn id="62" dur="500"/>
                                        <p:tgtEl>
                                          <p:spTgt spid="10140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1404"/>
                                        </p:tgtEl>
                                        <p:attrNameLst>
                                          <p:attrName>style.visibility</p:attrName>
                                        </p:attrNameLst>
                                      </p:cBhvr>
                                      <p:to>
                                        <p:strVal val="visible"/>
                                      </p:to>
                                    </p:set>
                                    <p:animEffect transition="in" filter="wipe(left)">
                                      <p:cBhvr>
                                        <p:cTn id="67" dur="500"/>
                                        <p:tgtEl>
                                          <p:spTgt spid="10140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1405"/>
                                        </p:tgtEl>
                                        <p:attrNameLst>
                                          <p:attrName>style.visibility</p:attrName>
                                        </p:attrNameLst>
                                      </p:cBhvr>
                                      <p:to>
                                        <p:strVal val="visible"/>
                                      </p:to>
                                    </p:set>
                                    <p:animEffect transition="in" filter="wipe(left)">
                                      <p:cBhvr>
                                        <p:cTn id="72" dur="500"/>
                                        <p:tgtEl>
                                          <p:spTgt spid="101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utoUpdateAnimBg="0"/>
      <p:bldP spid="101383" grpId="0" autoUpdateAnimBg="0"/>
      <p:bldP spid="101389" grpId="0" autoUpdateAnimBg="0"/>
      <p:bldP spid="101390" grpId="0" autoUpdateAnimBg="0"/>
      <p:bldP spid="101397" grpId="0" autoUpdateAnimBg="0"/>
      <p:bldP spid="101398" grpId="0" autoUpdateAnimBg="0"/>
      <p:bldP spid="101399" grpId="0" autoUpdateAnimBg="0"/>
      <p:bldP spid="101400" grpId="0" autoUpdateAnimBg="0"/>
      <p:bldP spid="101401" grpId="0" autoUpdateAnimBg="0"/>
      <p:bldP spid="101402" grpId="0" autoUpdateAnimBg="0"/>
      <p:bldP spid="101403" grpId="0" autoUpdateAnimBg="0"/>
      <p:bldP spid="101404" grpId="0" autoUpdateAnimBg="0"/>
      <p:bldP spid="101405" grpId="0" autoUpdateAnimBg="0"/>
      <p:bldP spid="10140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4"/>
          <p:cNvSpPr txBox="1">
            <a:spLocks noChangeArrowheads="1"/>
          </p:cNvSpPr>
          <p:nvPr/>
        </p:nvSpPr>
        <p:spPr bwMode="auto">
          <a:xfrm>
            <a:off x="2876550" y="1241425"/>
            <a:ext cx="5765800"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endParaRPr lang="en-US" sz="2400">
              <a:latin typeface="Impact" pitchFamily="-110" charset="0"/>
            </a:endParaRPr>
          </a:p>
        </p:txBody>
      </p:sp>
      <p:sp>
        <p:nvSpPr>
          <p:cNvPr id="102405" name="Text Box 5"/>
          <p:cNvSpPr txBox="1">
            <a:spLocks noChangeArrowheads="1"/>
          </p:cNvSpPr>
          <p:nvPr/>
        </p:nvSpPr>
        <p:spPr bwMode="auto">
          <a:xfrm>
            <a:off x="2879725" y="1195388"/>
            <a:ext cx="5575300" cy="825500"/>
          </a:xfrm>
          <a:prstGeom prst="rect">
            <a:avLst/>
          </a:prstGeom>
          <a:noFill/>
          <a:ln w="9525">
            <a:noFill/>
            <a:miter lim="800000"/>
            <a:headEnd/>
            <a:tailEnd/>
          </a:ln>
        </p:spPr>
        <p:txBody>
          <a:bodyPr>
            <a:spAutoFit/>
          </a:bodyPr>
          <a:lstStyle/>
          <a:p>
            <a:pPr marL="573088" lvl="1" indent="-223838" defTabSz="455613">
              <a:tabLst>
                <a:tab pos="687388" algn="l"/>
              </a:tabLst>
            </a:pPr>
            <a:r>
              <a:rPr lang="en-US" sz="1600"/>
              <a:t>•	Repairing and maintaining  today’s sophisticated vehicles requires knowledge in many diverse systems and technologically advanced areas.</a:t>
            </a:r>
          </a:p>
        </p:txBody>
      </p:sp>
      <p:sp>
        <p:nvSpPr>
          <p:cNvPr id="102406" name="Text Box 6"/>
          <p:cNvSpPr txBox="1">
            <a:spLocks noChangeArrowheads="1"/>
          </p:cNvSpPr>
          <p:nvPr/>
        </p:nvSpPr>
        <p:spPr bwMode="auto">
          <a:xfrm>
            <a:off x="2879725" y="606425"/>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Training and certification</a:t>
            </a:r>
          </a:p>
        </p:txBody>
      </p:sp>
      <p:sp>
        <p:nvSpPr>
          <p:cNvPr id="102407" name="Text Box 7"/>
          <p:cNvSpPr txBox="1">
            <a:spLocks noChangeArrowheads="1"/>
          </p:cNvSpPr>
          <p:nvPr/>
        </p:nvSpPr>
        <p:spPr bwMode="auto">
          <a:xfrm>
            <a:off x="2874963" y="2119313"/>
            <a:ext cx="5745162" cy="825500"/>
          </a:xfrm>
          <a:prstGeom prst="rect">
            <a:avLst/>
          </a:prstGeom>
          <a:noFill/>
          <a:ln w="9525">
            <a:noFill/>
            <a:miter lim="800000"/>
            <a:headEnd/>
            <a:tailEnd/>
          </a:ln>
        </p:spPr>
        <p:txBody>
          <a:bodyPr>
            <a:spAutoFit/>
          </a:bodyPr>
          <a:lstStyle/>
          <a:p>
            <a:pPr marL="573088" lvl="1" indent="-223838" defTabSz="455613">
              <a:tabLst>
                <a:tab pos="687388" algn="l"/>
              </a:tabLst>
            </a:pPr>
            <a:r>
              <a:rPr lang="en-US" sz="1600"/>
              <a:t>	The days of getting a job based on performing automotive repair as a hobby or tinkering in the garage are gone.</a:t>
            </a:r>
          </a:p>
        </p:txBody>
      </p:sp>
      <p:sp>
        <p:nvSpPr>
          <p:cNvPr id="102411" name="Text Box 11"/>
          <p:cNvSpPr txBox="1">
            <a:spLocks noChangeArrowheads="1"/>
          </p:cNvSpPr>
          <p:nvPr/>
        </p:nvSpPr>
        <p:spPr bwMode="auto">
          <a:xfrm>
            <a:off x="2874963" y="2982913"/>
            <a:ext cx="6099175" cy="825500"/>
          </a:xfrm>
          <a:prstGeom prst="rect">
            <a:avLst/>
          </a:prstGeom>
          <a:noFill/>
          <a:ln w="9525">
            <a:noFill/>
            <a:miter lim="800000"/>
            <a:headEnd/>
            <a:tailEnd/>
          </a:ln>
        </p:spPr>
        <p:txBody>
          <a:bodyPr>
            <a:spAutoFit/>
          </a:bodyPr>
          <a:lstStyle/>
          <a:p>
            <a:pPr marL="573088" lvl="1" indent="-223838" defTabSz="455613">
              <a:tabLst>
                <a:tab pos="687388" algn="l"/>
              </a:tabLst>
            </a:pPr>
            <a:r>
              <a:rPr lang="en-US" sz="1600"/>
              <a:t>	Most job opportunities require formal training in automotive technology in high school or a postsecondary school or college.</a:t>
            </a:r>
          </a:p>
        </p:txBody>
      </p:sp>
      <p:sp>
        <p:nvSpPr>
          <p:cNvPr id="102412" name="Text Box 12"/>
          <p:cNvSpPr txBox="1">
            <a:spLocks noChangeArrowheads="1"/>
          </p:cNvSpPr>
          <p:nvPr/>
        </p:nvSpPr>
        <p:spPr bwMode="auto">
          <a:xfrm>
            <a:off x="2867025" y="3887788"/>
            <a:ext cx="3197225" cy="336550"/>
          </a:xfrm>
          <a:prstGeom prst="rect">
            <a:avLst/>
          </a:prstGeom>
          <a:noFill/>
          <a:ln w="9525">
            <a:noFill/>
            <a:miter lim="800000"/>
            <a:headEnd/>
            <a:tailEnd/>
          </a:ln>
        </p:spPr>
        <p:txBody>
          <a:bodyPr>
            <a:spAutoFit/>
          </a:bodyPr>
          <a:lstStyle/>
          <a:p>
            <a:pPr marL="573088" lvl="1" indent="-223838" defTabSz="455613">
              <a:tabLst>
                <a:tab pos="687388" algn="l"/>
              </a:tabLst>
            </a:pPr>
            <a:r>
              <a:rPr lang="en-US" sz="1600"/>
              <a:t>•	Certifying organizations</a:t>
            </a:r>
          </a:p>
        </p:txBody>
      </p:sp>
      <p:sp>
        <p:nvSpPr>
          <p:cNvPr id="102413" name="Text Box 13"/>
          <p:cNvSpPr txBox="1">
            <a:spLocks noChangeArrowheads="1"/>
          </p:cNvSpPr>
          <p:nvPr/>
        </p:nvSpPr>
        <p:spPr bwMode="auto">
          <a:xfrm>
            <a:off x="2546350" y="4291013"/>
            <a:ext cx="5962650" cy="1314450"/>
          </a:xfrm>
          <a:prstGeom prst="rect">
            <a:avLst/>
          </a:prstGeom>
          <a:noFill/>
          <a:ln w="9525">
            <a:noFill/>
            <a:miter lim="800000"/>
            <a:headEnd/>
            <a:tailEnd/>
          </a:ln>
        </p:spPr>
        <p:txBody>
          <a:bodyPr>
            <a:spAutoFit/>
          </a:bodyPr>
          <a:lstStyle/>
          <a:p>
            <a:pPr lvl="2" defTabSz="455613">
              <a:tabLst>
                <a:tab pos="687388" algn="l"/>
              </a:tabLst>
            </a:pPr>
            <a:r>
              <a:rPr lang="en-US" sz="1600"/>
              <a:t>As stated on their Web site, the National Institute for Automotive Service Excellence (ASE) is a nonprofit organization that aims to “improve the quality of vehicle repair and service through the testing and certification of repair and service professionals.”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wipe(left)">
                                      <p:cBhvr>
                                        <p:cTn id="7" dur="500"/>
                                        <p:tgtEl>
                                          <p:spTgt spid="102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04"/>
                                        </p:tgtEl>
                                        <p:attrNameLst>
                                          <p:attrName>style.visibility</p:attrName>
                                        </p:attrNameLst>
                                      </p:cBhvr>
                                      <p:to>
                                        <p:strVal val="visible"/>
                                      </p:to>
                                    </p:set>
                                    <p:animEffect transition="in" filter="wipe(left)">
                                      <p:cBhvr>
                                        <p:cTn id="12" dur="500"/>
                                        <p:tgtEl>
                                          <p:spTgt spid="1024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05"/>
                                        </p:tgtEl>
                                        <p:attrNameLst>
                                          <p:attrName>style.visibility</p:attrName>
                                        </p:attrNameLst>
                                      </p:cBhvr>
                                      <p:to>
                                        <p:strVal val="visible"/>
                                      </p:to>
                                    </p:set>
                                    <p:animEffect transition="in" filter="wipe(left)">
                                      <p:cBhvr>
                                        <p:cTn id="17" dur="500"/>
                                        <p:tgtEl>
                                          <p:spTgt spid="1024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07"/>
                                        </p:tgtEl>
                                        <p:attrNameLst>
                                          <p:attrName>style.visibility</p:attrName>
                                        </p:attrNameLst>
                                      </p:cBhvr>
                                      <p:to>
                                        <p:strVal val="visible"/>
                                      </p:to>
                                    </p:set>
                                    <p:animEffect transition="in" filter="wipe(left)">
                                      <p:cBhvr>
                                        <p:cTn id="22" dur="500"/>
                                        <p:tgtEl>
                                          <p:spTgt spid="1024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11"/>
                                        </p:tgtEl>
                                        <p:attrNameLst>
                                          <p:attrName>style.visibility</p:attrName>
                                        </p:attrNameLst>
                                      </p:cBhvr>
                                      <p:to>
                                        <p:strVal val="visible"/>
                                      </p:to>
                                    </p:set>
                                    <p:animEffect transition="in" filter="wipe(left)">
                                      <p:cBhvr>
                                        <p:cTn id="27" dur="500"/>
                                        <p:tgtEl>
                                          <p:spTgt spid="1024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412"/>
                                        </p:tgtEl>
                                        <p:attrNameLst>
                                          <p:attrName>style.visibility</p:attrName>
                                        </p:attrNameLst>
                                      </p:cBhvr>
                                      <p:to>
                                        <p:strVal val="visible"/>
                                      </p:to>
                                    </p:set>
                                    <p:animEffect transition="in" filter="wipe(left)">
                                      <p:cBhvr>
                                        <p:cTn id="32" dur="500"/>
                                        <p:tgtEl>
                                          <p:spTgt spid="1024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2413"/>
                                        </p:tgtEl>
                                        <p:attrNameLst>
                                          <p:attrName>style.visibility</p:attrName>
                                        </p:attrNameLst>
                                      </p:cBhvr>
                                      <p:to>
                                        <p:strVal val="visible"/>
                                      </p:to>
                                    </p:set>
                                    <p:animEffect transition="in" filter="wipe(left)">
                                      <p:cBhvr>
                                        <p:cTn id="37" dur="500"/>
                                        <p:tgtEl>
                                          <p:spTgt spid="102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5" grpId="0" autoUpdateAnimBg="0"/>
      <p:bldP spid="102406" grpId="0"/>
      <p:bldP spid="102407" grpId="0" autoUpdateAnimBg="0"/>
      <p:bldP spid="102411" grpId="0" autoUpdateAnimBg="0"/>
      <p:bldP spid="102412" grpId="0" autoUpdateAnimBg="0"/>
      <p:bldP spid="10241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879725" y="606425"/>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Training and certification</a:t>
            </a:r>
          </a:p>
        </p:txBody>
      </p:sp>
      <p:sp>
        <p:nvSpPr>
          <p:cNvPr id="104453" name="Text Box 5"/>
          <p:cNvSpPr txBox="1">
            <a:spLocks noChangeArrowheads="1"/>
          </p:cNvSpPr>
          <p:nvPr/>
        </p:nvSpPr>
        <p:spPr bwMode="auto">
          <a:xfrm>
            <a:off x="2879725" y="1239838"/>
            <a:ext cx="5638800" cy="581025"/>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Automotive technicians can be certified in one or more of the eight areas below.</a:t>
            </a:r>
          </a:p>
        </p:txBody>
      </p:sp>
      <p:sp>
        <p:nvSpPr>
          <p:cNvPr id="104454" name="Text Box 6"/>
          <p:cNvSpPr txBox="1">
            <a:spLocks noChangeArrowheads="1"/>
          </p:cNvSpPr>
          <p:nvPr/>
        </p:nvSpPr>
        <p:spPr bwMode="auto">
          <a:xfrm>
            <a:off x="2889250" y="1919288"/>
            <a:ext cx="1292225"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Brakes</a:t>
            </a:r>
          </a:p>
        </p:txBody>
      </p:sp>
      <p:sp>
        <p:nvSpPr>
          <p:cNvPr id="104456" name="Text Box 8"/>
          <p:cNvSpPr txBox="1">
            <a:spLocks noChangeArrowheads="1"/>
          </p:cNvSpPr>
          <p:nvPr/>
        </p:nvSpPr>
        <p:spPr bwMode="auto">
          <a:xfrm>
            <a:off x="2889250" y="2325688"/>
            <a:ext cx="3290888"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Electrical/ electrical systems</a:t>
            </a:r>
          </a:p>
        </p:txBody>
      </p:sp>
      <p:sp>
        <p:nvSpPr>
          <p:cNvPr id="104457" name="Text Box 9"/>
          <p:cNvSpPr txBox="1">
            <a:spLocks noChangeArrowheads="1"/>
          </p:cNvSpPr>
          <p:nvPr/>
        </p:nvSpPr>
        <p:spPr bwMode="auto">
          <a:xfrm>
            <a:off x="3117850" y="2744788"/>
            <a:ext cx="3024188"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a:t>Engine performance</a:t>
            </a:r>
          </a:p>
        </p:txBody>
      </p:sp>
      <p:sp>
        <p:nvSpPr>
          <p:cNvPr id="104458" name="Text Box 10"/>
          <p:cNvSpPr txBox="1">
            <a:spLocks noChangeArrowheads="1"/>
          </p:cNvSpPr>
          <p:nvPr/>
        </p:nvSpPr>
        <p:spPr bwMode="auto">
          <a:xfrm>
            <a:off x="2889250" y="3163888"/>
            <a:ext cx="3060700"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Suspension and steering</a:t>
            </a:r>
          </a:p>
        </p:txBody>
      </p:sp>
      <p:sp>
        <p:nvSpPr>
          <p:cNvPr id="104459" name="Text Box 11"/>
          <p:cNvSpPr txBox="1">
            <a:spLocks noChangeArrowheads="1"/>
          </p:cNvSpPr>
          <p:nvPr/>
        </p:nvSpPr>
        <p:spPr bwMode="auto">
          <a:xfrm>
            <a:off x="2882900" y="4803775"/>
            <a:ext cx="3316288"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Manual drive train and axles</a:t>
            </a:r>
          </a:p>
        </p:txBody>
      </p:sp>
      <p:sp>
        <p:nvSpPr>
          <p:cNvPr id="104460" name="Text Box 12"/>
          <p:cNvSpPr txBox="1">
            <a:spLocks noChangeArrowheads="1"/>
          </p:cNvSpPr>
          <p:nvPr/>
        </p:nvSpPr>
        <p:spPr bwMode="auto">
          <a:xfrm>
            <a:off x="2889250" y="3557588"/>
            <a:ext cx="4316413"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Automatic transmission and transaxle</a:t>
            </a:r>
          </a:p>
        </p:txBody>
      </p:sp>
      <p:sp>
        <p:nvSpPr>
          <p:cNvPr id="104461" name="Text Box 13"/>
          <p:cNvSpPr txBox="1">
            <a:spLocks noChangeArrowheads="1"/>
          </p:cNvSpPr>
          <p:nvPr/>
        </p:nvSpPr>
        <p:spPr bwMode="auto">
          <a:xfrm>
            <a:off x="2876550" y="3975100"/>
            <a:ext cx="1963738"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Engine repair</a:t>
            </a:r>
          </a:p>
        </p:txBody>
      </p:sp>
      <p:sp>
        <p:nvSpPr>
          <p:cNvPr id="104462" name="Text Box 14"/>
          <p:cNvSpPr txBox="1">
            <a:spLocks noChangeArrowheads="1"/>
          </p:cNvSpPr>
          <p:nvPr/>
        </p:nvSpPr>
        <p:spPr bwMode="auto">
          <a:xfrm>
            <a:off x="2876550" y="4383088"/>
            <a:ext cx="3500438" cy="336550"/>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Heating and air conditioning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wipe(left)">
                                      <p:cBhvr>
                                        <p:cTn id="7" dur="500"/>
                                        <p:tgtEl>
                                          <p:spTgt spid="1044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54"/>
                                        </p:tgtEl>
                                        <p:attrNameLst>
                                          <p:attrName>style.visibility</p:attrName>
                                        </p:attrNameLst>
                                      </p:cBhvr>
                                      <p:to>
                                        <p:strVal val="visible"/>
                                      </p:to>
                                    </p:set>
                                    <p:animEffect transition="in" filter="wipe(left)">
                                      <p:cBhvr>
                                        <p:cTn id="12" dur="500"/>
                                        <p:tgtEl>
                                          <p:spTgt spid="1044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456"/>
                                        </p:tgtEl>
                                        <p:attrNameLst>
                                          <p:attrName>style.visibility</p:attrName>
                                        </p:attrNameLst>
                                      </p:cBhvr>
                                      <p:to>
                                        <p:strVal val="visible"/>
                                      </p:to>
                                    </p:set>
                                    <p:animEffect transition="in" filter="wipe(left)">
                                      <p:cBhvr>
                                        <p:cTn id="17" dur="500"/>
                                        <p:tgtEl>
                                          <p:spTgt spid="1044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457"/>
                                        </p:tgtEl>
                                        <p:attrNameLst>
                                          <p:attrName>style.visibility</p:attrName>
                                        </p:attrNameLst>
                                      </p:cBhvr>
                                      <p:to>
                                        <p:strVal val="visible"/>
                                      </p:to>
                                    </p:set>
                                    <p:animEffect transition="in" filter="wipe(left)">
                                      <p:cBhvr>
                                        <p:cTn id="22" dur="500"/>
                                        <p:tgtEl>
                                          <p:spTgt spid="1044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4458"/>
                                        </p:tgtEl>
                                        <p:attrNameLst>
                                          <p:attrName>style.visibility</p:attrName>
                                        </p:attrNameLst>
                                      </p:cBhvr>
                                      <p:to>
                                        <p:strVal val="visible"/>
                                      </p:to>
                                    </p:set>
                                    <p:animEffect transition="in" filter="wipe(left)">
                                      <p:cBhvr>
                                        <p:cTn id="27" dur="500"/>
                                        <p:tgtEl>
                                          <p:spTgt spid="1044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4460"/>
                                        </p:tgtEl>
                                        <p:attrNameLst>
                                          <p:attrName>style.visibility</p:attrName>
                                        </p:attrNameLst>
                                      </p:cBhvr>
                                      <p:to>
                                        <p:strVal val="visible"/>
                                      </p:to>
                                    </p:set>
                                    <p:animEffect transition="in" filter="wipe(left)">
                                      <p:cBhvr>
                                        <p:cTn id="32" dur="500"/>
                                        <p:tgtEl>
                                          <p:spTgt spid="1044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4461"/>
                                        </p:tgtEl>
                                        <p:attrNameLst>
                                          <p:attrName>style.visibility</p:attrName>
                                        </p:attrNameLst>
                                      </p:cBhvr>
                                      <p:to>
                                        <p:strVal val="visible"/>
                                      </p:to>
                                    </p:set>
                                    <p:animEffect transition="in" filter="wipe(left)">
                                      <p:cBhvr>
                                        <p:cTn id="37" dur="500"/>
                                        <p:tgtEl>
                                          <p:spTgt spid="1044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4462"/>
                                        </p:tgtEl>
                                        <p:attrNameLst>
                                          <p:attrName>style.visibility</p:attrName>
                                        </p:attrNameLst>
                                      </p:cBhvr>
                                      <p:to>
                                        <p:strVal val="visible"/>
                                      </p:to>
                                    </p:set>
                                    <p:animEffect transition="in" filter="wipe(left)">
                                      <p:cBhvr>
                                        <p:cTn id="42" dur="500"/>
                                        <p:tgtEl>
                                          <p:spTgt spid="1044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4459"/>
                                        </p:tgtEl>
                                        <p:attrNameLst>
                                          <p:attrName>style.visibility</p:attrName>
                                        </p:attrNameLst>
                                      </p:cBhvr>
                                      <p:to>
                                        <p:strVal val="visible"/>
                                      </p:to>
                                    </p:set>
                                    <p:animEffect transition="in" filter="wipe(left)">
                                      <p:cBhvr>
                                        <p:cTn id="47"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utoUpdateAnimBg="0"/>
      <p:bldP spid="104454" grpId="0"/>
      <p:bldP spid="104456" grpId="0"/>
      <p:bldP spid="104457" grpId="0"/>
      <p:bldP spid="104458" grpId="0"/>
      <p:bldP spid="104459" grpId="0"/>
      <p:bldP spid="104460" grpId="0"/>
      <p:bldP spid="104461" grpId="0"/>
      <p:bldP spid="1044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879725" y="606425"/>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Training and certification</a:t>
            </a:r>
          </a:p>
        </p:txBody>
      </p:sp>
      <p:sp>
        <p:nvSpPr>
          <p:cNvPr id="105483" name="Text Box 11"/>
          <p:cNvSpPr txBox="1">
            <a:spLocks noChangeArrowheads="1"/>
          </p:cNvSpPr>
          <p:nvPr/>
        </p:nvSpPr>
        <p:spPr bwMode="auto">
          <a:xfrm>
            <a:off x="2879725" y="1189038"/>
            <a:ext cx="5638800" cy="1069975"/>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To be certified, technicians must have at least 2 years of experience and pass an ASE written examination. They must retake the exam every 5 years to maintain their certification.</a:t>
            </a:r>
          </a:p>
        </p:txBody>
      </p:sp>
      <p:pic>
        <p:nvPicPr>
          <p:cNvPr id="105484" name="Picture 12" descr="01010102"/>
          <p:cNvPicPr>
            <a:picLocks noChangeAspect="1" noChangeArrowheads="1"/>
          </p:cNvPicPr>
          <p:nvPr/>
        </p:nvPicPr>
        <p:blipFill>
          <a:blip r:embed="rId2"/>
          <a:srcRect/>
          <a:stretch>
            <a:fillRect/>
          </a:stretch>
        </p:blipFill>
        <p:spPr bwMode="auto">
          <a:xfrm>
            <a:off x="3279775" y="2459038"/>
            <a:ext cx="4819650" cy="3319462"/>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83"/>
                                        </p:tgtEl>
                                        <p:attrNameLst>
                                          <p:attrName>style.visibility</p:attrName>
                                        </p:attrNameLst>
                                      </p:cBhvr>
                                      <p:to>
                                        <p:strVal val="visible"/>
                                      </p:to>
                                    </p:set>
                                    <p:animEffect transition="in" filter="wipe(left)">
                                      <p:cBhvr>
                                        <p:cTn id="7" dur="500"/>
                                        <p:tgtEl>
                                          <p:spTgt spid="10548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5484"/>
                                        </p:tgtEl>
                                        <p:attrNameLst>
                                          <p:attrName>style.visibility</p:attrName>
                                        </p:attrNameLst>
                                      </p:cBhvr>
                                      <p:to>
                                        <p:strVal val="visible"/>
                                      </p:to>
                                    </p:set>
                                    <p:animEffect transition="in" filter="wipe(left)">
                                      <p:cBhvr>
                                        <p:cTn id="11" dur="500"/>
                                        <p:tgtEl>
                                          <p:spTgt spid="105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879725" y="606425"/>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110" charset="0"/>
              </a:rPr>
              <a:t>Training and certification</a:t>
            </a:r>
          </a:p>
        </p:txBody>
      </p:sp>
      <p:sp>
        <p:nvSpPr>
          <p:cNvPr id="106501" name="Text Box 5"/>
          <p:cNvSpPr txBox="1">
            <a:spLocks noChangeArrowheads="1"/>
          </p:cNvSpPr>
          <p:nvPr/>
        </p:nvSpPr>
        <p:spPr bwMode="auto">
          <a:xfrm>
            <a:off x="2879725" y="1168400"/>
            <a:ext cx="5638800" cy="1069975"/>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Training programs request the review process on a voluntary basis. If a program passes the review, NATEF recommends it to ASE for certification.  Programs must be reviewed again every 5 years to be recertified.</a:t>
            </a:r>
          </a:p>
        </p:txBody>
      </p:sp>
      <p:sp>
        <p:nvSpPr>
          <p:cNvPr id="106502" name="Text Box 6"/>
          <p:cNvSpPr txBox="1">
            <a:spLocks noChangeArrowheads="1"/>
          </p:cNvSpPr>
          <p:nvPr/>
        </p:nvSpPr>
        <p:spPr bwMode="auto">
          <a:xfrm>
            <a:off x="2874963" y="2281238"/>
            <a:ext cx="5638800" cy="581025"/>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a:t>
            </a:r>
            <a:r>
              <a:rPr lang="en-US" sz="1600"/>
              <a:t>In ASE’s automobile specialty, training programs can be certified in the eight areas previously listed.</a:t>
            </a:r>
          </a:p>
        </p:txBody>
      </p:sp>
      <p:sp>
        <p:nvSpPr>
          <p:cNvPr id="106508" name="Text Box 12"/>
          <p:cNvSpPr txBox="1">
            <a:spLocks noChangeArrowheads="1"/>
          </p:cNvSpPr>
          <p:nvPr/>
        </p:nvSpPr>
        <p:spPr bwMode="auto">
          <a:xfrm>
            <a:off x="2646363" y="3017838"/>
            <a:ext cx="5638800" cy="1314450"/>
          </a:xfrm>
          <a:prstGeom prst="rect">
            <a:avLst/>
          </a:prstGeom>
          <a:noFill/>
          <a:ln w="9525">
            <a:noFill/>
            <a:miter lim="800000"/>
            <a:headEnd/>
            <a:tailEnd/>
          </a:ln>
        </p:spPr>
        <p:txBody>
          <a:bodyPr>
            <a:spAutoFit/>
          </a:bodyPr>
          <a:lstStyle/>
          <a:p>
            <a:pPr marL="338138" lvl="1" indent="-223838" defTabSz="455613">
              <a:tabLst>
                <a:tab pos="339725" algn="l"/>
              </a:tabLst>
            </a:pPr>
            <a:r>
              <a:rPr lang="en-US" sz="1600">
                <a:cs typeface="Arial" charset="0"/>
              </a:rPr>
              <a:t>•	To stay current with changes and advancements in the field, automotive technicians will need to attend training classes throughout their careers. Technicians may receive training at their workplace or may need to attend classes at a technical school or college.</a:t>
            </a:r>
            <a:endParaRPr lang="en-US" sz="1600" baseline="30000">
              <a:solidFill>
                <a:srgbClr val="0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wipe(left)">
                                      <p:cBhvr>
                                        <p:cTn id="7" dur="500"/>
                                        <p:tgtEl>
                                          <p:spTgt spid="1065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502"/>
                                        </p:tgtEl>
                                        <p:attrNameLst>
                                          <p:attrName>style.visibility</p:attrName>
                                        </p:attrNameLst>
                                      </p:cBhvr>
                                      <p:to>
                                        <p:strVal val="visible"/>
                                      </p:to>
                                    </p:set>
                                    <p:animEffect transition="in" filter="wipe(left)">
                                      <p:cBhvr>
                                        <p:cTn id="12" dur="500"/>
                                        <p:tgtEl>
                                          <p:spTgt spid="1065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508"/>
                                        </p:tgtEl>
                                        <p:attrNameLst>
                                          <p:attrName>style.visibility</p:attrName>
                                        </p:attrNameLst>
                                      </p:cBhvr>
                                      <p:to>
                                        <p:strVal val="visible"/>
                                      </p:to>
                                    </p:set>
                                    <p:animEffect transition="in" filter="wipe(left)">
                                      <p:cBhvr>
                                        <p:cTn id="17" dur="500"/>
                                        <p:tgtEl>
                                          <p:spTgt spid="106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utoUpdateAnimBg="0"/>
      <p:bldP spid="106502" grpId="0" autoUpdateAnimBg="0"/>
      <p:bldP spid="106508" grpId="0" autoUpdateAnimBg="0"/>
    </p:bldLst>
  </p:timing>
</p:sld>
</file>

<file path=ppt/theme/theme1.xml><?xml version="1.0" encoding="utf-8"?>
<a:theme xmlns:a="http://schemas.openxmlformats.org/drawingml/2006/main" name="THS_Auto">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THS_Auto</Template>
  <TotalTime>2816</TotalTime>
  <Words>396</Words>
  <Application>Microsoft Office PowerPoint</Application>
  <PresentationFormat>On-screen Show (4:3)</PresentationFormat>
  <Paragraphs>93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THS_Auto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Instructional Materials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Campbell</dc:creator>
  <cp:lastModifiedBy>jmacdonald</cp:lastModifiedBy>
  <cp:revision>79</cp:revision>
  <dcterms:created xsi:type="dcterms:W3CDTF">2003-05-20T14:50:41Z</dcterms:created>
  <dcterms:modified xsi:type="dcterms:W3CDTF">2015-09-07T14:01:21Z</dcterms:modified>
</cp:coreProperties>
</file>