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sldIdLst>
    <p:sldId id="256" r:id="rId2"/>
    <p:sldId id="257" r:id="rId3"/>
    <p:sldId id="258" r:id="rId4"/>
    <p:sldId id="260" r:id="rId5"/>
    <p:sldId id="261" r:id="rId6"/>
    <p:sldId id="263" r:id="rId7"/>
    <p:sldId id="264" r:id="rId8"/>
    <p:sldId id="266" r:id="rId9"/>
    <p:sldId id="268" r:id="rId10"/>
    <p:sldId id="270" r:id="rId11"/>
    <p:sldId id="271" r:id="rId12"/>
    <p:sldId id="273" r:id="rId13"/>
    <p:sldId id="274" r:id="rId14"/>
    <p:sldId id="275" r:id="rId15"/>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charset="0"/>
        <a:ea typeface="ＭＳ Ｐゴシック" pitchFamily="-110" charset="-128"/>
        <a:cs typeface="+mn-cs"/>
      </a:defRPr>
    </a:lvl1pPr>
    <a:lvl2pPr marL="457200" algn="l" rtl="0" eaLnBrk="0" fontAlgn="base" hangingPunct="0">
      <a:spcBef>
        <a:spcPct val="0"/>
      </a:spcBef>
      <a:spcAft>
        <a:spcPct val="0"/>
      </a:spcAft>
      <a:defRPr sz="1200" kern="1200">
        <a:solidFill>
          <a:schemeClr val="tx1"/>
        </a:solidFill>
        <a:latin typeface="Arial" charset="0"/>
        <a:ea typeface="ＭＳ Ｐゴシック" pitchFamily="-110" charset="-128"/>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pitchFamily="-110" charset="-128"/>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pitchFamily="-110" charset="-128"/>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pitchFamily="-110" charset="-128"/>
        <a:cs typeface="+mn-cs"/>
      </a:defRPr>
    </a:lvl5pPr>
    <a:lvl6pPr marL="2286000" algn="l" defTabSz="914400" rtl="0" eaLnBrk="1" latinLnBrk="0" hangingPunct="1">
      <a:defRPr sz="1200" kern="1200">
        <a:solidFill>
          <a:schemeClr val="tx1"/>
        </a:solidFill>
        <a:latin typeface="Arial" charset="0"/>
        <a:ea typeface="ＭＳ Ｐゴシック" pitchFamily="-110" charset="-128"/>
        <a:cs typeface="+mn-cs"/>
      </a:defRPr>
    </a:lvl6pPr>
    <a:lvl7pPr marL="2743200" algn="l" defTabSz="914400" rtl="0" eaLnBrk="1" latinLnBrk="0" hangingPunct="1">
      <a:defRPr sz="1200" kern="1200">
        <a:solidFill>
          <a:schemeClr val="tx1"/>
        </a:solidFill>
        <a:latin typeface="Arial" charset="0"/>
        <a:ea typeface="ＭＳ Ｐゴシック" pitchFamily="-110" charset="-128"/>
        <a:cs typeface="+mn-cs"/>
      </a:defRPr>
    </a:lvl7pPr>
    <a:lvl8pPr marL="3200400" algn="l" defTabSz="914400" rtl="0" eaLnBrk="1" latinLnBrk="0" hangingPunct="1">
      <a:defRPr sz="1200" kern="1200">
        <a:solidFill>
          <a:schemeClr val="tx1"/>
        </a:solidFill>
        <a:latin typeface="Arial" charset="0"/>
        <a:ea typeface="ＭＳ Ｐゴシック" pitchFamily="-110" charset="-128"/>
        <a:cs typeface="+mn-cs"/>
      </a:defRPr>
    </a:lvl8pPr>
    <a:lvl9pPr marL="3657600" algn="l" defTabSz="914400" rtl="0" eaLnBrk="1" latinLnBrk="0" hangingPunct="1">
      <a:defRPr sz="1200" kern="1200">
        <a:solidFill>
          <a:schemeClr val="tx1"/>
        </a:solidFill>
        <a:latin typeface="Arial"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01A0"/>
    <a:srgbClr val="6C5699"/>
    <a:srgbClr val="6F7F3B"/>
    <a:srgbClr val="9AAD2C"/>
    <a:srgbClr val="B0CA0E"/>
    <a:srgbClr val="9966FF"/>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1" d="100"/>
          <a:sy n="91" d="100"/>
        </p:scale>
        <p:origin x="-1374" y="-114"/>
      </p:cViewPr>
      <p:guideLst>
        <p:guide orient="horz" pos="770"/>
        <p:guide pos="1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234086400" cy="234086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2590800" cy="6858000"/>
          </a:xfrm>
          <a:prstGeom prst="rect">
            <a:avLst/>
          </a:prstGeom>
          <a:solidFill>
            <a:srgbClr val="003618"/>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0" charset="0"/>
            </a:endParaRPr>
          </a:p>
        </p:txBody>
      </p:sp>
      <p:sp>
        <p:nvSpPr>
          <p:cNvPr id="7" name="Rectangle 24"/>
          <p:cNvSpPr>
            <a:spLocks noChangeArrowheads="1"/>
          </p:cNvSpPr>
          <p:nvPr/>
        </p:nvSpPr>
        <p:spPr bwMode="auto">
          <a:xfrm>
            <a:off x="1982207" y="2516188"/>
            <a:ext cx="184731" cy="338554"/>
          </a:xfrm>
          <a:prstGeom prst="rect">
            <a:avLst/>
          </a:prstGeom>
          <a:noFill/>
          <a:ln w="9525">
            <a:noFill/>
            <a:miter lim="800000"/>
            <a:headEnd/>
            <a:tailEnd/>
          </a:ln>
          <a:effectLst/>
        </p:spPr>
        <p:txBody>
          <a:bodyPr wrap="none">
            <a:spAutoFit/>
          </a:bodyPr>
          <a:lstStyle/>
          <a:p>
            <a:pPr algn="r">
              <a:defRPr/>
            </a:pPr>
            <a:endParaRPr lang="en-US" sz="1600" dirty="0">
              <a:solidFill>
                <a:schemeClr val="hlink"/>
              </a:solidFill>
              <a:latin typeface="Impact" pitchFamily="-110" charset="0"/>
              <a:ea typeface="+mn-ea"/>
            </a:endParaRPr>
          </a:p>
        </p:txBody>
      </p:sp>
      <p:sp>
        <p:nvSpPr>
          <p:cNvPr id="9" name="Rectangle 26"/>
          <p:cNvSpPr>
            <a:spLocks noChangeArrowheads="1"/>
          </p:cNvSpPr>
          <p:nvPr/>
        </p:nvSpPr>
        <p:spPr bwMode="auto">
          <a:xfrm>
            <a:off x="1982207" y="4468813"/>
            <a:ext cx="184731" cy="338554"/>
          </a:xfrm>
          <a:prstGeom prst="rect">
            <a:avLst/>
          </a:prstGeom>
          <a:noFill/>
          <a:ln w="9525">
            <a:noFill/>
            <a:miter lim="800000"/>
            <a:headEnd/>
            <a:tailEnd/>
          </a:ln>
          <a:effectLst/>
        </p:spPr>
        <p:txBody>
          <a:bodyPr wrap="none">
            <a:spAutoFit/>
          </a:bodyPr>
          <a:lstStyle/>
          <a:p>
            <a:pPr algn="r">
              <a:defRPr/>
            </a:pPr>
            <a:endParaRPr lang="en-US" sz="1600" dirty="0">
              <a:solidFill>
                <a:schemeClr val="hlink"/>
              </a:solidFill>
              <a:latin typeface="Impact" pitchFamily="-110" charset="0"/>
              <a:ea typeface="+mn-ea"/>
            </a:endParaRPr>
          </a:p>
        </p:txBody>
      </p:sp>
      <p:sp>
        <p:nvSpPr>
          <p:cNvPr id="6" name="TextBox 5"/>
          <p:cNvSpPr txBox="1"/>
          <p:nvPr/>
        </p:nvSpPr>
        <p:spPr>
          <a:xfrm>
            <a:off x="152400" y="304800"/>
            <a:ext cx="2362200" cy="1569660"/>
          </a:xfrm>
          <a:prstGeom prst="rect">
            <a:avLst/>
          </a:prstGeom>
          <a:noFill/>
        </p:spPr>
        <p:txBody>
          <a:bodyPr wrap="square" rtlCol="0">
            <a:spAutoFit/>
          </a:bodyPr>
          <a:lstStyle/>
          <a:p>
            <a:pPr algn="ctr"/>
            <a:r>
              <a:rPr lang="en-US" sz="3200" b="0" dirty="0" smtClean="0">
                <a:solidFill>
                  <a:schemeClr val="bg1"/>
                </a:solidFill>
                <a:latin typeface="Calibri" pitchFamily="34" charset="0"/>
              </a:rPr>
              <a:t>THS Automotive Technology</a:t>
            </a:r>
            <a:r>
              <a:rPr lang="en-US" sz="3200" b="0" baseline="0" dirty="0" smtClean="0">
                <a:solidFill>
                  <a:schemeClr val="bg1"/>
                </a:solidFill>
                <a:latin typeface="Calibri" pitchFamily="34" charset="0"/>
              </a:rPr>
              <a:t> </a:t>
            </a:r>
            <a:endParaRPr lang="en-US" sz="3200" b="0" dirty="0">
              <a:solidFill>
                <a:schemeClr val="bg1"/>
              </a:solidFill>
              <a:latin typeface="Calibri" pitchFamily="34" charset="0"/>
            </a:endParaRPr>
          </a:p>
        </p:txBody>
      </p:sp>
      <p:pic>
        <p:nvPicPr>
          <p:cNvPr id="11" name="Picture 10" descr="powert2.png"/>
          <p:cNvPicPr>
            <a:picLocks noChangeAspect="1"/>
          </p:cNvPicPr>
          <p:nvPr/>
        </p:nvPicPr>
        <p:blipFill>
          <a:blip r:embed="rId13" cstate="print"/>
          <a:stretch>
            <a:fillRect/>
          </a:stretch>
        </p:blipFill>
        <p:spPr>
          <a:xfrm>
            <a:off x="685800" y="5562600"/>
            <a:ext cx="1219202" cy="795530"/>
          </a:xfrm>
          <a:prstGeom prst="rect">
            <a:avLst/>
          </a:prstGeom>
        </p:spPr>
      </p:pic>
      <p:sp>
        <p:nvSpPr>
          <p:cNvPr id="8" name="Rectangle 25"/>
          <p:cNvSpPr>
            <a:spLocks noChangeArrowheads="1"/>
          </p:cNvSpPr>
          <p:nvPr userDrawn="1"/>
        </p:nvSpPr>
        <p:spPr bwMode="auto">
          <a:xfrm>
            <a:off x="1627426" y="2365520"/>
            <a:ext cx="716157" cy="338554"/>
          </a:xfrm>
          <a:prstGeom prst="rect">
            <a:avLst/>
          </a:prstGeom>
          <a:noFill/>
          <a:ln w="9525">
            <a:noFill/>
            <a:miter lim="800000"/>
            <a:headEnd/>
            <a:tailEnd/>
          </a:ln>
          <a:effectLst/>
        </p:spPr>
        <p:txBody>
          <a:bodyPr wrap="none">
            <a:spAutoFit/>
          </a:bodyPr>
          <a:lstStyle/>
          <a:p>
            <a:pPr algn="r">
              <a:defRPr/>
            </a:pPr>
            <a:r>
              <a:rPr lang="en-US" sz="1600" dirty="0" smtClean="0">
                <a:solidFill>
                  <a:schemeClr val="bg1"/>
                </a:solidFill>
                <a:latin typeface="Impact" pitchFamily="-110" charset="0"/>
              </a:rPr>
              <a:t>Safety</a:t>
            </a:r>
            <a:endParaRPr lang="en-US" sz="1600" dirty="0">
              <a:solidFill>
                <a:schemeClr val="bg1"/>
              </a:solidFill>
              <a:latin typeface="Impact" pitchFamily="-110" charset="0"/>
            </a:endParaRPr>
          </a:p>
        </p:txBody>
      </p:sp>
      <p:sp>
        <p:nvSpPr>
          <p:cNvPr id="12" name="Rectangle 26"/>
          <p:cNvSpPr>
            <a:spLocks noChangeArrowheads="1"/>
          </p:cNvSpPr>
          <p:nvPr userDrawn="1"/>
        </p:nvSpPr>
        <p:spPr bwMode="auto">
          <a:xfrm>
            <a:off x="194983" y="3714894"/>
            <a:ext cx="2152064" cy="830997"/>
          </a:xfrm>
          <a:prstGeom prst="rect">
            <a:avLst/>
          </a:prstGeom>
          <a:noFill/>
          <a:ln w="9525">
            <a:noFill/>
            <a:miter lim="800000"/>
            <a:headEnd/>
            <a:tailEnd/>
          </a:ln>
          <a:effectLst/>
        </p:spPr>
        <p:txBody>
          <a:bodyPr wrap="none">
            <a:spAutoFit/>
          </a:bodyPr>
          <a:lstStyle/>
          <a:p>
            <a:pPr algn="r">
              <a:defRPr/>
            </a:pPr>
            <a:r>
              <a:rPr lang="en-US" sz="1600" dirty="0">
                <a:solidFill>
                  <a:schemeClr val="bg1"/>
                </a:solidFill>
                <a:latin typeface="Impact" pitchFamily="-110" charset="0"/>
                <a:ea typeface="+mn-ea"/>
              </a:rPr>
              <a:t>Lesson 3:</a:t>
            </a:r>
          </a:p>
          <a:p>
            <a:pPr algn="r">
              <a:defRPr/>
            </a:pPr>
            <a:r>
              <a:rPr lang="en-US" sz="1600" dirty="0">
                <a:solidFill>
                  <a:schemeClr val="bg1"/>
                </a:solidFill>
                <a:latin typeface="Impact" pitchFamily="-110" charset="0"/>
                <a:ea typeface="+mn-ea"/>
              </a:rPr>
              <a:t>Raising and Supporting</a:t>
            </a:r>
          </a:p>
          <a:p>
            <a:pPr algn="r">
              <a:defRPr/>
            </a:pPr>
            <a:r>
              <a:rPr lang="en-US" sz="1600" dirty="0">
                <a:solidFill>
                  <a:schemeClr val="bg1"/>
                </a:solidFill>
                <a:latin typeface="Impact" pitchFamily="-110" charset="0"/>
                <a:ea typeface="+mn-ea"/>
              </a:rPr>
              <a:t>Vehicles Safely</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ＭＳ Ｐゴシック" pitchFamily="-110" charset="-128"/>
          <a:cs typeface="+mj-cs"/>
        </a:defRPr>
      </a:lvl1pPr>
      <a:lvl2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2pPr>
      <a:lvl3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3pPr>
      <a:lvl4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4pPr>
      <a:lvl5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5pPr>
      <a:lvl6pPr marL="457200" algn="ctr" rtl="0" eaLnBrk="1" fontAlgn="base" hangingPunct="1">
        <a:spcBef>
          <a:spcPct val="0"/>
        </a:spcBef>
        <a:spcAft>
          <a:spcPct val="0"/>
        </a:spcAft>
        <a:defRPr sz="4400">
          <a:solidFill>
            <a:schemeClr val="tx2"/>
          </a:solidFill>
          <a:latin typeface="Times" pitchFamily="-110" charset="0"/>
        </a:defRPr>
      </a:lvl6pPr>
      <a:lvl7pPr marL="914400" algn="ctr" rtl="0" eaLnBrk="1" fontAlgn="base" hangingPunct="1">
        <a:spcBef>
          <a:spcPct val="0"/>
        </a:spcBef>
        <a:spcAft>
          <a:spcPct val="0"/>
        </a:spcAft>
        <a:defRPr sz="4400">
          <a:solidFill>
            <a:schemeClr val="tx2"/>
          </a:solidFill>
          <a:latin typeface="Times" pitchFamily="-110" charset="0"/>
        </a:defRPr>
      </a:lvl7pPr>
      <a:lvl8pPr marL="1371600" algn="ctr" rtl="0" eaLnBrk="1" fontAlgn="base" hangingPunct="1">
        <a:spcBef>
          <a:spcPct val="0"/>
        </a:spcBef>
        <a:spcAft>
          <a:spcPct val="0"/>
        </a:spcAft>
        <a:defRPr sz="4400">
          <a:solidFill>
            <a:schemeClr val="tx2"/>
          </a:solidFill>
          <a:latin typeface="Times" pitchFamily="-110" charset="0"/>
        </a:defRPr>
      </a:lvl8pPr>
      <a:lvl9pPr marL="1828800" algn="ctr" rtl="0" eaLnBrk="1" fontAlgn="base" hangingPunct="1">
        <a:spcBef>
          <a:spcPct val="0"/>
        </a:spcBef>
        <a:spcAft>
          <a:spcPct val="0"/>
        </a:spcAft>
        <a:defRPr sz="4400">
          <a:solidFill>
            <a:schemeClr val="tx2"/>
          </a:solidFill>
          <a:latin typeface="Times"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10"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6787" y="746235"/>
            <a:ext cx="4487917" cy="707886"/>
          </a:xfrm>
          <a:prstGeom prst="rect">
            <a:avLst/>
          </a:prstGeom>
          <a:noFill/>
        </p:spPr>
        <p:txBody>
          <a:bodyPr wrap="square" rtlCol="0">
            <a:spAutoFit/>
          </a:bodyPr>
          <a:lstStyle/>
          <a:p>
            <a:pPr algn="ctr"/>
            <a:r>
              <a:rPr lang="en-US" sz="2000" b="1" dirty="0" smtClean="0"/>
              <a:t>Raising and Supporting Vehicles Safely</a:t>
            </a:r>
            <a:endParaRPr lang="en-US" sz="2000" b="1" dirty="0"/>
          </a:p>
        </p:txBody>
      </p:sp>
      <p:pic>
        <p:nvPicPr>
          <p:cNvPr id="5" name="Picture 4" descr="Lift.jpg"/>
          <p:cNvPicPr>
            <a:picLocks noChangeAspect="1"/>
          </p:cNvPicPr>
          <p:nvPr/>
        </p:nvPicPr>
        <p:blipFill>
          <a:blip r:embed="rId2"/>
          <a:stretch>
            <a:fillRect/>
          </a:stretch>
        </p:blipFill>
        <p:spPr>
          <a:xfrm>
            <a:off x="3609646" y="1583779"/>
            <a:ext cx="4762500" cy="4762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2879725" y="609600"/>
            <a:ext cx="5991225" cy="457200"/>
          </a:xfrm>
          <a:prstGeom prst="rect">
            <a:avLst/>
          </a:prstGeom>
          <a:noFill/>
          <a:ln w="9525">
            <a:noFill/>
            <a:miter lim="800000"/>
            <a:headEnd/>
            <a:tailEnd/>
          </a:ln>
        </p:spPr>
        <p:txBody>
          <a:bodyPr>
            <a:spAutoFit/>
          </a:bodyPr>
          <a:lstStyle/>
          <a:p>
            <a:pPr defTabSz="455613"/>
            <a:r>
              <a:rPr lang="en-US" sz="2400">
                <a:latin typeface="Impact" pitchFamily="-110" charset="0"/>
              </a:rPr>
              <a:t>Principles of lifting and supporting vehicles</a:t>
            </a:r>
          </a:p>
        </p:txBody>
      </p:sp>
      <p:sp>
        <p:nvSpPr>
          <p:cNvPr id="220163" name="Text Box 3"/>
          <p:cNvSpPr txBox="1">
            <a:spLocks noChangeArrowheads="1"/>
          </p:cNvSpPr>
          <p:nvPr/>
        </p:nvSpPr>
        <p:spPr bwMode="auto">
          <a:xfrm>
            <a:off x="2776538" y="1119188"/>
            <a:ext cx="5765800"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Each vehicle has specific lifting points.  Consult current service information or the owner’s manual for each model to determine proper lifting points.</a:t>
            </a:r>
          </a:p>
        </p:txBody>
      </p:sp>
      <p:sp>
        <p:nvSpPr>
          <p:cNvPr id="220164" name="Text Box 4"/>
          <p:cNvSpPr txBox="1">
            <a:spLocks noChangeArrowheads="1"/>
          </p:cNvSpPr>
          <p:nvPr/>
        </p:nvSpPr>
        <p:spPr bwMode="auto">
          <a:xfrm>
            <a:off x="2979738" y="2027238"/>
            <a:ext cx="5765800" cy="1558925"/>
          </a:xfrm>
          <a:prstGeom prst="rect">
            <a:avLst/>
          </a:prstGeom>
          <a:noFill/>
          <a:ln w="9525">
            <a:noFill/>
            <a:miter lim="800000"/>
            <a:headEnd/>
            <a:tailEnd/>
          </a:ln>
        </p:spPr>
        <p:txBody>
          <a:bodyPr>
            <a:spAutoFit/>
          </a:bodyPr>
          <a:lstStyle/>
          <a:p>
            <a:pPr marL="114300" lvl="1" defTabSz="455613">
              <a:tabLst>
                <a:tab pos="61913" algn="l"/>
              </a:tabLst>
            </a:pPr>
            <a:r>
              <a:rPr lang="en-US" sz="1600" b="1"/>
              <a:t>CAUTION:  Identification of proper lifting points is extremely important.  Damage caused by improper lifting can be severe.  Common sense, along with an understanding of vehicle construction and vehicle supporting techniques, must be used in each repair instance.</a:t>
            </a:r>
            <a:endParaRPr lang="en-US" sz="1600" baseline="30000">
              <a:solidFill>
                <a:srgbClr val="000000"/>
              </a:solidFill>
            </a:endParaRPr>
          </a:p>
        </p:txBody>
      </p:sp>
      <p:sp>
        <p:nvSpPr>
          <p:cNvPr id="220165" name="Text Box 5"/>
          <p:cNvSpPr txBox="1">
            <a:spLocks noChangeArrowheads="1"/>
          </p:cNvSpPr>
          <p:nvPr/>
        </p:nvSpPr>
        <p:spPr bwMode="auto">
          <a:xfrm>
            <a:off x="2779713" y="3667125"/>
            <a:ext cx="5765800"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The purpose of raising the vehicle is to get the vehicle high enough in the air to safely inspect, service, or repair the underside.</a:t>
            </a:r>
          </a:p>
        </p:txBody>
      </p:sp>
      <p:sp>
        <p:nvSpPr>
          <p:cNvPr id="220166" name="Text Box 6"/>
          <p:cNvSpPr txBox="1">
            <a:spLocks noChangeArrowheads="1"/>
          </p:cNvSpPr>
          <p:nvPr/>
        </p:nvSpPr>
        <p:spPr bwMode="auto">
          <a:xfrm>
            <a:off x="2779713" y="4535488"/>
            <a:ext cx="5765800"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Before lifting a vehicle, check both the vehicle and equipment manufacturer’s recommendations.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wipe(left)">
                                      <p:cBhvr>
                                        <p:cTn id="7" dur="500"/>
                                        <p:tgtEl>
                                          <p:spTgt spid="2201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0163"/>
                                        </p:tgtEl>
                                        <p:attrNameLst>
                                          <p:attrName>style.visibility</p:attrName>
                                        </p:attrNameLst>
                                      </p:cBhvr>
                                      <p:to>
                                        <p:strVal val="visible"/>
                                      </p:to>
                                    </p:set>
                                    <p:animEffect transition="in" filter="wipe(left)">
                                      <p:cBhvr>
                                        <p:cTn id="12" dur="500"/>
                                        <p:tgtEl>
                                          <p:spTgt spid="2201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0164"/>
                                        </p:tgtEl>
                                        <p:attrNameLst>
                                          <p:attrName>style.visibility</p:attrName>
                                        </p:attrNameLst>
                                      </p:cBhvr>
                                      <p:to>
                                        <p:strVal val="visible"/>
                                      </p:to>
                                    </p:set>
                                    <p:animEffect transition="in" filter="wipe(left)">
                                      <p:cBhvr>
                                        <p:cTn id="17" dur="500"/>
                                        <p:tgtEl>
                                          <p:spTgt spid="2201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0165"/>
                                        </p:tgtEl>
                                        <p:attrNameLst>
                                          <p:attrName>style.visibility</p:attrName>
                                        </p:attrNameLst>
                                      </p:cBhvr>
                                      <p:to>
                                        <p:strVal val="visible"/>
                                      </p:to>
                                    </p:set>
                                    <p:animEffect transition="in" filter="wipe(left)">
                                      <p:cBhvr>
                                        <p:cTn id="22" dur="500"/>
                                        <p:tgtEl>
                                          <p:spTgt spid="2201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0166"/>
                                        </p:tgtEl>
                                        <p:attrNameLst>
                                          <p:attrName>style.visibility</p:attrName>
                                        </p:attrNameLst>
                                      </p:cBhvr>
                                      <p:to>
                                        <p:strVal val="visible"/>
                                      </p:to>
                                    </p:set>
                                    <p:animEffect transition="in" filter="wipe(left)">
                                      <p:cBhvr>
                                        <p:cTn id="27" dur="500"/>
                                        <p:tgtEl>
                                          <p:spTgt spid="220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utoUpdateAnimBg="0"/>
      <p:bldP spid="220163" grpId="0"/>
      <p:bldP spid="220164" grpId="0"/>
      <p:bldP spid="220165" grpId="0"/>
      <p:bldP spid="2201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879725" y="609600"/>
            <a:ext cx="6027738" cy="457200"/>
          </a:xfrm>
          <a:prstGeom prst="rect">
            <a:avLst/>
          </a:prstGeom>
          <a:noFill/>
          <a:ln w="9525">
            <a:noFill/>
            <a:miter lim="800000"/>
            <a:headEnd/>
            <a:tailEnd/>
          </a:ln>
        </p:spPr>
        <p:txBody>
          <a:bodyPr>
            <a:spAutoFit/>
          </a:bodyPr>
          <a:lstStyle/>
          <a:p>
            <a:pPr defTabSz="455613"/>
            <a:r>
              <a:rPr lang="en-US" sz="2400">
                <a:latin typeface="Impact" pitchFamily="-110" charset="0"/>
              </a:rPr>
              <a:t>Principles of lifting and supporting vehicles</a:t>
            </a:r>
          </a:p>
        </p:txBody>
      </p:sp>
      <p:sp>
        <p:nvSpPr>
          <p:cNvPr id="221189" name="Text Box 5"/>
          <p:cNvSpPr txBox="1">
            <a:spLocks noChangeArrowheads="1"/>
          </p:cNvSpPr>
          <p:nvPr/>
        </p:nvSpPr>
        <p:spPr bwMode="auto">
          <a:xfrm>
            <a:off x="2192338" y="1762125"/>
            <a:ext cx="3897312" cy="336550"/>
          </a:xfrm>
          <a:prstGeom prst="rect">
            <a:avLst/>
          </a:prstGeom>
          <a:noFill/>
          <a:ln w="9525">
            <a:noFill/>
            <a:miter lim="800000"/>
            <a:headEnd/>
            <a:tailEnd/>
          </a:ln>
        </p:spPr>
        <p:txBody>
          <a:bodyPr>
            <a:spAutoFit/>
          </a:bodyPr>
          <a:lstStyle/>
          <a:p>
            <a:pPr lvl="2" defTabSz="455613">
              <a:tabLst>
                <a:tab pos="339725" algn="l"/>
              </a:tabLst>
            </a:pPr>
            <a:r>
              <a:rPr lang="en-US" sz="1600"/>
              <a:t>Proper lifting methods</a:t>
            </a:r>
          </a:p>
        </p:txBody>
      </p:sp>
      <p:sp>
        <p:nvSpPr>
          <p:cNvPr id="221190" name="Text Box 6"/>
          <p:cNvSpPr txBox="1">
            <a:spLocks noChangeArrowheads="1"/>
          </p:cNvSpPr>
          <p:nvPr/>
        </p:nvSpPr>
        <p:spPr bwMode="auto">
          <a:xfrm>
            <a:off x="2192338" y="2168525"/>
            <a:ext cx="3897312" cy="336550"/>
          </a:xfrm>
          <a:prstGeom prst="rect">
            <a:avLst/>
          </a:prstGeom>
          <a:noFill/>
          <a:ln w="9525">
            <a:noFill/>
            <a:miter lim="800000"/>
            <a:headEnd/>
            <a:tailEnd/>
          </a:ln>
        </p:spPr>
        <p:txBody>
          <a:bodyPr>
            <a:spAutoFit/>
          </a:bodyPr>
          <a:lstStyle/>
          <a:p>
            <a:pPr lvl="2" defTabSz="455613">
              <a:tabLst>
                <a:tab pos="339725" algn="l"/>
              </a:tabLst>
            </a:pPr>
            <a:r>
              <a:rPr lang="en-US" sz="1600"/>
              <a:t>Proper supporting methods</a:t>
            </a:r>
          </a:p>
        </p:txBody>
      </p:sp>
      <p:sp>
        <p:nvSpPr>
          <p:cNvPr id="221194" name="Text Box 10"/>
          <p:cNvSpPr txBox="1">
            <a:spLocks noChangeArrowheads="1"/>
          </p:cNvSpPr>
          <p:nvPr/>
        </p:nvSpPr>
        <p:spPr bwMode="auto">
          <a:xfrm>
            <a:off x="2763838" y="1131888"/>
            <a:ext cx="5765800"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In getting the vehicle off the ground, there are two separate points to be considered as follows:</a:t>
            </a:r>
          </a:p>
        </p:txBody>
      </p:sp>
      <p:sp>
        <p:nvSpPr>
          <p:cNvPr id="221195" name="Text Box 11"/>
          <p:cNvSpPr txBox="1">
            <a:spLocks noChangeArrowheads="1"/>
          </p:cNvSpPr>
          <p:nvPr/>
        </p:nvSpPr>
        <p:spPr bwMode="auto">
          <a:xfrm>
            <a:off x="2751138" y="2954338"/>
            <a:ext cx="5630862" cy="1069975"/>
          </a:xfrm>
          <a:prstGeom prst="rect">
            <a:avLst/>
          </a:prstGeom>
          <a:noFill/>
          <a:ln w="9525">
            <a:noFill/>
            <a:miter lim="800000"/>
            <a:headEnd/>
            <a:tailEnd/>
          </a:ln>
        </p:spPr>
        <p:txBody>
          <a:bodyPr>
            <a:spAutoFit/>
          </a:bodyPr>
          <a:lstStyle/>
          <a:p>
            <a:pPr marL="338138" lvl="1" indent="-223838" defTabSz="455613">
              <a:tabLst>
                <a:tab pos="339725" algn="l"/>
              </a:tabLst>
            </a:pPr>
            <a:r>
              <a:rPr lang="en-US" sz="1600" b="1"/>
              <a:t>	NOTE: </a:t>
            </a:r>
            <a:r>
              <a:rPr lang="en-US" sz="1600"/>
              <a:t> The correct lift and support points depend on the model of the vehicle and the type of lift equipment being used.  Refer to service information and the manufacturer’s instructions.</a:t>
            </a:r>
          </a:p>
        </p:txBody>
      </p:sp>
      <p:sp>
        <p:nvSpPr>
          <p:cNvPr id="221196" name="Text Box 12"/>
          <p:cNvSpPr txBox="1">
            <a:spLocks noChangeArrowheads="1"/>
          </p:cNvSpPr>
          <p:nvPr/>
        </p:nvSpPr>
        <p:spPr bwMode="auto">
          <a:xfrm>
            <a:off x="2763838" y="2554288"/>
            <a:ext cx="2532062"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Lift and support points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194"/>
                                        </p:tgtEl>
                                        <p:attrNameLst>
                                          <p:attrName>style.visibility</p:attrName>
                                        </p:attrNameLst>
                                      </p:cBhvr>
                                      <p:to>
                                        <p:strVal val="visible"/>
                                      </p:to>
                                    </p:set>
                                    <p:animEffect transition="in" filter="wipe(left)">
                                      <p:cBhvr>
                                        <p:cTn id="7" dur="500"/>
                                        <p:tgtEl>
                                          <p:spTgt spid="221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1189"/>
                                        </p:tgtEl>
                                        <p:attrNameLst>
                                          <p:attrName>style.visibility</p:attrName>
                                        </p:attrNameLst>
                                      </p:cBhvr>
                                      <p:to>
                                        <p:strVal val="visible"/>
                                      </p:to>
                                    </p:set>
                                    <p:animEffect transition="in" filter="wipe(left)">
                                      <p:cBhvr>
                                        <p:cTn id="12" dur="500"/>
                                        <p:tgtEl>
                                          <p:spTgt spid="2211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1190"/>
                                        </p:tgtEl>
                                        <p:attrNameLst>
                                          <p:attrName>style.visibility</p:attrName>
                                        </p:attrNameLst>
                                      </p:cBhvr>
                                      <p:to>
                                        <p:strVal val="visible"/>
                                      </p:to>
                                    </p:set>
                                    <p:animEffect transition="in" filter="wipe(left)">
                                      <p:cBhvr>
                                        <p:cTn id="17" dur="500"/>
                                        <p:tgtEl>
                                          <p:spTgt spid="2211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1196"/>
                                        </p:tgtEl>
                                        <p:attrNameLst>
                                          <p:attrName>style.visibility</p:attrName>
                                        </p:attrNameLst>
                                      </p:cBhvr>
                                      <p:to>
                                        <p:strVal val="visible"/>
                                      </p:to>
                                    </p:set>
                                    <p:animEffect transition="in" filter="wipe(left)">
                                      <p:cBhvr>
                                        <p:cTn id="22" dur="500"/>
                                        <p:tgtEl>
                                          <p:spTgt spid="22119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1195"/>
                                        </p:tgtEl>
                                        <p:attrNameLst>
                                          <p:attrName>style.visibility</p:attrName>
                                        </p:attrNameLst>
                                      </p:cBhvr>
                                      <p:to>
                                        <p:strVal val="visible"/>
                                      </p:to>
                                    </p:set>
                                    <p:animEffect transition="in" filter="wipe(left)">
                                      <p:cBhvr>
                                        <p:cTn id="27" dur="500"/>
                                        <p:tgtEl>
                                          <p:spTgt spid="221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p:bldP spid="221190" grpId="0"/>
      <p:bldP spid="221194" grpId="0"/>
      <p:bldP spid="221195" grpId="0"/>
      <p:bldP spid="2211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879725" y="609600"/>
            <a:ext cx="5916613" cy="457200"/>
          </a:xfrm>
          <a:prstGeom prst="rect">
            <a:avLst/>
          </a:prstGeom>
          <a:noFill/>
          <a:ln w="9525">
            <a:noFill/>
            <a:miter lim="800000"/>
            <a:headEnd/>
            <a:tailEnd/>
          </a:ln>
        </p:spPr>
        <p:txBody>
          <a:bodyPr>
            <a:spAutoFit/>
          </a:bodyPr>
          <a:lstStyle/>
          <a:p>
            <a:pPr defTabSz="455613"/>
            <a:r>
              <a:rPr lang="en-US" sz="2400">
                <a:latin typeface="Impact" pitchFamily="-110" charset="0"/>
              </a:rPr>
              <a:t>Principles of lifting and supporting vehicles</a:t>
            </a:r>
          </a:p>
        </p:txBody>
      </p:sp>
      <p:pic>
        <p:nvPicPr>
          <p:cNvPr id="223238" name="Picture 6" descr="01020305"/>
          <p:cNvPicPr>
            <a:picLocks noChangeAspect="1" noChangeArrowheads="1"/>
          </p:cNvPicPr>
          <p:nvPr/>
        </p:nvPicPr>
        <p:blipFill>
          <a:blip r:embed="rId2"/>
          <a:srcRect/>
          <a:stretch>
            <a:fillRect/>
          </a:stretch>
        </p:blipFill>
        <p:spPr bwMode="auto">
          <a:xfrm>
            <a:off x="2854325" y="1660525"/>
            <a:ext cx="5815013" cy="2667000"/>
          </a:xfrm>
          <a:prstGeom prst="rect">
            <a:avLst/>
          </a:prstGeom>
          <a:noFill/>
          <a:ln w="28575">
            <a:solidFill>
              <a:srgbClr val="000000"/>
            </a:solidFill>
            <a:miter lim="800000"/>
            <a:headEnd/>
            <a:tailEnd/>
          </a:ln>
        </p:spPr>
      </p:pic>
      <p:sp>
        <p:nvSpPr>
          <p:cNvPr id="223239" name="Text Box 7"/>
          <p:cNvSpPr txBox="1">
            <a:spLocks noChangeArrowheads="1"/>
          </p:cNvSpPr>
          <p:nvPr/>
        </p:nvSpPr>
        <p:spPr bwMode="auto">
          <a:xfrm>
            <a:off x="2065338" y="4497388"/>
            <a:ext cx="6491287" cy="825500"/>
          </a:xfrm>
          <a:prstGeom prst="rect">
            <a:avLst/>
          </a:prstGeom>
          <a:noFill/>
          <a:ln w="9525">
            <a:noFill/>
            <a:miter lim="800000"/>
            <a:headEnd/>
            <a:tailEnd/>
          </a:ln>
        </p:spPr>
        <p:txBody>
          <a:bodyPr>
            <a:spAutoFit/>
          </a:bodyPr>
          <a:lstStyle/>
          <a:p>
            <a:pPr marL="1139825" lvl="2" indent="-225425" defTabSz="455613">
              <a:buFontTx/>
              <a:buChar char="•"/>
              <a:tabLst>
                <a:tab pos="339725" algn="l"/>
              </a:tabLst>
            </a:pPr>
            <a:r>
              <a:rPr lang="en-US" sz="1600"/>
              <a:t>These areas are designed to absorb twisting (torque) force caused by a collision and route damage away from the passenger compartment.</a:t>
            </a:r>
          </a:p>
        </p:txBody>
      </p:sp>
      <p:sp>
        <p:nvSpPr>
          <p:cNvPr id="223241" name="Text Box 9"/>
          <p:cNvSpPr txBox="1">
            <a:spLocks noChangeArrowheads="1"/>
          </p:cNvSpPr>
          <p:nvPr/>
        </p:nvSpPr>
        <p:spPr bwMode="auto">
          <a:xfrm>
            <a:off x="2078038" y="1112838"/>
            <a:ext cx="6073775" cy="336550"/>
          </a:xfrm>
          <a:prstGeom prst="rect">
            <a:avLst/>
          </a:prstGeom>
          <a:noFill/>
          <a:ln w="9525">
            <a:noFill/>
            <a:miter lim="800000"/>
            <a:headEnd/>
            <a:tailEnd/>
          </a:ln>
        </p:spPr>
        <p:txBody>
          <a:bodyPr>
            <a:spAutoFit/>
          </a:bodyPr>
          <a:lstStyle/>
          <a:p>
            <a:pPr lvl="2" defTabSz="455613">
              <a:tabLst>
                <a:tab pos="339725" algn="l"/>
              </a:tabLst>
            </a:pPr>
            <a:r>
              <a:rPr lang="en-US" sz="1600"/>
              <a:t>Torque box areas are generally acceptable lift points.</a:t>
            </a:r>
          </a:p>
        </p:txBody>
      </p:sp>
      <p:sp>
        <p:nvSpPr>
          <p:cNvPr id="223243" name="Text Box 11"/>
          <p:cNvSpPr txBox="1">
            <a:spLocks noChangeArrowheads="1"/>
          </p:cNvSpPr>
          <p:nvPr/>
        </p:nvSpPr>
        <p:spPr bwMode="auto">
          <a:xfrm>
            <a:off x="2065338" y="5373688"/>
            <a:ext cx="6238875" cy="581025"/>
          </a:xfrm>
          <a:prstGeom prst="rect">
            <a:avLst/>
          </a:prstGeom>
          <a:noFill/>
          <a:ln w="9525">
            <a:noFill/>
            <a:miter lim="800000"/>
            <a:headEnd/>
            <a:tailEnd/>
          </a:ln>
        </p:spPr>
        <p:txBody>
          <a:bodyPr>
            <a:spAutoFit/>
          </a:bodyPr>
          <a:lstStyle/>
          <a:p>
            <a:pPr marL="1139825" lvl="2" indent="-225425" defTabSz="455613">
              <a:buFontTx/>
              <a:buChar char="•"/>
              <a:tabLst>
                <a:tab pos="339725" algn="l"/>
              </a:tabLst>
            </a:pPr>
            <a:r>
              <a:rPr lang="en-US" sz="1600"/>
              <a:t>The four torque box areas are located at the corners of the passenger section.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3241"/>
                                        </p:tgtEl>
                                        <p:attrNameLst>
                                          <p:attrName>style.visibility</p:attrName>
                                        </p:attrNameLst>
                                      </p:cBhvr>
                                      <p:to>
                                        <p:strVal val="visible"/>
                                      </p:to>
                                    </p:set>
                                    <p:animEffect transition="in" filter="wipe(left)">
                                      <p:cBhvr>
                                        <p:cTn id="7" dur="500"/>
                                        <p:tgtEl>
                                          <p:spTgt spid="22324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232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3239"/>
                                        </p:tgtEl>
                                        <p:attrNameLst>
                                          <p:attrName>style.visibility</p:attrName>
                                        </p:attrNameLst>
                                      </p:cBhvr>
                                      <p:to>
                                        <p:strVal val="visible"/>
                                      </p:to>
                                    </p:set>
                                    <p:animEffect transition="in" filter="wipe(left)">
                                      <p:cBhvr>
                                        <p:cTn id="15" dur="500"/>
                                        <p:tgtEl>
                                          <p:spTgt spid="22323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3243"/>
                                        </p:tgtEl>
                                        <p:attrNameLst>
                                          <p:attrName>style.visibility</p:attrName>
                                        </p:attrNameLst>
                                      </p:cBhvr>
                                      <p:to>
                                        <p:strVal val="visible"/>
                                      </p:to>
                                    </p:set>
                                    <p:animEffect transition="in" filter="wipe(left)">
                                      <p:cBhvr>
                                        <p:cTn id="20" dur="500"/>
                                        <p:tgtEl>
                                          <p:spTgt spid="223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9" grpId="0"/>
      <p:bldP spid="223241" grpId="0"/>
      <p:bldP spid="2232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879725" y="609600"/>
            <a:ext cx="6065838" cy="457200"/>
          </a:xfrm>
          <a:prstGeom prst="rect">
            <a:avLst/>
          </a:prstGeom>
          <a:noFill/>
          <a:ln w="9525">
            <a:noFill/>
            <a:miter lim="800000"/>
            <a:headEnd/>
            <a:tailEnd/>
          </a:ln>
        </p:spPr>
        <p:txBody>
          <a:bodyPr>
            <a:spAutoFit/>
          </a:bodyPr>
          <a:lstStyle/>
          <a:p>
            <a:pPr defTabSz="455613"/>
            <a:r>
              <a:rPr lang="en-US" sz="2400">
                <a:latin typeface="Impact" pitchFamily="-110" charset="0"/>
              </a:rPr>
              <a:t>Principles of lifting and supporting vehicles</a:t>
            </a:r>
          </a:p>
        </p:txBody>
      </p:sp>
      <p:sp>
        <p:nvSpPr>
          <p:cNvPr id="224262" name="Text Box 6"/>
          <p:cNvSpPr txBox="1">
            <a:spLocks noChangeArrowheads="1"/>
          </p:cNvSpPr>
          <p:nvPr/>
        </p:nvSpPr>
        <p:spPr bwMode="auto">
          <a:xfrm>
            <a:off x="2052638" y="1131888"/>
            <a:ext cx="6326187" cy="825500"/>
          </a:xfrm>
          <a:prstGeom prst="rect">
            <a:avLst/>
          </a:prstGeom>
          <a:noFill/>
          <a:ln w="9525">
            <a:noFill/>
            <a:miter lim="800000"/>
            <a:headEnd/>
            <a:tailEnd/>
          </a:ln>
        </p:spPr>
        <p:txBody>
          <a:bodyPr>
            <a:spAutoFit/>
          </a:bodyPr>
          <a:lstStyle/>
          <a:p>
            <a:pPr marL="1089025" lvl="2" indent="-174625" defTabSz="455613">
              <a:buFontTx/>
              <a:buChar char="•"/>
              <a:tabLst>
                <a:tab pos="339725" algn="l"/>
              </a:tabLst>
            </a:pPr>
            <a:r>
              <a:rPr lang="en-US" sz="1600"/>
              <a:t>Even if the vehicle does not have actual torque boxes, the four corners of the passenger compartment are referred to as torque box areas.</a:t>
            </a:r>
          </a:p>
        </p:txBody>
      </p:sp>
      <p:sp>
        <p:nvSpPr>
          <p:cNvPr id="224263" name="Text Box 7"/>
          <p:cNvSpPr txBox="1">
            <a:spLocks noChangeArrowheads="1"/>
          </p:cNvSpPr>
          <p:nvPr/>
        </p:nvSpPr>
        <p:spPr bwMode="auto">
          <a:xfrm>
            <a:off x="2057400" y="2000250"/>
            <a:ext cx="6038850" cy="581025"/>
          </a:xfrm>
          <a:prstGeom prst="rect">
            <a:avLst/>
          </a:prstGeom>
          <a:noFill/>
          <a:ln w="9525">
            <a:noFill/>
            <a:miter lim="800000"/>
            <a:headEnd/>
            <a:tailEnd/>
          </a:ln>
        </p:spPr>
        <p:txBody>
          <a:bodyPr>
            <a:spAutoFit/>
          </a:bodyPr>
          <a:lstStyle/>
          <a:p>
            <a:pPr marL="1089025" lvl="2" indent="-174625" defTabSz="455613">
              <a:tabLst>
                <a:tab pos="339725" algn="l"/>
              </a:tabLst>
            </a:pPr>
            <a:r>
              <a:rPr lang="en-US" sz="1600">
                <a:cs typeface="Arial" charset="0"/>
              </a:rPr>
              <a:t>•	Torque box areas are generally the strongest areas of the vehicle for lifting and supporting.</a:t>
            </a:r>
          </a:p>
        </p:txBody>
      </p:sp>
      <p:pic>
        <p:nvPicPr>
          <p:cNvPr id="7" name="Picture 6" descr="Hydraulic Lift 2.jpg"/>
          <p:cNvPicPr>
            <a:picLocks noChangeAspect="1"/>
          </p:cNvPicPr>
          <p:nvPr/>
        </p:nvPicPr>
        <p:blipFill>
          <a:blip r:embed="rId2"/>
          <a:srcRect/>
          <a:stretch>
            <a:fillRect/>
          </a:stretch>
        </p:blipFill>
        <p:spPr bwMode="auto">
          <a:xfrm>
            <a:off x="3252788" y="2717800"/>
            <a:ext cx="5149850" cy="3862388"/>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62"/>
                                        </p:tgtEl>
                                        <p:attrNameLst>
                                          <p:attrName>style.visibility</p:attrName>
                                        </p:attrNameLst>
                                      </p:cBhvr>
                                      <p:to>
                                        <p:strVal val="visible"/>
                                      </p:to>
                                    </p:set>
                                    <p:animEffect transition="in" filter="wipe(left)">
                                      <p:cBhvr>
                                        <p:cTn id="7" dur="500"/>
                                        <p:tgtEl>
                                          <p:spTgt spid="2242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4263"/>
                                        </p:tgtEl>
                                        <p:attrNameLst>
                                          <p:attrName>style.visibility</p:attrName>
                                        </p:attrNameLst>
                                      </p:cBhvr>
                                      <p:to>
                                        <p:strVal val="visible"/>
                                      </p:to>
                                    </p:set>
                                    <p:animEffect transition="in" filter="wipe(left)">
                                      <p:cBhvr>
                                        <p:cTn id="12" dur="500"/>
                                        <p:tgtEl>
                                          <p:spTgt spid="224263"/>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p:bldP spid="2242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879725" y="609600"/>
            <a:ext cx="6065838" cy="457200"/>
          </a:xfrm>
          <a:prstGeom prst="rect">
            <a:avLst/>
          </a:prstGeom>
          <a:noFill/>
          <a:ln w="9525">
            <a:noFill/>
            <a:miter lim="800000"/>
            <a:headEnd/>
            <a:tailEnd/>
          </a:ln>
        </p:spPr>
        <p:txBody>
          <a:bodyPr>
            <a:spAutoFit/>
          </a:bodyPr>
          <a:lstStyle/>
          <a:p>
            <a:pPr defTabSz="455613"/>
            <a:r>
              <a:rPr lang="en-US" sz="2400">
                <a:latin typeface="Impact" pitchFamily="-110" charset="0"/>
              </a:rPr>
              <a:t>Principles of lifting and supporting vehicles</a:t>
            </a:r>
          </a:p>
        </p:txBody>
      </p:sp>
      <p:sp>
        <p:nvSpPr>
          <p:cNvPr id="224264" name="Text Box 8"/>
          <p:cNvSpPr txBox="1">
            <a:spLocks noChangeArrowheads="1"/>
          </p:cNvSpPr>
          <p:nvPr/>
        </p:nvSpPr>
        <p:spPr bwMode="auto">
          <a:xfrm>
            <a:off x="1976438" y="1133475"/>
            <a:ext cx="6642100" cy="1069975"/>
          </a:xfrm>
          <a:prstGeom prst="rect">
            <a:avLst/>
          </a:prstGeom>
          <a:noFill/>
          <a:ln w="9525">
            <a:noFill/>
            <a:miter lim="800000"/>
            <a:headEnd/>
            <a:tailEnd/>
          </a:ln>
        </p:spPr>
        <p:txBody>
          <a:bodyPr>
            <a:spAutoFit/>
          </a:bodyPr>
          <a:lstStyle/>
          <a:p>
            <a:pPr lvl="2" defTabSz="455613">
              <a:tabLst>
                <a:tab pos="339725" algn="l"/>
              </a:tabLst>
            </a:pPr>
            <a:r>
              <a:rPr lang="en-US" sz="1600"/>
              <a:t>The pinch-weld area of the rocker panel, which is the factory weld that fuses the bottom flange of the outer rocker panel to the inner rocker panel, is a strong support area on unibody vehicles.</a:t>
            </a:r>
          </a:p>
        </p:txBody>
      </p:sp>
      <p:pic>
        <p:nvPicPr>
          <p:cNvPr id="224265" name="Picture 9" descr="01020306"/>
          <p:cNvPicPr>
            <a:picLocks noChangeAspect="1" noChangeArrowheads="1"/>
          </p:cNvPicPr>
          <p:nvPr/>
        </p:nvPicPr>
        <p:blipFill>
          <a:blip r:embed="rId2"/>
          <a:srcRect/>
          <a:stretch>
            <a:fillRect/>
          </a:stretch>
        </p:blipFill>
        <p:spPr bwMode="auto">
          <a:xfrm>
            <a:off x="3219450" y="2447925"/>
            <a:ext cx="5127625" cy="2398713"/>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64"/>
                                        </p:tgtEl>
                                        <p:attrNameLst>
                                          <p:attrName>style.visibility</p:attrName>
                                        </p:attrNameLst>
                                      </p:cBhvr>
                                      <p:to>
                                        <p:strVal val="visible"/>
                                      </p:to>
                                    </p:set>
                                    <p:animEffect transition="in" filter="wipe(left)">
                                      <p:cBhvr>
                                        <p:cTn id="7" dur="500"/>
                                        <p:tgtEl>
                                          <p:spTgt spid="22426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24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2879725" y="609600"/>
            <a:ext cx="5614988" cy="457200"/>
          </a:xfrm>
          <a:prstGeom prst="rect">
            <a:avLst/>
          </a:prstGeom>
          <a:noFill/>
          <a:ln w="9525">
            <a:noFill/>
            <a:miter lim="800000"/>
            <a:headEnd/>
            <a:tailEnd/>
          </a:ln>
        </p:spPr>
        <p:txBody>
          <a:bodyPr>
            <a:spAutoFit/>
          </a:bodyPr>
          <a:lstStyle/>
          <a:p>
            <a:pPr defTabSz="455613"/>
            <a:r>
              <a:rPr lang="en-US" sz="2400">
                <a:latin typeface="Impact" pitchFamily="-110" charset="0"/>
              </a:rPr>
              <a:t>Common lifting devices</a:t>
            </a:r>
          </a:p>
        </p:txBody>
      </p:sp>
      <p:sp>
        <p:nvSpPr>
          <p:cNvPr id="4164" name="Text Box 68"/>
          <p:cNvSpPr txBox="1">
            <a:spLocks noChangeArrowheads="1"/>
          </p:cNvSpPr>
          <p:nvPr/>
        </p:nvSpPr>
        <p:spPr bwMode="auto">
          <a:xfrm>
            <a:off x="2789238" y="1093788"/>
            <a:ext cx="5765800"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In order to inspect or repair a vehicle, it is frequently necessary to get the vehicle off the ground to provide access to the underside.</a:t>
            </a:r>
          </a:p>
        </p:txBody>
      </p:sp>
      <p:sp>
        <p:nvSpPr>
          <p:cNvPr id="4168" name="Text Box 72"/>
          <p:cNvSpPr txBox="1">
            <a:spLocks noChangeArrowheads="1"/>
          </p:cNvSpPr>
          <p:nvPr/>
        </p:nvSpPr>
        <p:spPr bwMode="auto">
          <a:xfrm>
            <a:off x="2789238" y="2001838"/>
            <a:ext cx="5765800"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A wide variety of equipment is available for lifting vehicles, such as lifts and hydraulic floor jacks.  Most equipment is hydraulic, but there are also pneumatic lifts.</a:t>
            </a:r>
            <a:endParaRPr lang="en-US" sz="1600" baseline="30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wipe(left)">
                                      <p:cBhvr>
                                        <p:cTn id="7" dur="500"/>
                                        <p:tgtEl>
                                          <p:spTgt spid="4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64"/>
                                        </p:tgtEl>
                                        <p:attrNameLst>
                                          <p:attrName>style.visibility</p:attrName>
                                        </p:attrNameLst>
                                      </p:cBhvr>
                                      <p:to>
                                        <p:strVal val="visible"/>
                                      </p:to>
                                    </p:set>
                                    <p:animEffect transition="in" filter="wipe(left)">
                                      <p:cBhvr>
                                        <p:cTn id="12" dur="500"/>
                                        <p:tgtEl>
                                          <p:spTgt spid="41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68"/>
                                        </p:tgtEl>
                                        <p:attrNameLst>
                                          <p:attrName>style.visibility</p:attrName>
                                        </p:attrNameLst>
                                      </p:cBhvr>
                                      <p:to>
                                        <p:strVal val="visible"/>
                                      </p:to>
                                    </p:set>
                                    <p:animEffect transition="in" filter="wipe(left)">
                                      <p:cBhvr>
                                        <p:cTn id="17" dur="500"/>
                                        <p:tgtEl>
                                          <p:spTgt spid="4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utoUpdateAnimBg="0"/>
      <p:bldP spid="4164" grpId="0"/>
      <p:bldP spid="41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879725" y="609600"/>
            <a:ext cx="5614988" cy="457200"/>
          </a:xfrm>
          <a:prstGeom prst="rect">
            <a:avLst/>
          </a:prstGeom>
          <a:noFill/>
          <a:ln w="9525">
            <a:noFill/>
            <a:miter lim="800000"/>
            <a:headEnd/>
            <a:tailEnd/>
          </a:ln>
        </p:spPr>
        <p:txBody>
          <a:bodyPr>
            <a:spAutoFit/>
          </a:bodyPr>
          <a:lstStyle/>
          <a:p>
            <a:pPr defTabSz="455613"/>
            <a:r>
              <a:rPr lang="en-US" sz="2400">
                <a:latin typeface="Impact" pitchFamily="-110" charset="0"/>
              </a:rPr>
              <a:t>Common lifting devices</a:t>
            </a:r>
          </a:p>
        </p:txBody>
      </p:sp>
      <p:sp>
        <p:nvSpPr>
          <p:cNvPr id="206851" name="Text Box 3"/>
          <p:cNvSpPr txBox="1">
            <a:spLocks noChangeArrowheads="1"/>
          </p:cNvSpPr>
          <p:nvPr/>
        </p:nvSpPr>
        <p:spPr bwMode="auto">
          <a:xfrm>
            <a:off x="2763838" y="1093788"/>
            <a:ext cx="2306637"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Hydraulic lift</a:t>
            </a:r>
          </a:p>
        </p:txBody>
      </p:sp>
      <p:pic>
        <p:nvPicPr>
          <p:cNvPr id="206854" name="Picture 6" descr="01020301"/>
          <p:cNvPicPr>
            <a:picLocks noChangeAspect="1" noChangeArrowheads="1"/>
          </p:cNvPicPr>
          <p:nvPr/>
        </p:nvPicPr>
        <p:blipFill>
          <a:blip r:embed="rId2"/>
          <a:srcRect l="-1907" t="6816" r="-2943"/>
          <a:stretch>
            <a:fillRect/>
          </a:stretch>
        </p:blipFill>
        <p:spPr bwMode="auto">
          <a:xfrm>
            <a:off x="6124575" y="708025"/>
            <a:ext cx="2459038" cy="1536700"/>
          </a:xfrm>
          <a:prstGeom prst="rect">
            <a:avLst/>
          </a:prstGeom>
          <a:noFill/>
          <a:ln w="28575">
            <a:solidFill>
              <a:srgbClr val="000000"/>
            </a:solidFill>
            <a:miter lim="800000"/>
            <a:headEnd/>
            <a:tailEnd/>
          </a:ln>
        </p:spPr>
      </p:pic>
      <p:sp>
        <p:nvSpPr>
          <p:cNvPr id="206855" name="Text Box 7"/>
          <p:cNvSpPr txBox="1">
            <a:spLocks noChangeArrowheads="1"/>
          </p:cNvSpPr>
          <p:nvPr/>
        </p:nvSpPr>
        <p:spPr bwMode="auto">
          <a:xfrm>
            <a:off x="1963738" y="4832350"/>
            <a:ext cx="6786562" cy="336550"/>
          </a:xfrm>
          <a:prstGeom prst="rect">
            <a:avLst/>
          </a:prstGeom>
          <a:noFill/>
          <a:ln w="9525">
            <a:noFill/>
            <a:miter lim="800000"/>
            <a:headEnd/>
            <a:tailEnd/>
          </a:ln>
        </p:spPr>
        <p:txBody>
          <a:bodyPr>
            <a:spAutoFit/>
          </a:bodyPr>
          <a:lstStyle/>
          <a:p>
            <a:pPr lvl="2" defTabSz="455613">
              <a:tabLst>
                <a:tab pos="339725" algn="l"/>
              </a:tabLst>
            </a:pPr>
            <a:r>
              <a:rPr lang="en-US" sz="1600"/>
              <a:t>Functions hydraulically to raise the whole vehicle off the floor</a:t>
            </a:r>
          </a:p>
        </p:txBody>
      </p:sp>
      <p:sp>
        <p:nvSpPr>
          <p:cNvPr id="206856" name="Text Box 8"/>
          <p:cNvSpPr txBox="1">
            <a:spLocks noChangeArrowheads="1"/>
          </p:cNvSpPr>
          <p:nvPr/>
        </p:nvSpPr>
        <p:spPr bwMode="auto">
          <a:xfrm>
            <a:off x="1951038" y="5295900"/>
            <a:ext cx="5765800" cy="336550"/>
          </a:xfrm>
          <a:prstGeom prst="rect">
            <a:avLst/>
          </a:prstGeom>
          <a:noFill/>
          <a:ln w="9525">
            <a:noFill/>
            <a:miter lim="800000"/>
            <a:headEnd/>
            <a:tailEnd/>
          </a:ln>
        </p:spPr>
        <p:txBody>
          <a:bodyPr>
            <a:spAutoFit/>
          </a:bodyPr>
          <a:lstStyle/>
          <a:p>
            <a:pPr lvl="2" defTabSz="455613">
              <a:tabLst>
                <a:tab pos="339725" algn="l"/>
              </a:tabLst>
            </a:pPr>
            <a:r>
              <a:rPr lang="en-US" sz="1600"/>
              <a:t>Allows for inspection under the vehicle</a:t>
            </a:r>
            <a:endParaRPr lang="en-US" sz="1600" baseline="30000">
              <a:solidFill>
                <a:srgbClr val="000000"/>
              </a:solidFill>
            </a:endParaRPr>
          </a:p>
        </p:txBody>
      </p:sp>
      <p:sp>
        <p:nvSpPr>
          <p:cNvPr id="206857" name="Text Box 9"/>
          <p:cNvSpPr txBox="1">
            <a:spLocks noChangeArrowheads="1"/>
          </p:cNvSpPr>
          <p:nvPr/>
        </p:nvSpPr>
        <p:spPr bwMode="auto">
          <a:xfrm>
            <a:off x="1963738" y="5741988"/>
            <a:ext cx="6392862" cy="581025"/>
          </a:xfrm>
          <a:prstGeom prst="rect">
            <a:avLst/>
          </a:prstGeom>
          <a:noFill/>
          <a:ln w="9525">
            <a:noFill/>
            <a:miter lim="800000"/>
            <a:headEnd/>
            <a:tailEnd/>
          </a:ln>
        </p:spPr>
        <p:txBody>
          <a:bodyPr>
            <a:spAutoFit/>
          </a:bodyPr>
          <a:lstStyle/>
          <a:p>
            <a:pPr lvl="2" defTabSz="455613">
              <a:tabLst>
                <a:tab pos="339725" algn="l"/>
              </a:tabLst>
            </a:pPr>
            <a:r>
              <a:rPr lang="en-US" sz="1600"/>
              <a:t>Allows repairs to be done at a more comfortable height for the technician</a:t>
            </a:r>
            <a:endParaRPr lang="en-US" sz="1600" baseline="30000">
              <a:solidFill>
                <a:srgbClr val="000000"/>
              </a:solidFill>
            </a:endParaRPr>
          </a:p>
        </p:txBody>
      </p:sp>
      <p:pic>
        <p:nvPicPr>
          <p:cNvPr id="8" name="Picture 7" descr="Hydraulic Lift 1.jpg"/>
          <p:cNvPicPr>
            <a:picLocks noChangeAspect="1"/>
          </p:cNvPicPr>
          <p:nvPr/>
        </p:nvPicPr>
        <p:blipFill>
          <a:blip r:embed="rId3"/>
          <a:srcRect l="1981" t="7674" r="7358"/>
          <a:stretch>
            <a:fillRect/>
          </a:stretch>
        </p:blipFill>
        <p:spPr bwMode="auto">
          <a:xfrm>
            <a:off x="3198813" y="1714500"/>
            <a:ext cx="3736975" cy="2852738"/>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06854"/>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6855"/>
                                        </p:tgtEl>
                                        <p:attrNameLst>
                                          <p:attrName>style.visibility</p:attrName>
                                        </p:attrNameLst>
                                      </p:cBhvr>
                                      <p:to>
                                        <p:strVal val="visible"/>
                                      </p:to>
                                    </p:set>
                                    <p:animEffect transition="in" filter="wipe(left)">
                                      <p:cBhvr>
                                        <p:cTn id="18" dur="500"/>
                                        <p:tgtEl>
                                          <p:spTgt spid="2068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6856"/>
                                        </p:tgtEl>
                                        <p:attrNameLst>
                                          <p:attrName>style.visibility</p:attrName>
                                        </p:attrNameLst>
                                      </p:cBhvr>
                                      <p:to>
                                        <p:strVal val="visible"/>
                                      </p:to>
                                    </p:set>
                                    <p:animEffect transition="in" filter="wipe(left)">
                                      <p:cBhvr>
                                        <p:cTn id="23" dur="500"/>
                                        <p:tgtEl>
                                          <p:spTgt spid="20685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6857"/>
                                        </p:tgtEl>
                                        <p:attrNameLst>
                                          <p:attrName>style.visibility</p:attrName>
                                        </p:attrNameLst>
                                      </p:cBhvr>
                                      <p:to>
                                        <p:strVal val="visible"/>
                                      </p:to>
                                    </p:set>
                                    <p:animEffect transition="in" filter="wipe(left)">
                                      <p:cBhvr>
                                        <p:cTn id="28" dur="500"/>
                                        <p:tgtEl>
                                          <p:spTgt spid="206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P spid="206856" grpId="0"/>
      <p:bldP spid="2068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879725" y="609600"/>
            <a:ext cx="5614988" cy="457200"/>
          </a:xfrm>
          <a:prstGeom prst="rect">
            <a:avLst/>
          </a:prstGeom>
          <a:noFill/>
          <a:ln w="9525">
            <a:noFill/>
            <a:miter lim="800000"/>
            <a:headEnd/>
            <a:tailEnd/>
          </a:ln>
        </p:spPr>
        <p:txBody>
          <a:bodyPr>
            <a:spAutoFit/>
          </a:bodyPr>
          <a:lstStyle/>
          <a:p>
            <a:pPr defTabSz="455613"/>
            <a:r>
              <a:rPr lang="en-US" sz="2400">
                <a:latin typeface="Impact" pitchFamily="-110" charset="0"/>
              </a:rPr>
              <a:t>Common lifting devices</a:t>
            </a:r>
          </a:p>
        </p:txBody>
      </p:sp>
      <p:sp>
        <p:nvSpPr>
          <p:cNvPr id="209923" name="Text Box 3"/>
          <p:cNvSpPr txBox="1">
            <a:spLocks noChangeArrowheads="1"/>
          </p:cNvSpPr>
          <p:nvPr/>
        </p:nvSpPr>
        <p:spPr bwMode="auto">
          <a:xfrm>
            <a:off x="2830513" y="1508125"/>
            <a:ext cx="5659437"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Refer to service information for positioning the vehicle on the lift and follow all safety precautions for operating the lift.</a:t>
            </a:r>
          </a:p>
        </p:txBody>
      </p:sp>
      <p:sp>
        <p:nvSpPr>
          <p:cNvPr id="209927" name="Text Box 7"/>
          <p:cNvSpPr txBox="1">
            <a:spLocks noChangeArrowheads="1"/>
          </p:cNvSpPr>
          <p:nvPr/>
        </p:nvSpPr>
        <p:spPr bwMode="auto">
          <a:xfrm>
            <a:off x="2830513" y="4687888"/>
            <a:ext cx="5508625"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Be familiar with safety lock release mechanisms for safe lowering of vehicles.</a:t>
            </a:r>
            <a:endParaRPr lang="en-US" sz="1600" baseline="30000">
              <a:solidFill>
                <a:srgbClr val="000000"/>
              </a:solidFill>
            </a:endParaRPr>
          </a:p>
        </p:txBody>
      </p:sp>
      <p:sp>
        <p:nvSpPr>
          <p:cNvPr id="209928" name="Text Box 8"/>
          <p:cNvSpPr txBox="1">
            <a:spLocks noChangeArrowheads="1"/>
          </p:cNvSpPr>
          <p:nvPr/>
        </p:nvSpPr>
        <p:spPr bwMode="auto">
          <a:xfrm>
            <a:off x="2667000" y="1101725"/>
            <a:ext cx="1179513" cy="336550"/>
          </a:xfrm>
          <a:prstGeom prst="rect">
            <a:avLst/>
          </a:prstGeom>
          <a:noFill/>
          <a:ln w="9525">
            <a:noFill/>
            <a:miter lim="800000"/>
            <a:headEnd/>
            <a:tailEnd/>
          </a:ln>
        </p:spPr>
        <p:txBody>
          <a:bodyPr>
            <a:spAutoFit/>
          </a:bodyPr>
          <a:lstStyle/>
          <a:p>
            <a:pPr marL="228600" lvl="2" defTabSz="455613"/>
            <a:r>
              <a:rPr lang="en-US" sz="1600"/>
              <a:t>Safety</a:t>
            </a:r>
            <a:endParaRPr lang="en-US" sz="1600" baseline="30000">
              <a:solidFill>
                <a:srgbClr val="000000"/>
              </a:solidFill>
            </a:endParaRPr>
          </a:p>
        </p:txBody>
      </p:sp>
      <p:sp>
        <p:nvSpPr>
          <p:cNvPr id="209929" name="Text Box 9"/>
          <p:cNvSpPr txBox="1">
            <a:spLocks noChangeArrowheads="1"/>
          </p:cNvSpPr>
          <p:nvPr/>
        </p:nvSpPr>
        <p:spPr bwMode="auto">
          <a:xfrm>
            <a:off x="2820988" y="2413000"/>
            <a:ext cx="5581650"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Before lifting the vehicle, check for proper clearance on all sides of the vehicle in the lift area so that the vehicle does not hit other objects.</a:t>
            </a:r>
          </a:p>
        </p:txBody>
      </p:sp>
      <p:sp>
        <p:nvSpPr>
          <p:cNvPr id="209932" name="Text Box 12"/>
          <p:cNvSpPr txBox="1">
            <a:spLocks noChangeArrowheads="1"/>
          </p:cNvSpPr>
          <p:nvPr/>
        </p:nvSpPr>
        <p:spPr bwMode="auto">
          <a:xfrm>
            <a:off x="2825750" y="3327400"/>
            <a:ext cx="5538788"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Do not lift vehicles with passengers inside or with the doors, hood, or luggage lid open.</a:t>
            </a:r>
          </a:p>
        </p:txBody>
      </p:sp>
      <p:sp>
        <p:nvSpPr>
          <p:cNvPr id="209933" name="Text Box 13"/>
          <p:cNvSpPr txBox="1">
            <a:spLocks noChangeArrowheads="1"/>
          </p:cNvSpPr>
          <p:nvPr/>
        </p:nvSpPr>
        <p:spPr bwMode="auto">
          <a:xfrm>
            <a:off x="2832100" y="4005263"/>
            <a:ext cx="5645150"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Be sure that the lift’s locking mechanism is in the locked position before walking under the lift.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28"/>
                                        </p:tgtEl>
                                        <p:attrNameLst>
                                          <p:attrName>style.visibility</p:attrName>
                                        </p:attrNameLst>
                                      </p:cBhvr>
                                      <p:to>
                                        <p:strVal val="visible"/>
                                      </p:to>
                                    </p:set>
                                    <p:animEffect transition="in" filter="wipe(left)">
                                      <p:cBhvr>
                                        <p:cTn id="7" dur="500"/>
                                        <p:tgtEl>
                                          <p:spTgt spid="2099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9923"/>
                                        </p:tgtEl>
                                        <p:attrNameLst>
                                          <p:attrName>style.visibility</p:attrName>
                                        </p:attrNameLst>
                                      </p:cBhvr>
                                      <p:to>
                                        <p:strVal val="visible"/>
                                      </p:to>
                                    </p:set>
                                    <p:animEffect transition="in" filter="wipe(left)">
                                      <p:cBhvr>
                                        <p:cTn id="12" dur="500"/>
                                        <p:tgtEl>
                                          <p:spTgt spid="2099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9929"/>
                                        </p:tgtEl>
                                        <p:attrNameLst>
                                          <p:attrName>style.visibility</p:attrName>
                                        </p:attrNameLst>
                                      </p:cBhvr>
                                      <p:to>
                                        <p:strVal val="visible"/>
                                      </p:to>
                                    </p:set>
                                    <p:animEffect transition="in" filter="wipe(left)">
                                      <p:cBhvr>
                                        <p:cTn id="17" dur="500"/>
                                        <p:tgtEl>
                                          <p:spTgt spid="2099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9932"/>
                                        </p:tgtEl>
                                        <p:attrNameLst>
                                          <p:attrName>style.visibility</p:attrName>
                                        </p:attrNameLst>
                                      </p:cBhvr>
                                      <p:to>
                                        <p:strVal val="visible"/>
                                      </p:to>
                                    </p:set>
                                    <p:animEffect transition="in" filter="wipe(left)">
                                      <p:cBhvr>
                                        <p:cTn id="22" dur="500"/>
                                        <p:tgtEl>
                                          <p:spTgt spid="2099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9933"/>
                                        </p:tgtEl>
                                        <p:attrNameLst>
                                          <p:attrName>style.visibility</p:attrName>
                                        </p:attrNameLst>
                                      </p:cBhvr>
                                      <p:to>
                                        <p:strVal val="visible"/>
                                      </p:to>
                                    </p:set>
                                    <p:animEffect transition="in" filter="wipe(left)">
                                      <p:cBhvr>
                                        <p:cTn id="27" dur="500"/>
                                        <p:tgtEl>
                                          <p:spTgt spid="2099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9927"/>
                                        </p:tgtEl>
                                        <p:attrNameLst>
                                          <p:attrName>style.visibility</p:attrName>
                                        </p:attrNameLst>
                                      </p:cBhvr>
                                      <p:to>
                                        <p:strVal val="visible"/>
                                      </p:to>
                                    </p:set>
                                    <p:animEffect transition="in" filter="wipe(left)">
                                      <p:cBhvr>
                                        <p:cTn id="32" dur="500"/>
                                        <p:tgtEl>
                                          <p:spTgt spid="209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p:bldP spid="209927" grpId="0"/>
      <p:bldP spid="209928" grpId="0"/>
      <p:bldP spid="209929" grpId="0"/>
      <p:bldP spid="209932" grpId="0"/>
      <p:bldP spid="2099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879725" y="609600"/>
            <a:ext cx="5614988" cy="457200"/>
          </a:xfrm>
          <a:prstGeom prst="rect">
            <a:avLst/>
          </a:prstGeom>
          <a:noFill/>
          <a:ln w="9525">
            <a:noFill/>
            <a:miter lim="800000"/>
            <a:headEnd/>
            <a:tailEnd/>
          </a:ln>
        </p:spPr>
        <p:txBody>
          <a:bodyPr>
            <a:spAutoFit/>
          </a:bodyPr>
          <a:lstStyle/>
          <a:p>
            <a:pPr defTabSz="455613"/>
            <a:r>
              <a:rPr lang="en-US" sz="2400">
                <a:latin typeface="Impact" pitchFamily="-110" charset="0"/>
              </a:rPr>
              <a:t>Common lifting devices</a:t>
            </a:r>
          </a:p>
        </p:txBody>
      </p:sp>
      <p:sp>
        <p:nvSpPr>
          <p:cNvPr id="210948" name="Text Box 4"/>
          <p:cNvSpPr txBox="1">
            <a:spLocks noChangeArrowheads="1"/>
          </p:cNvSpPr>
          <p:nvPr/>
        </p:nvSpPr>
        <p:spPr bwMode="auto">
          <a:xfrm>
            <a:off x="1973263" y="1089025"/>
            <a:ext cx="5765800" cy="336550"/>
          </a:xfrm>
          <a:prstGeom prst="rect">
            <a:avLst/>
          </a:prstGeom>
          <a:noFill/>
          <a:ln w="9525">
            <a:noFill/>
            <a:miter lim="800000"/>
            <a:headEnd/>
            <a:tailEnd/>
          </a:ln>
        </p:spPr>
        <p:txBody>
          <a:bodyPr>
            <a:spAutoFit/>
          </a:bodyPr>
          <a:lstStyle/>
          <a:p>
            <a:pPr lvl="2" defTabSz="455613">
              <a:buFontTx/>
              <a:buChar char="•"/>
              <a:tabLst>
                <a:tab pos="339725" algn="l"/>
              </a:tabLst>
            </a:pPr>
            <a:r>
              <a:rPr lang="en-US" sz="1600"/>
              <a:t>  Hydraulic floor jack</a:t>
            </a:r>
          </a:p>
        </p:txBody>
      </p:sp>
      <p:pic>
        <p:nvPicPr>
          <p:cNvPr id="210951" name="Picture 7" descr="01020302"/>
          <p:cNvPicPr>
            <a:picLocks noChangeAspect="1" noChangeArrowheads="1"/>
          </p:cNvPicPr>
          <p:nvPr/>
        </p:nvPicPr>
        <p:blipFill>
          <a:blip r:embed="rId2"/>
          <a:srcRect/>
          <a:stretch>
            <a:fillRect/>
          </a:stretch>
        </p:blipFill>
        <p:spPr bwMode="auto">
          <a:xfrm>
            <a:off x="3573463" y="1609725"/>
            <a:ext cx="4267200" cy="3213100"/>
          </a:xfrm>
          <a:prstGeom prst="rect">
            <a:avLst/>
          </a:prstGeom>
          <a:noFill/>
          <a:ln w="28575">
            <a:solidFill>
              <a:srgbClr val="000000"/>
            </a:solidFill>
            <a:miter lim="800000"/>
            <a:headEnd/>
            <a:tailEnd/>
          </a:ln>
        </p:spPr>
      </p:pic>
      <p:sp>
        <p:nvSpPr>
          <p:cNvPr id="210952" name="Text Box 8"/>
          <p:cNvSpPr txBox="1">
            <a:spLocks noChangeArrowheads="1"/>
          </p:cNvSpPr>
          <p:nvPr/>
        </p:nvSpPr>
        <p:spPr bwMode="auto">
          <a:xfrm>
            <a:off x="2065338" y="5011738"/>
            <a:ext cx="6554787" cy="581025"/>
          </a:xfrm>
          <a:prstGeom prst="rect">
            <a:avLst/>
          </a:prstGeom>
          <a:noFill/>
          <a:ln w="9525">
            <a:noFill/>
            <a:miter lim="800000"/>
            <a:headEnd/>
            <a:tailEnd/>
          </a:ln>
        </p:spPr>
        <p:txBody>
          <a:bodyPr>
            <a:spAutoFit/>
          </a:bodyPr>
          <a:lstStyle/>
          <a:p>
            <a:pPr lvl="2" defTabSz="455613">
              <a:tabLst>
                <a:tab pos="339725" algn="l"/>
              </a:tabLst>
            </a:pPr>
            <a:r>
              <a:rPr lang="en-US" sz="1600"/>
              <a:t>Uses mechanical force, with the operator using a lever to pump up the jack</a:t>
            </a:r>
          </a:p>
        </p:txBody>
      </p:sp>
      <p:sp>
        <p:nvSpPr>
          <p:cNvPr id="210953" name="Text Box 9"/>
          <p:cNvSpPr txBox="1">
            <a:spLocks noChangeArrowheads="1"/>
          </p:cNvSpPr>
          <p:nvPr/>
        </p:nvSpPr>
        <p:spPr bwMode="auto">
          <a:xfrm>
            <a:off x="2065338" y="5678488"/>
            <a:ext cx="5765800" cy="336550"/>
          </a:xfrm>
          <a:prstGeom prst="rect">
            <a:avLst/>
          </a:prstGeom>
          <a:noFill/>
          <a:ln w="9525">
            <a:noFill/>
            <a:miter lim="800000"/>
            <a:headEnd/>
            <a:tailEnd/>
          </a:ln>
        </p:spPr>
        <p:txBody>
          <a:bodyPr>
            <a:spAutoFit/>
          </a:bodyPr>
          <a:lstStyle/>
          <a:p>
            <a:pPr lvl="2" defTabSz="455613">
              <a:tabLst>
                <a:tab pos="339725" algn="l"/>
              </a:tabLst>
            </a:pPr>
            <a:r>
              <a:rPr lang="en-US" sz="1600"/>
              <a:t>Is mounted on four wheels for portability</a:t>
            </a:r>
            <a:endParaRPr lang="en-US" sz="1600" baseline="30000">
              <a:solidFill>
                <a:srgbClr val="000000"/>
              </a:solidFill>
            </a:endParaRPr>
          </a:p>
        </p:txBody>
      </p:sp>
      <p:sp>
        <p:nvSpPr>
          <p:cNvPr id="210954" name="Text Box 10"/>
          <p:cNvSpPr txBox="1">
            <a:spLocks noChangeArrowheads="1"/>
          </p:cNvSpPr>
          <p:nvPr/>
        </p:nvSpPr>
        <p:spPr bwMode="auto">
          <a:xfrm>
            <a:off x="2065338" y="6086475"/>
            <a:ext cx="6480175" cy="581025"/>
          </a:xfrm>
          <a:prstGeom prst="rect">
            <a:avLst/>
          </a:prstGeom>
          <a:noFill/>
          <a:ln w="9525">
            <a:noFill/>
            <a:miter lim="800000"/>
            <a:headEnd/>
            <a:tailEnd/>
          </a:ln>
        </p:spPr>
        <p:txBody>
          <a:bodyPr>
            <a:spAutoFit/>
          </a:bodyPr>
          <a:lstStyle/>
          <a:p>
            <a:pPr lvl="2" defTabSz="455613">
              <a:tabLst>
                <a:tab pos="339725" algn="l"/>
              </a:tabLst>
            </a:pPr>
            <a:r>
              <a:rPr lang="en-US" sz="1600"/>
              <a:t>Used often in raising the front, rear, or side of a vehicle for placement on safety stands</a:t>
            </a:r>
            <a:endParaRPr lang="en-US" sz="1600" baseline="30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wipe(left)">
                                      <p:cBhvr>
                                        <p:cTn id="7" dur="500"/>
                                        <p:tgtEl>
                                          <p:spTgt spid="21094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109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0952"/>
                                        </p:tgtEl>
                                        <p:attrNameLst>
                                          <p:attrName>style.visibility</p:attrName>
                                        </p:attrNameLst>
                                      </p:cBhvr>
                                      <p:to>
                                        <p:strVal val="visible"/>
                                      </p:to>
                                    </p:set>
                                    <p:animEffect transition="in" filter="wipe(left)">
                                      <p:cBhvr>
                                        <p:cTn id="15" dur="500"/>
                                        <p:tgtEl>
                                          <p:spTgt spid="2109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0953"/>
                                        </p:tgtEl>
                                        <p:attrNameLst>
                                          <p:attrName>style.visibility</p:attrName>
                                        </p:attrNameLst>
                                      </p:cBhvr>
                                      <p:to>
                                        <p:strVal val="visible"/>
                                      </p:to>
                                    </p:set>
                                    <p:animEffect transition="in" filter="wipe(left)">
                                      <p:cBhvr>
                                        <p:cTn id="20" dur="500"/>
                                        <p:tgtEl>
                                          <p:spTgt spid="21095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0954"/>
                                        </p:tgtEl>
                                        <p:attrNameLst>
                                          <p:attrName>style.visibility</p:attrName>
                                        </p:attrNameLst>
                                      </p:cBhvr>
                                      <p:to>
                                        <p:strVal val="visible"/>
                                      </p:to>
                                    </p:set>
                                    <p:animEffect transition="in" filter="wipe(left)">
                                      <p:cBhvr>
                                        <p:cTn id="25" dur="500"/>
                                        <p:tgtEl>
                                          <p:spTgt spid="210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10952" grpId="0"/>
      <p:bldP spid="210953" grpId="0"/>
      <p:bldP spid="2109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79725" y="609600"/>
            <a:ext cx="5614988" cy="457200"/>
          </a:xfrm>
          <a:prstGeom prst="rect">
            <a:avLst/>
          </a:prstGeom>
          <a:noFill/>
          <a:ln w="9525">
            <a:noFill/>
            <a:miter lim="800000"/>
            <a:headEnd/>
            <a:tailEnd/>
          </a:ln>
        </p:spPr>
        <p:txBody>
          <a:bodyPr>
            <a:spAutoFit/>
          </a:bodyPr>
          <a:lstStyle/>
          <a:p>
            <a:pPr defTabSz="455613"/>
            <a:r>
              <a:rPr lang="en-US" sz="2400">
                <a:latin typeface="Impact" pitchFamily="-110" charset="0"/>
              </a:rPr>
              <a:t>Common lifting devices</a:t>
            </a:r>
          </a:p>
        </p:txBody>
      </p:sp>
      <p:sp>
        <p:nvSpPr>
          <p:cNvPr id="212995" name="Text Box 3"/>
          <p:cNvSpPr txBox="1">
            <a:spLocks noChangeArrowheads="1"/>
          </p:cNvSpPr>
          <p:nvPr/>
        </p:nvSpPr>
        <p:spPr bwMode="auto">
          <a:xfrm>
            <a:off x="1963738" y="1093788"/>
            <a:ext cx="5765800" cy="336550"/>
          </a:xfrm>
          <a:prstGeom prst="rect">
            <a:avLst/>
          </a:prstGeom>
          <a:noFill/>
          <a:ln w="9525">
            <a:noFill/>
            <a:miter lim="800000"/>
            <a:headEnd/>
            <a:tailEnd/>
          </a:ln>
        </p:spPr>
        <p:txBody>
          <a:bodyPr>
            <a:spAutoFit/>
          </a:bodyPr>
          <a:lstStyle/>
          <a:p>
            <a:pPr lvl="2" defTabSz="455613">
              <a:tabLst>
                <a:tab pos="339725" algn="l"/>
              </a:tabLst>
            </a:pPr>
            <a:r>
              <a:rPr lang="en-US" sz="1600"/>
              <a:t>Safety</a:t>
            </a:r>
          </a:p>
        </p:txBody>
      </p:sp>
      <p:sp>
        <p:nvSpPr>
          <p:cNvPr id="213000" name="Text Box 8"/>
          <p:cNvSpPr txBox="1">
            <a:spLocks noChangeArrowheads="1"/>
          </p:cNvSpPr>
          <p:nvPr/>
        </p:nvSpPr>
        <p:spPr bwMode="auto">
          <a:xfrm>
            <a:off x="2805113" y="1533525"/>
            <a:ext cx="5984875"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Ensure the vehicle being lifted is on a level, solid surface.</a:t>
            </a:r>
          </a:p>
        </p:txBody>
      </p:sp>
      <p:sp>
        <p:nvSpPr>
          <p:cNvPr id="213001" name="Text Box 9"/>
          <p:cNvSpPr txBox="1">
            <a:spLocks noChangeArrowheads="1"/>
          </p:cNvSpPr>
          <p:nvPr/>
        </p:nvSpPr>
        <p:spPr bwMode="auto">
          <a:xfrm>
            <a:off x="2805113" y="1965325"/>
            <a:ext cx="5810250"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Always be sure the release valve is completely closed before attempting to lift a vehicle.</a:t>
            </a:r>
          </a:p>
        </p:txBody>
      </p:sp>
      <p:sp>
        <p:nvSpPr>
          <p:cNvPr id="213002" name="Text Box 10"/>
          <p:cNvSpPr txBox="1">
            <a:spLocks noChangeArrowheads="1"/>
          </p:cNvSpPr>
          <p:nvPr/>
        </p:nvSpPr>
        <p:spPr bwMode="auto">
          <a:xfrm>
            <a:off x="2800350" y="2630488"/>
            <a:ext cx="5708650"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Refer to service information to find the correct lift point on the vehicle to position the saddle of the jack.</a:t>
            </a:r>
          </a:p>
        </p:txBody>
      </p:sp>
      <p:sp>
        <p:nvSpPr>
          <p:cNvPr id="213003" name="Text Box 11"/>
          <p:cNvSpPr txBox="1">
            <a:spLocks noChangeArrowheads="1"/>
          </p:cNvSpPr>
          <p:nvPr/>
        </p:nvSpPr>
        <p:spPr bwMode="auto">
          <a:xfrm>
            <a:off x="2792413" y="3298825"/>
            <a:ext cx="5708650"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Never crawl under a vehicle held up only by a jack, either hydraulic or pneumatic.  Always use safety stands to support the vehicle.</a:t>
            </a:r>
          </a:p>
        </p:txBody>
      </p:sp>
      <p:sp>
        <p:nvSpPr>
          <p:cNvPr id="213006" name="Text Box 14"/>
          <p:cNvSpPr txBox="1">
            <a:spLocks noChangeArrowheads="1"/>
          </p:cNvSpPr>
          <p:nvPr/>
        </p:nvSpPr>
        <p:spPr bwMode="auto">
          <a:xfrm>
            <a:off x="2781300" y="4189413"/>
            <a:ext cx="5984875"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Be sure that the load-capacity rating for the safety stands is sufficient to safely support the vehicle.</a:t>
            </a:r>
          </a:p>
        </p:txBody>
      </p:sp>
      <p:sp>
        <p:nvSpPr>
          <p:cNvPr id="213007" name="Text Box 15"/>
          <p:cNvSpPr txBox="1">
            <a:spLocks noChangeArrowheads="1"/>
          </p:cNvSpPr>
          <p:nvPr/>
        </p:nvSpPr>
        <p:spPr bwMode="auto">
          <a:xfrm>
            <a:off x="2770188" y="4829175"/>
            <a:ext cx="5984875"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After positioning the safety stands under the vehicle, shake the body of the vehicle to make sure it is stable.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wipe(left)">
                                      <p:cBhvr>
                                        <p:cTn id="7" dur="500"/>
                                        <p:tgtEl>
                                          <p:spTgt spid="2129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3000"/>
                                        </p:tgtEl>
                                        <p:attrNameLst>
                                          <p:attrName>style.visibility</p:attrName>
                                        </p:attrNameLst>
                                      </p:cBhvr>
                                      <p:to>
                                        <p:strVal val="visible"/>
                                      </p:to>
                                    </p:set>
                                    <p:animEffect transition="in" filter="wipe(left)">
                                      <p:cBhvr>
                                        <p:cTn id="12" dur="500"/>
                                        <p:tgtEl>
                                          <p:spTgt spid="2130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3001"/>
                                        </p:tgtEl>
                                        <p:attrNameLst>
                                          <p:attrName>style.visibility</p:attrName>
                                        </p:attrNameLst>
                                      </p:cBhvr>
                                      <p:to>
                                        <p:strVal val="visible"/>
                                      </p:to>
                                    </p:set>
                                    <p:animEffect transition="in" filter="wipe(left)">
                                      <p:cBhvr>
                                        <p:cTn id="17" dur="500"/>
                                        <p:tgtEl>
                                          <p:spTgt spid="2130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3002"/>
                                        </p:tgtEl>
                                        <p:attrNameLst>
                                          <p:attrName>style.visibility</p:attrName>
                                        </p:attrNameLst>
                                      </p:cBhvr>
                                      <p:to>
                                        <p:strVal val="visible"/>
                                      </p:to>
                                    </p:set>
                                    <p:animEffect transition="in" filter="wipe(left)">
                                      <p:cBhvr>
                                        <p:cTn id="22" dur="500"/>
                                        <p:tgtEl>
                                          <p:spTgt spid="2130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3003"/>
                                        </p:tgtEl>
                                        <p:attrNameLst>
                                          <p:attrName>style.visibility</p:attrName>
                                        </p:attrNameLst>
                                      </p:cBhvr>
                                      <p:to>
                                        <p:strVal val="visible"/>
                                      </p:to>
                                    </p:set>
                                    <p:animEffect transition="in" filter="wipe(left)">
                                      <p:cBhvr>
                                        <p:cTn id="27" dur="500"/>
                                        <p:tgtEl>
                                          <p:spTgt spid="2130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3006"/>
                                        </p:tgtEl>
                                        <p:attrNameLst>
                                          <p:attrName>style.visibility</p:attrName>
                                        </p:attrNameLst>
                                      </p:cBhvr>
                                      <p:to>
                                        <p:strVal val="visible"/>
                                      </p:to>
                                    </p:set>
                                    <p:animEffect transition="in" filter="wipe(left)">
                                      <p:cBhvr>
                                        <p:cTn id="32" dur="500"/>
                                        <p:tgtEl>
                                          <p:spTgt spid="21300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3007"/>
                                        </p:tgtEl>
                                        <p:attrNameLst>
                                          <p:attrName>style.visibility</p:attrName>
                                        </p:attrNameLst>
                                      </p:cBhvr>
                                      <p:to>
                                        <p:strVal val="visible"/>
                                      </p:to>
                                    </p:set>
                                    <p:animEffect transition="in" filter="wipe(left)">
                                      <p:cBhvr>
                                        <p:cTn id="37" dur="500"/>
                                        <p:tgtEl>
                                          <p:spTgt spid="213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p:bldP spid="213000" grpId="0"/>
      <p:bldP spid="213001" grpId="0"/>
      <p:bldP spid="213002" grpId="0"/>
      <p:bldP spid="213003" grpId="0"/>
      <p:bldP spid="213006" grpId="0"/>
      <p:bldP spid="2130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79725" y="609600"/>
            <a:ext cx="5614988" cy="457200"/>
          </a:xfrm>
          <a:prstGeom prst="rect">
            <a:avLst/>
          </a:prstGeom>
          <a:noFill/>
          <a:ln w="9525">
            <a:noFill/>
            <a:miter lim="800000"/>
            <a:headEnd/>
            <a:tailEnd/>
          </a:ln>
        </p:spPr>
        <p:txBody>
          <a:bodyPr>
            <a:spAutoFit/>
          </a:bodyPr>
          <a:lstStyle/>
          <a:p>
            <a:pPr defTabSz="455613"/>
            <a:r>
              <a:rPr lang="en-US" sz="2400">
                <a:latin typeface="Impact" pitchFamily="-110" charset="0"/>
              </a:rPr>
              <a:t>Common lifting devices</a:t>
            </a:r>
          </a:p>
        </p:txBody>
      </p:sp>
      <p:sp>
        <p:nvSpPr>
          <p:cNvPr id="214026" name="Text Box 10"/>
          <p:cNvSpPr txBox="1">
            <a:spLocks noChangeArrowheads="1"/>
          </p:cNvSpPr>
          <p:nvPr/>
        </p:nvSpPr>
        <p:spPr bwMode="auto">
          <a:xfrm>
            <a:off x="2805113" y="1127125"/>
            <a:ext cx="5984875"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After raising a vehicle with a floor jack, be sure the handle of the jack is pointed straight up.</a:t>
            </a:r>
          </a:p>
        </p:txBody>
      </p:sp>
      <p:sp>
        <p:nvSpPr>
          <p:cNvPr id="214027" name="Text Box 11"/>
          <p:cNvSpPr txBox="1">
            <a:spLocks noChangeArrowheads="1"/>
          </p:cNvSpPr>
          <p:nvPr/>
        </p:nvSpPr>
        <p:spPr bwMode="auto">
          <a:xfrm>
            <a:off x="2774950" y="1784350"/>
            <a:ext cx="5984875"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Do not operate hydraulic jacks if they are leaking because they may fail.</a:t>
            </a:r>
          </a:p>
        </p:txBody>
      </p:sp>
      <p:sp>
        <p:nvSpPr>
          <p:cNvPr id="214030" name="Rectangle 14"/>
          <p:cNvSpPr>
            <a:spLocks noChangeArrowheads="1"/>
          </p:cNvSpPr>
          <p:nvPr/>
        </p:nvSpPr>
        <p:spPr bwMode="auto">
          <a:xfrm>
            <a:off x="2836863" y="4421188"/>
            <a:ext cx="5605462" cy="1069975"/>
          </a:xfrm>
          <a:prstGeom prst="rect">
            <a:avLst/>
          </a:prstGeom>
          <a:noFill/>
          <a:ln w="9525">
            <a:noFill/>
            <a:miter lim="800000"/>
            <a:headEnd/>
            <a:tailEnd/>
          </a:ln>
        </p:spPr>
        <p:txBody>
          <a:bodyPr>
            <a:spAutoFit/>
          </a:bodyPr>
          <a:lstStyle/>
          <a:p>
            <a:pPr marL="228600" lvl="2">
              <a:tabLst>
                <a:tab pos="0" algn="l"/>
              </a:tabLst>
            </a:pPr>
            <a:r>
              <a:rPr lang="en-US" sz="1600" b="1"/>
              <a:t>CAUTION:  If the release mechanism is opened all the way, it will drop the vehicle to the floor instantly.  This may cause injury to the operator and others in the area as well as damage to vehicle.</a:t>
            </a:r>
          </a:p>
        </p:txBody>
      </p:sp>
      <p:sp>
        <p:nvSpPr>
          <p:cNvPr id="214032" name="Text Box 16"/>
          <p:cNvSpPr txBox="1">
            <a:spLocks noChangeArrowheads="1"/>
          </p:cNvSpPr>
          <p:nvPr/>
        </p:nvSpPr>
        <p:spPr bwMode="auto">
          <a:xfrm>
            <a:off x="2778125" y="2411413"/>
            <a:ext cx="5984875"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Do not lift vehicles with passengers inside or with the doors, hood, or luggage lid open.</a:t>
            </a:r>
          </a:p>
        </p:txBody>
      </p:sp>
      <p:sp>
        <p:nvSpPr>
          <p:cNvPr id="214033" name="Text Box 17"/>
          <p:cNvSpPr txBox="1">
            <a:spLocks noChangeArrowheads="1"/>
          </p:cNvSpPr>
          <p:nvPr/>
        </p:nvSpPr>
        <p:spPr bwMode="auto">
          <a:xfrm>
            <a:off x="2757488" y="3027363"/>
            <a:ext cx="5984875" cy="13144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Make sure everyone in the vicinity is standing well away from a raised vehicle before opening the release valve to lower it.  When lowering a vehicle, the release mechanism should be opened a little at a time, and then closed, to lower the vehicle a little at a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26"/>
                                        </p:tgtEl>
                                        <p:attrNameLst>
                                          <p:attrName>style.visibility</p:attrName>
                                        </p:attrNameLst>
                                      </p:cBhvr>
                                      <p:to>
                                        <p:strVal val="visible"/>
                                      </p:to>
                                    </p:set>
                                    <p:animEffect transition="in" filter="wipe(left)">
                                      <p:cBhvr>
                                        <p:cTn id="7" dur="500"/>
                                        <p:tgtEl>
                                          <p:spTgt spid="214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4027"/>
                                        </p:tgtEl>
                                        <p:attrNameLst>
                                          <p:attrName>style.visibility</p:attrName>
                                        </p:attrNameLst>
                                      </p:cBhvr>
                                      <p:to>
                                        <p:strVal val="visible"/>
                                      </p:to>
                                    </p:set>
                                    <p:animEffect transition="in" filter="wipe(left)">
                                      <p:cBhvr>
                                        <p:cTn id="12" dur="500"/>
                                        <p:tgtEl>
                                          <p:spTgt spid="214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4032"/>
                                        </p:tgtEl>
                                        <p:attrNameLst>
                                          <p:attrName>style.visibility</p:attrName>
                                        </p:attrNameLst>
                                      </p:cBhvr>
                                      <p:to>
                                        <p:strVal val="visible"/>
                                      </p:to>
                                    </p:set>
                                    <p:animEffect transition="in" filter="wipe(left)">
                                      <p:cBhvr>
                                        <p:cTn id="17" dur="500"/>
                                        <p:tgtEl>
                                          <p:spTgt spid="2140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4033"/>
                                        </p:tgtEl>
                                        <p:attrNameLst>
                                          <p:attrName>style.visibility</p:attrName>
                                        </p:attrNameLst>
                                      </p:cBhvr>
                                      <p:to>
                                        <p:strVal val="visible"/>
                                      </p:to>
                                    </p:set>
                                    <p:animEffect transition="in" filter="wipe(left)">
                                      <p:cBhvr>
                                        <p:cTn id="22" dur="500"/>
                                        <p:tgtEl>
                                          <p:spTgt spid="2140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4030"/>
                                        </p:tgtEl>
                                        <p:attrNameLst>
                                          <p:attrName>style.visibility</p:attrName>
                                        </p:attrNameLst>
                                      </p:cBhvr>
                                      <p:to>
                                        <p:strVal val="visible"/>
                                      </p:to>
                                    </p:set>
                                    <p:animEffect transition="in" filter="wipe(left)">
                                      <p:cBhvr>
                                        <p:cTn id="27" dur="500"/>
                                        <p:tgtEl>
                                          <p:spTgt spid="214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6" grpId="0"/>
      <p:bldP spid="214027" grpId="0"/>
      <p:bldP spid="214030" grpId="0"/>
      <p:bldP spid="214032" grpId="0"/>
      <p:bldP spid="2140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2879725" y="609600"/>
            <a:ext cx="5614988" cy="457200"/>
          </a:xfrm>
          <a:prstGeom prst="rect">
            <a:avLst/>
          </a:prstGeom>
          <a:noFill/>
          <a:ln w="9525">
            <a:noFill/>
            <a:miter lim="800000"/>
            <a:headEnd/>
            <a:tailEnd/>
          </a:ln>
        </p:spPr>
        <p:txBody>
          <a:bodyPr>
            <a:spAutoFit/>
          </a:bodyPr>
          <a:lstStyle/>
          <a:p>
            <a:pPr defTabSz="455613"/>
            <a:r>
              <a:rPr lang="en-US" sz="2400">
                <a:latin typeface="Impact" pitchFamily="-110" charset="0"/>
              </a:rPr>
              <a:t>Common support devices</a:t>
            </a:r>
          </a:p>
        </p:txBody>
      </p:sp>
      <p:sp>
        <p:nvSpPr>
          <p:cNvPr id="216067" name="Text Box 3"/>
          <p:cNvSpPr txBox="1">
            <a:spLocks noChangeArrowheads="1"/>
          </p:cNvSpPr>
          <p:nvPr/>
        </p:nvSpPr>
        <p:spPr bwMode="auto">
          <a:xfrm>
            <a:off x="2801938" y="1106488"/>
            <a:ext cx="2292350"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Safety stands</a:t>
            </a:r>
          </a:p>
        </p:txBody>
      </p:sp>
      <p:sp>
        <p:nvSpPr>
          <p:cNvPr id="216068" name="Text Box 4"/>
          <p:cNvSpPr txBox="1">
            <a:spLocks noChangeArrowheads="1"/>
          </p:cNvSpPr>
          <p:nvPr/>
        </p:nvSpPr>
        <p:spPr bwMode="auto">
          <a:xfrm>
            <a:off x="2217738" y="1489075"/>
            <a:ext cx="5765800" cy="581025"/>
          </a:xfrm>
          <a:prstGeom prst="rect">
            <a:avLst/>
          </a:prstGeom>
          <a:noFill/>
          <a:ln w="9525">
            <a:noFill/>
            <a:miter lim="800000"/>
            <a:headEnd/>
            <a:tailEnd/>
          </a:ln>
        </p:spPr>
        <p:txBody>
          <a:bodyPr>
            <a:spAutoFit/>
          </a:bodyPr>
          <a:lstStyle/>
          <a:p>
            <a:pPr lvl="2" defTabSz="455613">
              <a:tabLst>
                <a:tab pos="339725" algn="l"/>
              </a:tabLst>
            </a:pPr>
            <a:r>
              <a:rPr lang="en-US" sz="1600"/>
              <a:t>Sturdy metal devices that support the vehicle after being lifted by a jack</a:t>
            </a:r>
            <a:endParaRPr lang="en-US" sz="1600" baseline="30000">
              <a:solidFill>
                <a:srgbClr val="000000"/>
              </a:solidFill>
            </a:endParaRPr>
          </a:p>
        </p:txBody>
      </p:sp>
      <p:pic>
        <p:nvPicPr>
          <p:cNvPr id="216070" name="Picture 6" descr="01020303"/>
          <p:cNvPicPr>
            <a:picLocks noChangeAspect="1" noChangeArrowheads="1"/>
          </p:cNvPicPr>
          <p:nvPr/>
        </p:nvPicPr>
        <p:blipFill>
          <a:blip r:embed="rId2"/>
          <a:srcRect l="-3352" t="-5638" r="-2408" b="-6192"/>
          <a:stretch>
            <a:fillRect/>
          </a:stretch>
        </p:blipFill>
        <p:spPr bwMode="auto">
          <a:xfrm>
            <a:off x="2855913" y="2190750"/>
            <a:ext cx="2984500" cy="2647950"/>
          </a:xfrm>
          <a:prstGeom prst="rect">
            <a:avLst/>
          </a:prstGeom>
          <a:noFill/>
          <a:ln w="28575">
            <a:solidFill>
              <a:srgbClr val="000000"/>
            </a:solidFill>
            <a:miter lim="800000"/>
            <a:headEnd/>
            <a:tailEnd/>
          </a:ln>
        </p:spPr>
      </p:pic>
      <p:pic>
        <p:nvPicPr>
          <p:cNvPr id="6" name="Picture 5" descr="Saftey Stand 1.jpg"/>
          <p:cNvPicPr>
            <a:picLocks noChangeAspect="1"/>
          </p:cNvPicPr>
          <p:nvPr/>
        </p:nvPicPr>
        <p:blipFill>
          <a:blip r:embed="rId3"/>
          <a:srcRect b="22643"/>
          <a:stretch>
            <a:fillRect/>
          </a:stretch>
        </p:blipFill>
        <p:spPr bwMode="auto">
          <a:xfrm>
            <a:off x="6089650" y="2182813"/>
            <a:ext cx="2574925" cy="2655887"/>
          </a:xfrm>
          <a:prstGeom prst="rect">
            <a:avLst/>
          </a:prstGeom>
          <a:noFill/>
          <a:ln w="28575">
            <a:solidFill>
              <a:schemeClr val="tx1"/>
            </a:solidFill>
            <a:miter lim="800000"/>
            <a:headEnd/>
            <a:tailEnd/>
          </a:ln>
        </p:spPr>
      </p:pic>
      <p:sp>
        <p:nvSpPr>
          <p:cNvPr id="7" name="Text Box 3"/>
          <p:cNvSpPr txBox="1">
            <a:spLocks noChangeArrowheads="1"/>
          </p:cNvSpPr>
          <p:nvPr/>
        </p:nvSpPr>
        <p:spPr bwMode="auto">
          <a:xfrm>
            <a:off x="2222500" y="5381625"/>
            <a:ext cx="6138863" cy="581025"/>
          </a:xfrm>
          <a:prstGeom prst="rect">
            <a:avLst/>
          </a:prstGeom>
          <a:noFill/>
          <a:ln w="9525">
            <a:noFill/>
            <a:miter lim="800000"/>
            <a:headEnd/>
            <a:tailEnd/>
          </a:ln>
        </p:spPr>
        <p:txBody>
          <a:bodyPr>
            <a:spAutoFit/>
          </a:bodyPr>
          <a:lstStyle/>
          <a:p>
            <a:pPr lvl="2" defTabSz="455613">
              <a:tabLst>
                <a:tab pos="339725" algn="l"/>
              </a:tabLst>
            </a:pPr>
            <a:r>
              <a:rPr lang="en-US" sz="1600"/>
              <a:t>Placed under secure points on the vehicle such as the frame and axle housing</a:t>
            </a:r>
          </a:p>
        </p:txBody>
      </p:sp>
      <p:sp>
        <p:nvSpPr>
          <p:cNvPr id="8" name="Text Box 4"/>
          <p:cNvSpPr txBox="1">
            <a:spLocks noChangeArrowheads="1"/>
          </p:cNvSpPr>
          <p:nvPr/>
        </p:nvSpPr>
        <p:spPr bwMode="auto">
          <a:xfrm>
            <a:off x="2222500" y="4986338"/>
            <a:ext cx="5765800" cy="336550"/>
          </a:xfrm>
          <a:prstGeom prst="rect">
            <a:avLst/>
          </a:prstGeom>
          <a:noFill/>
          <a:ln w="9525">
            <a:noFill/>
            <a:miter lim="800000"/>
            <a:headEnd/>
            <a:tailEnd/>
          </a:ln>
        </p:spPr>
        <p:txBody>
          <a:bodyPr>
            <a:spAutoFit/>
          </a:bodyPr>
          <a:lstStyle/>
          <a:p>
            <a:pPr lvl="2" defTabSz="455613">
              <a:tabLst>
                <a:tab pos="339725" algn="l"/>
              </a:tabLst>
            </a:pPr>
            <a:r>
              <a:rPr lang="en-US" sz="1600"/>
              <a:t>Available in different heights and load capacities</a:t>
            </a:r>
          </a:p>
        </p:txBody>
      </p:sp>
      <p:sp>
        <p:nvSpPr>
          <p:cNvPr id="9" name="Text Box 7"/>
          <p:cNvSpPr txBox="1">
            <a:spLocks noChangeArrowheads="1"/>
          </p:cNvSpPr>
          <p:nvPr/>
        </p:nvSpPr>
        <p:spPr bwMode="auto">
          <a:xfrm>
            <a:off x="2222500" y="6018213"/>
            <a:ext cx="6754813" cy="581025"/>
          </a:xfrm>
          <a:prstGeom prst="rect">
            <a:avLst/>
          </a:prstGeom>
          <a:noFill/>
          <a:ln w="9525">
            <a:noFill/>
            <a:miter lim="800000"/>
            <a:headEnd/>
            <a:tailEnd/>
          </a:ln>
        </p:spPr>
        <p:txBody>
          <a:bodyPr>
            <a:spAutoFit/>
          </a:bodyPr>
          <a:lstStyle/>
          <a:p>
            <a:pPr lvl="2" defTabSz="455613">
              <a:tabLst>
                <a:tab pos="339725" algn="l"/>
              </a:tabLst>
            </a:pPr>
            <a:r>
              <a:rPr lang="en-US" sz="1600" b="1"/>
              <a:t>NOTE: </a:t>
            </a:r>
            <a:r>
              <a:rPr lang="en-US" sz="1600"/>
              <a:t> Refer to service information and the manufacturer’s instructions for the correct points to place safety stands.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6066"/>
                                        </p:tgtEl>
                                        <p:attrNameLst>
                                          <p:attrName>style.visibility</p:attrName>
                                        </p:attrNameLst>
                                      </p:cBhvr>
                                      <p:to>
                                        <p:strVal val="visible"/>
                                      </p:to>
                                    </p:set>
                                    <p:animEffect transition="in" filter="wipe(left)">
                                      <p:cBhvr>
                                        <p:cTn id="7" dur="500"/>
                                        <p:tgtEl>
                                          <p:spTgt spid="2160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6067"/>
                                        </p:tgtEl>
                                        <p:attrNameLst>
                                          <p:attrName>style.visibility</p:attrName>
                                        </p:attrNameLst>
                                      </p:cBhvr>
                                      <p:to>
                                        <p:strVal val="visible"/>
                                      </p:to>
                                    </p:set>
                                    <p:animEffect transition="in" filter="wipe(left)">
                                      <p:cBhvr>
                                        <p:cTn id="12" dur="500"/>
                                        <p:tgtEl>
                                          <p:spTgt spid="2160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6068"/>
                                        </p:tgtEl>
                                        <p:attrNameLst>
                                          <p:attrName>style.visibility</p:attrName>
                                        </p:attrNameLst>
                                      </p:cBhvr>
                                      <p:to>
                                        <p:strVal val="visible"/>
                                      </p:to>
                                    </p:set>
                                    <p:animEffect transition="in" filter="wipe(left)">
                                      <p:cBhvr>
                                        <p:cTn id="17" dur="500"/>
                                        <p:tgtEl>
                                          <p:spTgt spid="216068"/>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16070"/>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p:bldP spid="216067" grpId="0"/>
      <p:bldP spid="216068"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879725" y="609600"/>
            <a:ext cx="5614988" cy="457200"/>
          </a:xfrm>
          <a:prstGeom prst="rect">
            <a:avLst/>
          </a:prstGeom>
          <a:noFill/>
          <a:ln w="9525">
            <a:noFill/>
            <a:miter lim="800000"/>
            <a:headEnd/>
            <a:tailEnd/>
          </a:ln>
        </p:spPr>
        <p:txBody>
          <a:bodyPr>
            <a:spAutoFit/>
          </a:bodyPr>
          <a:lstStyle/>
          <a:p>
            <a:pPr defTabSz="455613"/>
            <a:r>
              <a:rPr lang="en-US" sz="2400">
                <a:latin typeface="Impact" pitchFamily="-110" charset="0"/>
              </a:rPr>
              <a:t>Common support devices</a:t>
            </a:r>
          </a:p>
        </p:txBody>
      </p:sp>
      <p:sp>
        <p:nvSpPr>
          <p:cNvPr id="218115" name="Text Box 3"/>
          <p:cNvSpPr txBox="1">
            <a:spLocks noChangeArrowheads="1"/>
          </p:cNvSpPr>
          <p:nvPr/>
        </p:nvSpPr>
        <p:spPr bwMode="auto">
          <a:xfrm>
            <a:off x="2789238" y="1106488"/>
            <a:ext cx="4691062" cy="3365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sz="1600"/>
              <a:t>Wheel blocks, also known as wheel chocks</a:t>
            </a:r>
          </a:p>
        </p:txBody>
      </p:sp>
      <p:sp>
        <p:nvSpPr>
          <p:cNvPr id="218116" name="Text Box 4"/>
          <p:cNvSpPr txBox="1">
            <a:spLocks noChangeArrowheads="1"/>
          </p:cNvSpPr>
          <p:nvPr/>
        </p:nvSpPr>
        <p:spPr bwMode="auto">
          <a:xfrm>
            <a:off x="2205038" y="1544638"/>
            <a:ext cx="3573462" cy="1314450"/>
          </a:xfrm>
          <a:prstGeom prst="rect">
            <a:avLst/>
          </a:prstGeom>
          <a:noFill/>
          <a:ln w="9525">
            <a:noFill/>
            <a:miter lim="800000"/>
            <a:headEnd/>
            <a:tailEnd/>
          </a:ln>
        </p:spPr>
        <p:txBody>
          <a:bodyPr>
            <a:spAutoFit/>
          </a:bodyPr>
          <a:lstStyle/>
          <a:p>
            <a:pPr lvl="2" defTabSz="455613">
              <a:tabLst>
                <a:tab pos="339725" algn="l"/>
              </a:tabLst>
            </a:pPr>
            <a:r>
              <a:rPr lang="en-US" sz="1600"/>
              <a:t>Wedge-shaped blocks used as a safety measure, in addition to safety stands, to keep the vehicle from rolling after being lifted</a:t>
            </a:r>
          </a:p>
        </p:txBody>
      </p:sp>
      <p:pic>
        <p:nvPicPr>
          <p:cNvPr id="218118" name="Picture 6" descr="01020304"/>
          <p:cNvPicPr>
            <a:picLocks noChangeAspect="1" noChangeArrowheads="1"/>
          </p:cNvPicPr>
          <p:nvPr/>
        </p:nvPicPr>
        <p:blipFill>
          <a:blip r:embed="rId2"/>
          <a:srcRect/>
          <a:stretch>
            <a:fillRect/>
          </a:stretch>
        </p:blipFill>
        <p:spPr bwMode="auto">
          <a:xfrm>
            <a:off x="5838825" y="1665288"/>
            <a:ext cx="2716213" cy="2963862"/>
          </a:xfrm>
          <a:prstGeom prst="rect">
            <a:avLst/>
          </a:prstGeom>
          <a:noFill/>
          <a:ln w="28575">
            <a:solidFill>
              <a:srgbClr val="000000"/>
            </a:solidFill>
            <a:miter lim="800000"/>
            <a:headEnd/>
            <a:tailEnd/>
          </a:ln>
        </p:spPr>
      </p:pic>
      <p:sp>
        <p:nvSpPr>
          <p:cNvPr id="218119" name="Text Box 7"/>
          <p:cNvSpPr txBox="1">
            <a:spLocks noChangeArrowheads="1"/>
          </p:cNvSpPr>
          <p:nvPr/>
        </p:nvSpPr>
        <p:spPr bwMode="auto">
          <a:xfrm>
            <a:off x="2166938" y="2935288"/>
            <a:ext cx="3025775" cy="825500"/>
          </a:xfrm>
          <a:prstGeom prst="rect">
            <a:avLst/>
          </a:prstGeom>
          <a:noFill/>
          <a:ln w="9525">
            <a:noFill/>
            <a:miter lim="800000"/>
            <a:headEnd/>
            <a:tailEnd/>
          </a:ln>
        </p:spPr>
        <p:txBody>
          <a:bodyPr>
            <a:spAutoFit/>
          </a:bodyPr>
          <a:lstStyle/>
          <a:p>
            <a:pPr lvl="2" defTabSz="455613">
              <a:tabLst>
                <a:tab pos="339725" algn="l"/>
              </a:tabLst>
            </a:pPr>
            <a:r>
              <a:rPr lang="en-US" sz="1600"/>
              <a:t>Used before lifting the vehicle with a jack</a:t>
            </a:r>
          </a:p>
        </p:txBody>
      </p:sp>
      <p:sp>
        <p:nvSpPr>
          <p:cNvPr id="218120" name="Text Box 8"/>
          <p:cNvSpPr txBox="1">
            <a:spLocks noChangeArrowheads="1"/>
          </p:cNvSpPr>
          <p:nvPr/>
        </p:nvSpPr>
        <p:spPr bwMode="auto">
          <a:xfrm>
            <a:off x="2166938" y="3957638"/>
            <a:ext cx="3324225" cy="1069975"/>
          </a:xfrm>
          <a:prstGeom prst="rect">
            <a:avLst/>
          </a:prstGeom>
          <a:noFill/>
          <a:ln w="9525">
            <a:noFill/>
            <a:miter lim="800000"/>
            <a:headEnd/>
            <a:tailEnd/>
          </a:ln>
        </p:spPr>
        <p:txBody>
          <a:bodyPr>
            <a:spAutoFit/>
          </a:bodyPr>
          <a:lstStyle/>
          <a:p>
            <a:pPr lvl="2" defTabSz="455613">
              <a:tabLst>
                <a:tab pos="339725" algn="l"/>
              </a:tabLst>
            </a:pPr>
            <a:r>
              <a:rPr lang="en-US" sz="1600"/>
              <a:t>Placed in the front and rear of a wheel that will remain on the ground after lifting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8115"/>
                                        </p:tgtEl>
                                        <p:attrNameLst>
                                          <p:attrName>style.visibility</p:attrName>
                                        </p:attrNameLst>
                                      </p:cBhvr>
                                      <p:to>
                                        <p:strVal val="visible"/>
                                      </p:to>
                                    </p:set>
                                    <p:animEffect transition="in" filter="wipe(left)">
                                      <p:cBhvr>
                                        <p:cTn id="7" dur="500"/>
                                        <p:tgtEl>
                                          <p:spTgt spid="2181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8116"/>
                                        </p:tgtEl>
                                        <p:attrNameLst>
                                          <p:attrName>style.visibility</p:attrName>
                                        </p:attrNameLst>
                                      </p:cBhvr>
                                      <p:to>
                                        <p:strVal val="visible"/>
                                      </p:to>
                                    </p:set>
                                    <p:animEffect transition="in" filter="wipe(left)">
                                      <p:cBhvr>
                                        <p:cTn id="12" dur="500"/>
                                        <p:tgtEl>
                                          <p:spTgt spid="218116"/>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181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8119"/>
                                        </p:tgtEl>
                                        <p:attrNameLst>
                                          <p:attrName>style.visibility</p:attrName>
                                        </p:attrNameLst>
                                      </p:cBhvr>
                                      <p:to>
                                        <p:strVal val="visible"/>
                                      </p:to>
                                    </p:set>
                                    <p:animEffect transition="in" filter="wipe(left)">
                                      <p:cBhvr>
                                        <p:cTn id="20" dur="500"/>
                                        <p:tgtEl>
                                          <p:spTgt spid="2181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8120"/>
                                        </p:tgtEl>
                                        <p:attrNameLst>
                                          <p:attrName>style.visibility</p:attrName>
                                        </p:attrNameLst>
                                      </p:cBhvr>
                                      <p:to>
                                        <p:strVal val="visible"/>
                                      </p:to>
                                    </p:set>
                                    <p:animEffect transition="in" filter="wipe(left)">
                                      <p:cBhvr>
                                        <p:cTn id="25" dur="500"/>
                                        <p:tgtEl>
                                          <p:spTgt spid="218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p:bldP spid="218116" grpId="0"/>
      <p:bldP spid="218119" grpId="0"/>
      <p:bldP spid="218120" grpId="0"/>
    </p:bldLst>
  </p:timing>
</p:sld>
</file>

<file path=ppt/theme/theme1.xml><?xml version="1.0" encoding="utf-8"?>
<a:theme xmlns:a="http://schemas.openxmlformats.org/drawingml/2006/main" name="THS_Auto">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THS_Auto</Template>
  <TotalTime>3209</TotalTime>
  <Words>921</Words>
  <Application>Microsoft Office PowerPoint</Application>
  <PresentationFormat>On-screen Show (4:3)</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THS_Auto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Instructional Materials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Campbell</dc:creator>
  <cp:lastModifiedBy>jmacdonald</cp:lastModifiedBy>
  <cp:revision>187</cp:revision>
  <dcterms:created xsi:type="dcterms:W3CDTF">2003-05-20T14:50:41Z</dcterms:created>
  <dcterms:modified xsi:type="dcterms:W3CDTF">2015-09-07T14:19:24Z</dcterms:modified>
</cp:coreProperties>
</file>