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2AE-C077-4E9F-8E24-23398DE6D400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6A93F-48CF-405E-87EB-FAC7301B33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917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Why</a:t>
            </a:r>
            <a:r>
              <a:rPr lang="en-US" altLang="en-US" baseline="0" dirty="0" smtClean="0">
                <a:latin typeface="Arial" panose="020B0604020202020204" pitchFamily="34" charset="0"/>
              </a:rPr>
              <a:t> = </a:t>
            </a:r>
            <a:r>
              <a:rPr lang="en-US" altLang="en-US" sz="1200" b="1" dirty="0" smtClean="0"/>
              <a:t>***REMOVE THE RED TEST LEAD </a:t>
            </a:r>
            <a:r>
              <a:rPr lang="en-US" altLang="en-US" sz="1200" b="1" i="1" u="sng" dirty="0" smtClean="0"/>
              <a:t>IMMEDIATELY</a:t>
            </a:r>
            <a:r>
              <a:rPr lang="en-US" altLang="en-US" sz="1200" b="1" dirty="0" smtClean="0"/>
              <a:t> from the meter when done performing any amperage test***</a:t>
            </a:r>
          </a:p>
          <a:p>
            <a:pPr eaLnBrk="1" hangingPunct="1"/>
            <a:r>
              <a:rPr lang="en-US" altLang="en-US" sz="1200" dirty="0" smtClean="0"/>
              <a:t>This lowers the chance of accidently checking voltage (parallel connection) when the meter is connected in </a:t>
            </a:r>
            <a:r>
              <a:rPr lang="en-US" altLang="en-US" sz="1200" b="1" i="1" u="sng" dirty="0" smtClean="0"/>
              <a:t>series</a:t>
            </a:r>
            <a:r>
              <a:rPr lang="en-US" altLang="en-US" sz="1200" i="1" u="sng" dirty="0" smtClean="0"/>
              <a:t> for amperage</a:t>
            </a:r>
          </a:p>
          <a:p>
            <a:pPr eaLnBrk="1" hangingPunct="1"/>
            <a:r>
              <a:rPr lang="en-US" altLang="en-US" sz="1200" dirty="0" smtClean="0"/>
              <a:t>Blown fuses are most commonly caused by having the test leads in the </a:t>
            </a:r>
            <a:r>
              <a:rPr lang="en-US" altLang="en-US" sz="1200" i="1" u="sng" dirty="0" smtClean="0"/>
              <a:t>wrong meter terminals</a:t>
            </a:r>
            <a:r>
              <a:rPr lang="en-US" altLang="en-US" sz="1200" dirty="0" smtClean="0"/>
              <a:t>, NOT by the wrong dial setting </a:t>
            </a:r>
          </a:p>
          <a:p>
            <a:endParaRPr lang="en-US" altLang="en-US" dirty="0" smtClean="0">
              <a:latin typeface="Arial" panose="020B0604020202020204" pitchFamily="34" charset="0"/>
            </a:endParaRPr>
          </a:p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7777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0226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/>
            <a:r>
              <a:rPr lang="en-US" altLang="en-US" dirty="0" smtClean="0">
                <a:latin typeface="Arial" panose="020B0604020202020204" pitchFamily="34" charset="0"/>
              </a:rPr>
              <a:t>Answers:</a:t>
            </a:r>
          </a:p>
          <a:p>
            <a:pPr marL="228600" indent="-228600"/>
            <a:r>
              <a:rPr lang="en-US" altLang="en-US" dirty="0" smtClean="0">
                <a:latin typeface="Arial" panose="020B0604020202020204" pitchFamily="34" charset="0"/>
              </a:rPr>
              <a:t>                              </a:t>
            </a:r>
          </a:p>
          <a:p>
            <a:pPr marL="228600" indent="-228600">
              <a:buFontTx/>
              <a:buAutoNum type="arabicPeriod"/>
            </a:pPr>
            <a:r>
              <a:rPr lang="en-US" altLang="en-US" baseline="0" dirty="0" smtClean="0">
                <a:latin typeface="Arial" panose="020B0604020202020204" pitchFamily="34" charset="0"/>
              </a:rPr>
              <a:t>MOST COMMON: Forgetting to remove the test leads from the amperage terminals and then performing a VOLTAGE reading.  Even with the rotary dial set properly (to voltage) the physical test lead terminal connection will cause the fuse to blow.</a:t>
            </a:r>
          </a:p>
          <a:p>
            <a:pPr marL="228600" indent="-228600">
              <a:buFontTx/>
              <a:buAutoNum type="arabicPeriod"/>
            </a:pPr>
            <a:r>
              <a:rPr lang="en-US" altLang="en-US" sz="2700" dirty="0" smtClean="0"/>
              <a:t>REMOVE THE RED TEST LEAD </a:t>
            </a:r>
            <a:r>
              <a:rPr lang="en-US" altLang="en-US" sz="2700" b="1" i="1" u="sng" dirty="0" smtClean="0"/>
              <a:t>IMMEDIATELY</a:t>
            </a:r>
            <a:r>
              <a:rPr lang="en-US" altLang="en-US" sz="2700" dirty="0" smtClean="0"/>
              <a:t> when done performing any amperage test.  Also be sure to not test</a:t>
            </a:r>
            <a:r>
              <a:rPr lang="en-US" altLang="en-US" sz="2700" baseline="0" dirty="0" smtClean="0"/>
              <a:t> a circuit that is higher than the meter’s maximum amperage. </a:t>
            </a:r>
            <a:endParaRPr lang="en-US" altLang="en-US" baseline="0" dirty="0" smtClean="0">
              <a:latin typeface="Arial" panose="020B0604020202020204" pitchFamily="34" charset="0"/>
            </a:endParaRPr>
          </a:p>
          <a:p>
            <a:pPr marL="228600" indent="-228600">
              <a:buFontTx/>
              <a:buAutoNum type="arabicPeriod"/>
            </a:pPr>
            <a:r>
              <a:rPr lang="en-US" altLang="en-US" baseline="0" dirty="0" smtClean="0">
                <a:latin typeface="Arial" panose="020B0604020202020204" pitchFamily="34" charset="0"/>
              </a:rPr>
              <a:t>If measuring a very small amperage these settings will be more accurate than the standard amperage setting.</a:t>
            </a:r>
          </a:p>
          <a:p>
            <a:pPr marL="228600" indent="-228600">
              <a:buFontTx/>
              <a:buAutoNum type="arabicPeriod"/>
            </a:pPr>
            <a:r>
              <a:rPr lang="en-US" altLang="en-US" baseline="0" dirty="0" smtClean="0">
                <a:latin typeface="Arial" panose="020B0604020202020204" pitchFamily="34" charset="0"/>
              </a:rPr>
              <a:t>Press the AC/DC button  </a:t>
            </a:r>
          </a:p>
          <a:p>
            <a:pPr marL="228600" indent="-228600">
              <a:buFontTx/>
              <a:buAutoNum type="arabicPeriod"/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8849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867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8580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The next slide illustrates the proper signal generator connections and test</a:t>
            </a:r>
          </a:p>
        </p:txBody>
      </p:sp>
    </p:spTree>
    <p:extLst>
      <p:ext uri="{BB962C8B-B14F-4D97-AF65-F5344CB8AC3E}">
        <p14:creationId xmlns="" xmlns:p14="http://schemas.microsoft.com/office/powerpoint/2010/main" val="1857868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130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0196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Why</a:t>
            </a:r>
            <a:r>
              <a:rPr lang="en-US" altLang="en-US" baseline="0" dirty="0" smtClean="0">
                <a:latin typeface="Arial" panose="020B0604020202020204" pitchFamily="34" charset="0"/>
              </a:rPr>
              <a:t> = </a:t>
            </a:r>
            <a:r>
              <a:rPr lang="en-US" altLang="en-US" sz="1200" b="1" dirty="0" smtClean="0"/>
              <a:t>***REMOVE THE RED TEST LEAD </a:t>
            </a:r>
            <a:r>
              <a:rPr lang="en-US" altLang="en-US" sz="1200" b="1" i="1" u="sng" dirty="0" smtClean="0"/>
              <a:t>IMMEDIATELY</a:t>
            </a:r>
            <a:r>
              <a:rPr lang="en-US" altLang="en-US" sz="1200" b="1" dirty="0" smtClean="0"/>
              <a:t> from the meter when done performing any amperage test***</a:t>
            </a:r>
          </a:p>
          <a:p>
            <a:pPr eaLnBrk="1" hangingPunct="1"/>
            <a:r>
              <a:rPr lang="en-US" altLang="en-US" sz="1200" dirty="0" smtClean="0"/>
              <a:t>This lowers the chance of accidently checking voltage (parallel connection) when the meter is connected in </a:t>
            </a:r>
            <a:r>
              <a:rPr lang="en-US" altLang="en-US" sz="1200" b="1" i="1" u="sng" dirty="0" smtClean="0"/>
              <a:t>series</a:t>
            </a:r>
            <a:r>
              <a:rPr lang="en-US" altLang="en-US" sz="1200" i="1" u="sng" dirty="0" smtClean="0"/>
              <a:t> for amperage</a:t>
            </a:r>
          </a:p>
          <a:p>
            <a:pPr eaLnBrk="1" hangingPunct="1"/>
            <a:r>
              <a:rPr lang="en-US" altLang="en-US" sz="1200" dirty="0" smtClean="0"/>
              <a:t>Blown fuses are most commonly caused by having the test leads in the </a:t>
            </a:r>
            <a:r>
              <a:rPr lang="en-US" altLang="en-US" sz="1200" i="1" u="sng" dirty="0" smtClean="0"/>
              <a:t>wrong meter terminals</a:t>
            </a:r>
            <a:r>
              <a:rPr lang="en-US" altLang="en-US" sz="1200" dirty="0" smtClean="0"/>
              <a:t>, NOT by the wrong dial setting </a:t>
            </a:r>
          </a:p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8495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The next slide illustrates the proper signal generator connections and test</a:t>
            </a:r>
          </a:p>
        </p:txBody>
      </p:sp>
    </p:spTree>
    <p:extLst>
      <p:ext uri="{BB962C8B-B14F-4D97-AF65-F5344CB8AC3E}">
        <p14:creationId xmlns="" xmlns:p14="http://schemas.microsoft.com/office/powerpoint/2010/main" val="4133876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Only Terminal 7 has </a:t>
            </a:r>
            <a:r>
              <a:rPr lang="en-US" altLang="en-US" dirty="0" err="1" smtClean="0">
                <a:latin typeface="Arial" panose="020B0604020202020204" pitchFamily="34" charset="0"/>
              </a:rPr>
              <a:t>Continunity</a:t>
            </a:r>
            <a:r>
              <a:rPr lang="en-US" altLang="en-US" dirty="0" smtClean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33937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FB7B-43D2-483C-805F-7901EEB1D7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F617-4E0C-4B9A-9461-3DAD22E61E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FB7B-43D2-483C-805F-7901EEB1D7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F617-4E0C-4B9A-9461-3DAD22E61E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FB7B-43D2-483C-805F-7901EEB1D7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F617-4E0C-4B9A-9461-3DAD22E61E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FB7B-43D2-483C-805F-7901EEB1D7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F617-4E0C-4B9A-9461-3DAD22E61E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FB7B-43D2-483C-805F-7901EEB1D7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F617-4E0C-4B9A-9461-3DAD22E61E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FB7B-43D2-483C-805F-7901EEB1D7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F617-4E0C-4B9A-9461-3DAD22E61E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FB7B-43D2-483C-805F-7901EEB1D7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F617-4E0C-4B9A-9461-3DAD22E61E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FB7B-43D2-483C-805F-7901EEB1D7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F617-4E0C-4B9A-9461-3DAD22E61E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FB7B-43D2-483C-805F-7901EEB1D7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F617-4E0C-4B9A-9461-3DAD22E61E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FB7B-43D2-483C-805F-7901EEB1D7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F617-4E0C-4B9A-9461-3DAD22E61E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FB7B-43D2-483C-805F-7901EEB1D7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F617-4E0C-4B9A-9461-3DAD22E61E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EFB7B-43D2-483C-805F-7901EEB1D7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7F617-4E0C-4B9A-9461-3DAD22E61E0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0.wdp"/><Relationship Id="rId5" Type="http://schemas.openxmlformats.org/officeDocument/2006/relationships/image" Target="../media/image13.png"/><Relationship Id="rId4" Type="http://schemas.microsoft.com/office/2007/relationships/hdphoto" Target="../media/hdphoto4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4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5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7.wdp"/><Relationship Id="rId5" Type="http://schemas.openxmlformats.org/officeDocument/2006/relationships/image" Target="../media/image5.png"/><Relationship Id="rId4" Type="http://schemas.microsoft.com/office/2007/relationships/hdphoto" Target="../media/hdphoto4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microsoft.com/office/2007/relationships/hdphoto" Target="../media/hdphoto4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4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jpeg"/><Relationship Id="rId4" Type="http://schemas.microsoft.com/office/2007/relationships/hdphoto" Target="../media/hdphoto4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7.wdp"/><Relationship Id="rId5" Type="http://schemas.openxmlformats.org/officeDocument/2006/relationships/image" Target="../media/image5.png"/><Relationship Id="rId4" Type="http://schemas.microsoft.com/office/2007/relationships/hdphoto" Target="../media/hdphoto4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03" y="884237"/>
            <a:ext cx="8925791" cy="6397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Unit </a:t>
            </a:r>
            <a:r>
              <a:rPr lang="en-US" dirty="0"/>
              <a:t>5</a:t>
            </a:r>
            <a:r>
              <a:rPr lang="en-US" dirty="0" smtClean="0"/>
              <a:t> - </a:t>
            </a:r>
            <a:r>
              <a:rPr lang="en-US" dirty="0" smtClean="0">
                <a:ea typeface="Calibri"/>
                <a:cs typeface="Times New Roman"/>
              </a:rPr>
              <a:t>Digital </a:t>
            </a:r>
            <a:r>
              <a:rPr lang="en-US" dirty="0">
                <a:ea typeface="Calibri"/>
                <a:cs typeface="Times New Roman"/>
              </a:rPr>
              <a:t>Multimeter </a:t>
            </a:r>
            <a:r>
              <a:rPr lang="en-US" dirty="0" smtClean="0">
                <a:ea typeface="Calibri"/>
                <a:cs typeface="Times New Roman"/>
              </a:rPr>
              <a:t>Amperage Testing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/>
            </a:r>
            <a:br>
              <a:rPr lang="en-US" dirty="0" smtClean="0">
                <a:latin typeface="Calibri"/>
                <a:ea typeface="Calibri"/>
                <a:cs typeface="Times New Roman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04" y="1524000"/>
            <a:ext cx="8925791" cy="4380489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When you complete this unit, you will be able to: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Explain how to connect a DMM when performing an amperage measurement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Describe the most common cause of blown fuses and how to prevent it from happening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Compare and Contrast the various amperage settings on the rotary dial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Demonstrate how to switch between AC amperage and DC amperage measurements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0472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6786" l="7966" r="87010">
                        <a14:foregroundMark x1="37469" y1="13998" x2="49020" y2="13998"/>
                        <a14:foregroundMark x1="54933" y1="13508" x2="59804" y2="13834"/>
                        <a14:foregroundMark x1="15104" y1="84967" x2="15104" y2="94227"/>
                        <a14:foregroundMark x1="16360" y1="93137" x2="32996" y2="93682"/>
                        <a14:foregroundMark x1="86336" y1="64161" x2="86826" y2="96786"/>
                        <a14:backgroundMark x1="24357" y1="926" x2="24050" y2="13671"/>
                        <a14:backgroundMark x1="24173" y1="13508" x2="49387" y2="13508"/>
                        <a14:backgroundMark x1="16054" y1="96786" x2="32813" y2="9705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49" t="-673" r="13518" b="5858"/>
          <a:stretch/>
        </p:blipFill>
        <p:spPr>
          <a:xfrm>
            <a:off x="3943304" y="602182"/>
            <a:ext cx="5200696" cy="3540900"/>
          </a:xfrm>
          <a:prstGeom prst="rect">
            <a:avLst/>
          </a:prstGeom>
        </p:spPr>
      </p:pic>
      <p:sp>
        <p:nvSpPr>
          <p:cNvPr id="51205" name="Content Placeholder 2"/>
          <p:cNvSpPr>
            <a:spLocks/>
          </p:cNvSpPr>
          <p:nvPr/>
        </p:nvSpPr>
        <p:spPr bwMode="auto">
          <a:xfrm>
            <a:off x="8467" y="609600"/>
            <a:ext cx="4518819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dirty="0"/>
              <a:t>D</a:t>
            </a:r>
            <a:r>
              <a:rPr lang="en-US" altLang="en-US" sz="2700" b="1" dirty="0" smtClean="0"/>
              <a:t>C milliamp Testing</a:t>
            </a:r>
            <a:endParaRPr lang="en-US" altLang="en-US" sz="2700" b="1" dirty="0"/>
          </a:p>
          <a:p>
            <a:pPr marL="552450" indent="-514350" algn="l">
              <a:buFont typeface="+mj-lt"/>
              <a:buAutoNum type="arabicPeriod" startAt="5"/>
            </a:pPr>
            <a:r>
              <a:rPr lang="en-US" altLang="en-US" sz="2700" dirty="0"/>
              <a:t>Connect the red test lead to </a:t>
            </a:r>
            <a:r>
              <a:rPr lang="en-US" altLang="en-US" sz="2700" dirty="0" smtClean="0"/>
              <a:t>the positive (+) battery post</a:t>
            </a:r>
            <a:endParaRPr lang="en-US" altLang="en-US" sz="2700" dirty="0"/>
          </a:p>
          <a:p>
            <a:pPr marL="552450" indent="-514350" algn="l">
              <a:buFont typeface="+mj-lt"/>
              <a:buAutoNum type="arabicPeriod" startAt="5"/>
            </a:pPr>
            <a:r>
              <a:rPr lang="en-US" altLang="en-US" sz="2700" dirty="0"/>
              <a:t>Connect the black test lead </a:t>
            </a:r>
            <a:r>
              <a:rPr lang="en-US" altLang="en-US" sz="2700" dirty="0" smtClean="0"/>
              <a:t>to the positive (+) battery terminal</a:t>
            </a:r>
          </a:p>
          <a:p>
            <a:pPr marL="552450" indent="-514350" algn="l">
              <a:buFont typeface="+mj-lt"/>
              <a:buAutoNum type="arabicPeriod" startAt="5"/>
            </a:pPr>
            <a:r>
              <a:rPr lang="en-US" altLang="en-US" sz="2700" dirty="0" smtClean="0"/>
              <a:t>The circuit is now complete as the meter is connected in SERIES</a:t>
            </a:r>
          </a:p>
          <a:p>
            <a:pPr marL="552450" indent="-514350" algn="l">
              <a:buFont typeface="+mj-lt"/>
              <a:buAutoNum type="arabicPeriod" startAt="5"/>
            </a:pPr>
            <a:r>
              <a:rPr lang="en-US" altLang="en-US" sz="2700" dirty="0"/>
              <a:t>Turn the simulator </a:t>
            </a:r>
            <a:r>
              <a:rPr lang="en-US" altLang="en-US" sz="2700" dirty="0">
                <a:solidFill>
                  <a:srgbClr val="FF0000"/>
                </a:solidFill>
              </a:rPr>
              <a:t>ON</a:t>
            </a:r>
            <a:r>
              <a:rPr lang="en-US" altLang="en-US" sz="2700" dirty="0"/>
              <a:t> (press on/off button</a:t>
            </a:r>
            <a:r>
              <a:rPr lang="en-US" altLang="en-US" sz="2700" dirty="0" smtClean="0"/>
              <a:t>)</a:t>
            </a:r>
          </a:p>
          <a:p>
            <a:pPr marL="38100" indent="0" algn="l">
              <a:buNone/>
            </a:pPr>
            <a:endParaRPr lang="en-US" altLang="en-US" sz="2700" dirty="0"/>
          </a:p>
        </p:txBody>
      </p:sp>
      <p:sp>
        <p:nvSpPr>
          <p:cNvPr id="18" name="Oval 17"/>
          <p:cNvSpPr/>
          <p:nvPr/>
        </p:nvSpPr>
        <p:spPr bwMode="auto">
          <a:xfrm rot="17169251">
            <a:off x="4062249" y="1350393"/>
            <a:ext cx="864932" cy="88293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850" b="1" dirty="0">
                <a:ea typeface="Calibri"/>
                <a:cs typeface="Times New Roman"/>
              </a:rPr>
              <a:t>Digital Multimeter </a:t>
            </a:r>
            <a:r>
              <a:rPr lang="en-US" sz="3850" b="1" dirty="0" smtClean="0">
                <a:ea typeface="Calibri"/>
                <a:cs typeface="Times New Roman"/>
              </a:rPr>
              <a:t>Amperage Testing</a:t>
            </a:r>
            <a:endParaRPr lang="en-US" altLang="en-US" sz="3850" b="1" kern="0" dirty="0" smtClean="0"/>
          </a:p>
        </p:txBody>
      </p:sp>
      <p:sp>
        <p:nvSpPr>
          <p:cNvPr id="20" name="Oval 19"/>
          <p:cNvSpPr/>
          <p:nvPr/>
        </p:nvSpPr>
        <p:spPr bwMode="auto">
          <a:xfrm rot="17169251">
            <a:off x="5366179" y="1483411"/>
            <a:ext cx="1017700" cy="97172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 rot="8792896">
            <a:off x="5125368" y="944223"/>
            <a:ext cx="1073780" cy="448346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41567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3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0" grpId="1" animBg="1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6786" l="7966" r="87010">
                        <a14:foregroundMark x1="37469" y1="13998" x2="49020" y2="13998"/>
                        <a14:foregroundMark x1="54933" y1="13508" x2="59804" y2="13834"/>
                        <a14:foregroundMark x1="15104" y1="84967" x2="15104" y2="94227"/>
                        <a14:foregroundMark x1="16360" y1="93137" x2="32996" y2="93682"/>
                        <a14:foregroundMark x1="86336" y1="64161" x2="86826" y2="96786"/>
                        <a14:backgroundMark x1="24357" y1="926" x2="24050" y2="13671"/>
                        <a14:backgroundMark x1="24173" y1="13508" x2="49387" y2="13508"/>
                        <a14:backgroundMark x1="16054" y1="96786" x2="32813" y2="9705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49" t="-673" r="13518" b="5858"/>
          <a:stretch/>
        </p:blipFill>
        <p:spPr>
          <a:xfrm>
            <a:off x="4880192" y="602182"/>
            <a:ext cx="4263807" cy="2903018"/>
          </a:xfrm>
          <a:prstGeom prst="rect">
            <a:avLst/>
          </a:prstGeom>
        </p:spPr>
      </p:pic>
      <p:sp>
        <p:nvSpPr>
          <p:cNvPr id="51205" name="Content Placeholder 2"/>
          <p:cNvSpPr>
            <a:spLocks/>
          </p:cNvSpPr>
          <p:nvPr/>
        </p:nvSpPr>
        <p:spPr bwMode="auto">
          <a:xfrm>
            <a:off x="8467" y="609600"/>
            <a:ext cx="475868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dirty="0"/>
              <a:t>D</a:t>
            </a:r>
            <a:r>
              <a:rPr lang="en-US" altLang="en-US" sz="2700" b="1" dirty="0" smtClean="0"/>
              <a:t>C milliamp Testing</a:t>
            </a:r>
            <a:endParaRPr lang="en-US" altLang="en-US" sz="2700" b="1" dirty="0"/>
          </a:p>
          <a:p>
            <a:pPr marL="552450" indent="-514350" algn="l">
              <a:buFont typeface="+mj-lt"/>
              <a:buAutoNum type="arabicPeriod" startAt="9"/>
            </a:pPr>
            <a:r>
              <a:rPr lang="en-US" altLang="en-US" sz="2700" dirty="0" smtClean="0"/>
              <a:t>Read </a:t>
            </a:r>
            <a:r>
              <a:rPr lang="en-US" altLang="en-US" sz="2700" dirty="0"/>
              <a:t>the value on the </a:t>
            </a:r>
            <a:r>
              <a:rPr lang="en-US" altLang="en-US" sz="2700" dirty="0" smtClean="0"/>
              <a:t>display</a:t>
            </a:r>
          </a:p>
          <a:p>
            <a:pPr marL="552450" indent="-514350" algn="l">
              <a:buFont typeface="+mj-lt"/>
              <a:buAutoNum type="arabicPeriod" startAt="9"/>
            </a:pPr>
            <a:r>
              <a:rPr lang="en-US" altLang="en-US" sz="2700" dirty="0" smtClean="0"/>
              <a:t>Note how it is more accurate (more decimal places) than the previous Amps test</a:t>
            </a:r>
          </a:p>
          <a:p>
            <a:pPr marL="552450" indent="-514350" algn="l">
              <a:buFont typeface="+mj-lt"/>
              <a:buAutoNum type="arabicPeriod" startAt="9"/>
            </a:pPr>
            <a:r>
              <a:rPr lang="en-US" altLang="en-US" sz="2700" dirty="0" smtClean="0"/>
              <a:t>What </a:t>
            </a:r>
            <a:r>
              <a:rPr lang="en-US" altLang="en-US" sz="2700" dirty="0"/>
              <a:t>is the next </a:t>
            </a:r>
            <a:r>
              <a:rPr lang="en-US" altLang="en-US" sz="2700" dirty="0" smtClean="0"/>
              <a:t>step?</a:t>
            </a:r>
          </a:p>
          <a:p>
            <a:pPr marL="552450" indent="-514350" algn="l">
              <a:buFont typeface="+mj-lt"/>
              <a:buAutoNum type="arabicPeriod" startAt="9"/>
            </a:pPr>
            <a:r>
              <a:rPr lang="en-US" altLang="en-US" sz="2700" b="1" dirty="0" smtClean="0"/>
              <a:t>REMOVE </a:t>
            </a:r>
            <a:r>
              <a:rPr lang="en-US" altLang="en-US" sz="2700" b="1" dirty="0"/>
              <a:t>THE RED TEST LEAD FROM THE METER</a:t>
            </a:r>
          </a:p>
          <a:p>
            <a:pPr marL="38100" indent="0" algn="l">
              <a:buNone/>
            </a:pPr>
            <a:r>
              <a:rPr lang="en-US" altLang="en-US" sz="2700" b="1" dirty="0"/>
              <a:t>  Why?</a:t>
            </a:r>
          </a:p>
          <a:p>
            <a:pPr marL="552450" indent="-514350" algn="l">
              <a:buFont typeface="+mj-lt"/>
              <a:buAutoNum type="arabicPeriod" startAt="5"/>
            </a:pPr>
            <a:endParaRPr lang="en-US" altLang="en-US" sz="2700" dirty="0" smtClean="0"/>
          </a:p>
          <a:p>
            <a:pPr marL="38100" indent="0" algn="l">
              <a:buNone/>
            </a:pPr>
            <a:endParaRPr lang="en-US" altLang="en-US" sz="2700" dirty="0"/>
          </a:p>
        </p:txBody>
      </p:sp>
      <p:sp>
        <p:nvSpPr>
          <p:cNvPr id="18" name="Oval 17"/>
          <p:cNvSpPr/>
          <p:nvPr/>
        </p:nvSpPr>
        <p:spPr bwMode="auto">
          <a:xfrm rot="17169251">
            <a:off x="4914216" y="1062283"/>
            <a:ext cx="864932" cy="88293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850" b="1" dirty="0">
                <a:ea typeface="Calibri"/>
                <a:cs typeface="Times New Roman"/>
              </a:rPr>
              <a:t>Digital Multimeter </a:t>
            </a:r>
            <a:r>
              <a:rPr lang="en-US" sz="3850" b="1" dirty="0" smtClean="0">
                <a:ea typeface="Calibri"/>
                <a:cs typeface="Times New Roman"/>
              </a:rPr>
              <a:t>Amperage Testing</a:t>
            </a:r>
            <a:endParaRPr lang="en-US" altLang="en-US" sz="3850" b="1" kern="0" dirty="0" smtClean="0"/>
          </a:p>
        </p:txBody>
      </p:sp>
      <p:sp>
        <p:nvSpPr>
          <p:cNvPr id="20" name="Oval 19"/>
          <p:cNvSpPr/>
          <p:nvPr/>
        </p:nvSpPr>
        <p:spPr bwMode="auto">
          <a:xfrm rot="17169251">
            <a:off x="5912576" y="1220277"/>
            <a:ext cx="1017700" cy="97172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3633593"/>
            <a:ext cx="2708031" cy="1523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92484" l="19363" r="74602">
                        <a14:foregroundMark x1="73989" y1="5664" x2="73989" y2="5664"/>
                        <a14:foregroundMark x1="42188" y1="56972" x2="42188" y2="56972"/>
                        <a14:foregroundMark x1="24479" y1="75436" x2="24479" y2="75436"/>
                        <a14:foregroundMark x1="35907" y1="86111" x2="35907" y2="8611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67" t="9333" r="25000" b="7038"/>
          <a:stretch/>
        </p:blipFill>
        <p:spPr>
          <a:xfrm>
            <a:off x="3799299" y="3886200"/>
            <a:ext cx="2583915" cy="21770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68962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Content Placeholder 2"/>
          <p:cNvSpPr>
            <a:spLocks noGrp="1"/>
          </p:cNvSpPr>
          <p:nvPr>
            <p:ph idx="4294967295"/>
          </p:nvPr>
        </p:nvSpPr>
        <p:spPr>
          <a:xfrm>
            <a:off x="0" y="538890"/>
            <a:ext cx="9126245" cy="3042510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700" dirty="0" smtClean="0"/>
              <a:t>The signal board has too high of amperage for testing using the DC 40µA </a:t>
            </a:r>
            <a:r>
              <a:rPr lang="en-US" altLang="en-US" sz="2700" dirty="0"/>
              <a:t>and the </a:t>
            </a:r>
            <a:r>
              <a:rPr lang="en-US" altLang="en-US" sz="2700" dirty="0" smtClean="0"/>
              <a:t>AC/DC µA settings. The amperage is low enough where the meter fuse will NOT blow, but an OL reading will be displayed</a:t>
            </a:r>
          </a:p>
          <a:p>
            <a:pPr lvl="1" eaLnBrk="1" hangingPunct="1"/>
            <a:r>
              <a:rPr lang="en-US" altLang="en-US" sz="2700" dirty="0" smtClean="0"/>
              <a:t>These </a:t>
            </a:r>
            <a:r>
              <a:rPr lang="en-US" altLang="en-US" sz="2700" dirty="0" err="1" smtClean="0"/>
              <a:t>microamp</a:t>
            </a:r>
            <a:r>
              <a:rPr lang="en-US" altLang="en-US" sz="2700" dirty="0" smtClean="0"/>
              <a:t> (µA) settings are to improve accuracy when measuring very small amounts of amperage</a:t>
            </a:r>
          </a:p>
          <a:p>
            <a:pPr marL="0" indent="0" eaLnBrk="1" hangingPunct="1">
              <a:buNone/>
            </a:pPr>
            <a:r>
              <a:rPr lang="en-US" altLang="en-US" sz="2800" dirty="0" smtClean="0"/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9567" y="0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850" b="1" dirty="0">
                <a:ea typeface="Calibri"/>
                <a:cs typeface="Times New Roman"/>
              </a:rPr>
              <a:t>Digital Multimeter </a:t>
            </a:r>
            <a:r>
              <a:rPr lang="en-US" sz="3850" b="1" dirty="0" smtClean="0">
                <a:ea typeface="Calibri"/>
                <a:cs typeface="Times New Roman"/>
              </a:rPr>
              <a:t>Amperage Testing</a:t>
            </a:r>
            <a:endParaRPr lang="en-US" altLang="en-US" sz="3850" b="1" kern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484" t="32175" r="44014" b="54534"/>
          <a:stretch/>
        </p:blipFill>
        <p:spPr>
          <a:xfrm rot="5400000">
            <a:off x="7204107" y="3628377"/>
            <a:ext cx="2200069" cy="1430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803" t="38521" r="51010" b="46110"/>
          <a:stretch/>
        </p:blipFill>
        <p:spPr>
          <a:xfrm rot="5400000">
            <a:off x="7915923" y="1532879"/>
            <a:ext cx="990599" cy="143004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9567" y="3505201"/>
            <a:ext cx="787523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sz="2700" kern="0" dirty="0" smtClean="0"/>
              <a:t>Remember the µA, mA, and A settings have both AC and DC measuring capabilities.  The same procedures we have demonstrated apply</a:t>
            </a:r>
          </a:p>
          <a:p>
            <a:pPr lvl="1" eaLnBrk="1" hangingPunct="1"/>
            <a:r>
              <a:rPr lang="en-US" altLang="en-US" sz="2700" kern="0" dirty="0" smtClean="0"/>
              <a:t>Press the AC/DC button to switch between AC and DC amperage </a:t>
            </a:r>
          </a:p>
          <a:p>
            <a:pPr marL="0" indent="0" eaLnBrk="1" hangingPunct="1">
              <a:buFontTx/>
              <a:buNone/>
            </a:pPr>
            <a:r>
              <a:rPr lang="en-US" altLang="en-US" sz="2800" kern="0" dirty="0" smtClean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05" t="57468" r="25142" b="4023"/>
          <a:stretch/>
        </p:blipFill>
        <p:spPr>
          <a:xfrm>
            <a:off x="4343400" y="5325743"/>
            <a:ext cx="2978122" cy="1388116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 rot="986731">
            <a:off x="3927699" y="6010224"/>
            <a:ext cx="1073780" cy="448346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54264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0" y="1752600"/>
            <a:ext cx="9101931" cy="4278094"/>
          </a:xfrm>
          <a:prstGeom prst="rect">
            <a:avLst/>
          </a:prstGeom>
          <a:solidFill>
            <a:srgbClr val="F2FD1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endParaRPr lang="en-US" altLang="en-US" sz="2000" dirty="0" smtClean="0"/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 altLang="en-US" sz="2800" dirty="0" smtClean="0"/>
              <a:t>What is the most common cause of a blown meter fuse?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800" dirty="0" smtClean="0"/>
              <a:t>How can you avoid blowing the meter fuse?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800" dirty="0" smtClean="0"/>
              <a:t>Why would you use the milliamp (mA) or </a:t>
            </a:r>
            <a:r>
              <a:rPr lang="en-US" altLang="en-US" sz="2800" dirty="0" err="1" smtClean="0"/>
              <a:t>microamp</a:t>
            </a:r>
            <a:r>
              <a:rPr lang="en-US" altLang="en-US" sz="2800" dirty="0" smtClean="0"/>
              <a:t> (µA) settings?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800" dirty="0" smtClean="0"/>
              <a:t>How do you switch between testing AC amperage and DC amperage?</a:t>
            </a:r>
            <a:endParaRPr lang="en-US" altLang="en-US" sz="1200" dirty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72394" y="7397"/>
            <a:ext cx="7729537" cy="1401763"/>
          </a:xfrm>
          <a:solidFill>
            <a:srgbClr val="F2FD1D"/>
          </a:solidFill>
        </p:spPr>
        <p:txBody>
          <a:bodyPr/>
          <a:lstStyle/>
          <a:p>
            <a:r>
              <a:rPr lang="en-US" altLang="en-US" b="1" smtClean="0"/>
              <a:t>Review for Understanding</a:t>
            </a:r>
          </a:p>
        </p:txBody>
      </p:sp>
      <p:pic>
        <p:nvPicPr>
          <p:cNvPr id="124932" name="Picture 4" descr="C:\Program Files\Microsoft Office\Clipart\Popular\stop.wm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051"/>
          <a:stretch/>
        </p:blipFill>
        <p:spPr bwMode="auto">
          <a:xfrm>
            <a:off x="0" y="0"/>
            <a:ext cx="1639888" cy="188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630935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Content Placeholder 2"/>
          <p:cNvSpPr>
            <a:spLocks noGrp="1"/>
          </p:cNvSpPr>
          <p:nvPr>
            <p:ph idx="4294967295"/>
          </p:nvPr>
        </p:nvSpPr>
        <p:spPr>
          <a:xfrm>
            <a:off x="0" y="538890"/>
            <a:ext cx="9126245" cy="6319110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dirty="0" smtClean="0"/>
              <a:t>NEVER exceed the maximum amperage of the meter terminal (either 500mA or 10 amps)</a:t>
            </a:r>
          </a:p>
          <a:p>
            <a:pPr eaLnBrk="1" hangingPunct="1"/>
            <a:r>
              <a:rPr lang="en-US" altLang="en-US" sz="2800" i="1" u="sng" dirty="0" smtClean="0"/>
              <a:t>Always start with the </a:t>
            </a:r>
            <a:r>
              <a:rPr lang="en-US" altLang="en-US" sz="2800" b="1" i="1" u="sng" dirty="0" smtClean="0"/>
              <a:t>Amps</a:t>
            </a:r>
            <a:r>
              <a:rPr lang="en-US" altLang="en-US" sz="2800" i="1" u="sng" dirty="0" smtClean="0"/>
              <a:t> setting first </a:t>
            </a:r>
            <a:r>
              <a:rPr lang="en-US" altLang="en-US" sz="2800" dirty="0" smtClean="0"/>
              <a:t>to verify if the milliamps or </a:t>
            </a:r>
            <a:r>
              <a:rPr lang="en-US" altLang="en-US" sz="2800" dirty="0" err="1" smtClean="0"/>
              <a:t>microamps</a:t>
            </a:r>
            <a:r>
              <a:rPr lang="en-US" altLang="en-US" sz="2800" dirty="0" smtClean="0"/>
              <a:t> can be used safely</a:t>
            </a:r>
          </a:p>
          <a:p>
            <a:pPr eaLnBrk="1" hangingPunct="1"/>
            <a:r>
              <a:rPr lang="en-US" altLang="en-US" sz="2800" b="1" dirty="0" smtClean="0"/>
              <a:t>***REMOVE THE RED TEST LEAD </a:t>
            </a:r>
            <a:r>
              <a:rPr lang="en-US" altLang="en-US" sz="2800" b="1" i="1" u="sng" dirty="0" smtClean="0"/>
              <a:t>IMMEDIATELY</a:t>
            </a:r>
            <a:r>
              <a:rPr lang="en-US" altLang="en-US" sz="2800" b="1" dirty="0"/>
              <a:t> </a:t>
            </a:r>
            <a:r>
              <a:rPr lang="en-US" altLang="en-US" sz="2800" b="1" dirty="0" smtClean="0"/>
              <a:t>from the meter when done performing any amperage test***</a:t>
            </a:r>
          </a:p>
          <a:p>
            <a:pPr eaLnBrk="1" hangingPunct="1"/>
            <a:r>
              <a:rPr lang="en-US" altLang="en-US" sz="2800" dirty="0" smtClean="0"/>
              <a:t>This lowers the chance of accidently checking voltage (parallel connection) when the meter is connected in </a:t>
            </a:r>
            <a:r>
              <a:rPr lang="en-US" altLang="en-US" sz="2800" b="1" i="1" u="sng" dirty="0" smtClean="0"/>
              <a:t>series</a:t>
            </a:r>
            <a:r>
              <a:rPr lang="en-US" altLang="en-US" sz="2800" i="1" u="sng" dirty="0" smtClean="0"/>
              <a:t> for amperage</a:t>
            </a:r>
          </a:p>
          <a:p>
            <a:pPr eaLnBrk="1" hangingPunct="1"/>
            <a:r>
              <a:rPr lang="en-US" altLang="en-US" sz="2800" dirty="0" smtClean="0"/>
              <a:t>Blown fuses are most commonly caused by having the test leads in the </a:t>
            </a:r>
            <a:r>
              <a:rPr lang="en-US" altLang="en-US" sz="2800" i="1" u="sng" dirty="0" smtClean="0"/>
              <a:t>wrong meter terminals</a:t>
            </a:r>
            <a:r>
              <a:rPr lang="en-US" altLang="en-US" sz="2800" dirty="0" smtClean="0"/>
              <a:t>, NOT by the wrong dial setting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9567" y="0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850" b="1" dirty="0">
                <a:ea typeface="Calibri"/>
                <a:cs typeface="Times New Roman"/>
              </a:rPr>
              <a:t>Digital Multimeter </a:t>
            </a:r>
            <a:r>
              <a:rPr lang="en-US" sz="3850" b="1" dirty="0" smtClean="0">
                <a:ea typeface="Calibri"/>
                <a:cs typeface="Times New Roman"/>
              </a:rPr>
              <a:t>Amperage Testing</a:t>
            </a:r>
            <a:endParaRPr lang="en-US" altLang="en-US" sz="3850" b="1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41963249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4657" t="7280" r="4075" b="3832"/>
          <a:stretch/>
        </p:blipFill>
        <p:spPr>
          <a:xfrm>
            <a:off x="35169" y="2895600"/>
            <a:ext cx="4473598" cy="3012831"/>
          </a:xfrm>
          <a:prstGeom prst="rect">
            <a:avLst/>
          </a:prstGeom>
        </p:spPr>
      </p:pic>
      <p:sp>
        <p:nvSpPr>
          <p:cNvPr id="69635" name="Content Placeholder 2"/>
          <p:cNvSpPr>
            <a:spLocks noGrp="1"/>
          </p:cNvSpPr>
          <p:nvPr>
            <p:ph idx="4294967295"/>
          </p:nvPr>
        </p:nvSpPr>
        <p:spPr>
          <a:xfrm>
            <a:off x="31982" y="538890"/>
            <a:ext cx="9126245" cy="6319110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dirty="0" smtClean="0"/>
              <a:t>The meter MUST be connected in </a:t>
            </a:r>
            <a:r>
              <a:rPr lang="en-US" altLang="en-US" sz="2800" b="1" u="sng" dirty="0" smtClean="0"/>
              <a:t>SERIES</a:t>
            </a:r>
            <a:r>
              <a:rPr lang="en-US" altLang="en-US" sz="2800" dirty="0" smtClean="0"/>
              <a:t> when preforming amperage tests</a:t>
            </a:r>
          </a:p>
          <a:p>
            <a:r>
              <a:rPr lang="en-US" sz="2800" dirty="0"/>
              <a:t>This requires a break in the circuit which the meter can then be connected </a:t>
            </a:r>
            <a:r>
              <a:rPr lang="en-US" sz="2800" dirty="0" smtClean="0"/>
              <a:t>into, which recompletes the circuit through the meter</a:t>
            </a:r>
            <a:endParaRPr lang="en-US" sz="280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9567" y="0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850" b="1" dirty="0">
                <a:ea typeface="Calibri"/>
                <a:cs typeface="Times New Roman"/>
              </a:rPr>
              <a:t>Digital Multimeter </a:t>
            </a:r>
            <a:r>
              <a:rPr lang="en-US" sz="3850" b="1" dirty="0" smtClean="0">
                <a:ea typeface="Calibri"/>
                <a:cs typeface="Times New Roman"/>
              </a:rPr>
              <a:t>Amperage Testing</a:t>
            </a:r>
            <a:endParaRPr lang="en-US" altLang="en-US" sz="3850" b="1" kern="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6786" l="7966" r="87010">
                        <a14:foregroundMark x1="37469" y1="13998" x2="49020" y2="13998"/>
                        <a14:foregroundMark x1="54933" y1="13508" x2="59804" y2="13834"/>
                        <a14:foregroundMark x1="15104" y1="84967" x2="15104" y2="94227"/>
                        <a14:foregroundMark x1="16360" y1="93137" x2="32996" y2="93682"/>
                        <a14:foregroundMark x1="86336" y1="64161" x2="86826" y2="96786"/>
                        <a14:backgroundMark x1="24357" y1="926" x2="24050" y2="13671"/>
                        <a14:backgroundMark x1="24173" y1="13508" x2="49387" y2="13508"/>
                        <a14:backgroundMark x1="16054" y1="96786" x2="32813" y2="9705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49" t="-673" r="13518" b="5858"/>
          <a:stretch/>
        </p:blipFill>
        <p:spPr>
          <a:xfrm>
            <a:off x="4286362" y="2731477"/>
            <a:ext cx="4907205" cy="33410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726487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4657" t="7280" r="4075" b="3832"/>
          <a:stretch/>
        </p:blipFill>
        <p:spPr>
          <a:xfrm>
            <a:off x="49567" y="3037009"/>
            <a:ext cx="4473598" cy="3012831"/>
          </a:xfrm>
          <a:prstGeom prst="rect">
            <a:avLst/>
          </a:prstGeom>
        </p:spPr>
      </p:pic>
      <p:sp>
        <p:nvSpPr>
          <p:cNvPr id="69635" name="Content Placeholder 2"/>
          <p:cNvSpPr>
            <a:spLocks noGrp="1"/>
          </p:cNvSpPr>
          <p:nvPr>
            <p:ph idx="4294967295"/>
          </p:nvPr>
        </p:nvSpPr>
        <p:spPr>
          <a:xfrm>
            <a:off x="31982" y="538890"/>
            <a:ext cx="9126245" cy="6319110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dirty="0" smtClean="0"/>
              <a:t>The meter MUST be connected in </a:t>
            </a:r>
            <a:r>
              <a:rPr lang="en-US" altLang="en-US" sz="2800" b="1" u="sng" dirty="0" smtClean="0"/>
              <a:t>SERIES</a:t>
            </a:r>
            <a:r>
              <a:rPr lang="en-US" altLang="en-US" sz="2800" dirty="0" smtClean="0"/>
              <a:t> when preforming amperage tests</a:t>
            </a:r>
          </a:p>
          <a:p>
            <a:r>
              <a:rPr lang="en-US" sz="2800" dirty="0" smtClean="0"/>
              <a:t>Do </a:t>
            </a:r>
            <a:r>
              <a:rPr lang="en-US" sz="2800" i="1" u="sng" dirty="0" smtClean="0"/>
              <a:t>NOT connect it in parallel </a:t>
            </a:r>
            <a:r>
              <a:rPr lang="en-US" sz="2800" dirty="0" smtClean="0"/>
              <a:t>as you would for a voltage test.  THE FUSE WILL BLOW </a:t>
            </a:r>
            <a:endParaRPr lang="en-US" sz="280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9567" y="0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850" b="1" dirty="0">
                <a:ea typeface="Calibri"/>
                <a:cs typeface="Times New Roman"/>
              </a:rPr>
              <a:t>Digital Multimeter </a:t>
            </a:r>
            <a:r>
              <a:rPr lang="en-US" sz="3850" b="1" dirty="0" smtClean="0">
                <a:ea typeface="Calibri"/>
                <a:cs typeface="Times New Roman"/>
              </a:rPr>
              <a:t>Amperage Testing</a:t>
            </a:r>
            <a:endParaRPr lang="en-US" altLang="en-US" sz="3850" b="1" kern="0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4511100" y="2596662"/>
            <a:ext cx="152400" cy="35242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017" y="2505954"/>
            <a:ext cx="4230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Series = Amperage Test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50407" y="2491446"/>
            <a:ext cx="3956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Parallel = Voltage Test</a:t>
            </a:r>
            <a:endParaRPr lang="en-US" sz="28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72255" y="3090467"/>
            <a:ext cx="3008270" cy="29337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90015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143" t="17862" r="5357" b="9547"/>
          <a:stretch/>
        </p:blipFill>
        <p:spPr>
          <a:xfrm rot="5400000">
            <a:off x="5590506" y="1057685"/>
            <a:ext cx="3989874" cy="3103235"/>
          </a:xfrm>
          <a:prstGeom prst="rect">
            <a:avLst/>
          </a:prstGeom>
        </p:spPr>
      </p:pic>
      <p:sp>
        <p:nvSpPr>
          <p:cNvPr id="51205" name="Content Placeholder 2"/>
          <p:cNvSpPr>
            <a:spLocks/>
          </p:cNvSpPr>
          <p:nvPr/>
        </p:nvSpPr>
        <p:spPr bwMode="auto">
          <a:xfrm>
            <a:off x="30614" y="533400"/>
            <a:ext cx="5858421" cy="4597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u="sng" dirty="0" smtClean="0"/>
              <a:t>DC Amperage Testing</a:t>
            </a:r>
            <a:endParaRPr lang="en-US" altLang="en-US" sz="2700" b="1" u="sng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Connect the red test lead to </a:t>
            </a:r>
            <a:r>
              <a:rPr lang="en-US" altLang="en-US" sz="2700" dirty="0" smtClean="0"/>
              <a:t>the </a:t>
            </a:r>
            <a:r>
              <a:rPr lang="en-US" altLang="en-US" sz="2700" b="1" dirty="0" smtClean="0">
                <a:cs typeface="Arial" panose="020B0604020202020204" pitchFamily="34" charset="0"/>
              </a:rPr>
              <a:t>A </a:t>
            </a:r>
            <a:r>
              <a:rPr lang="en-US" altLang="en-US" sz="2700" b="1" dirty="0">
                <a:cs typeface="Arial" panose="020B0604020202020204" pitchFamily="34" charset="0"/>
              </a:rPr>
              <a:t>terminal</a:t>
            </a:r>
            <a:r>
              <a:rPr lang="en-US" altLang="en-US" sz="2700" dirty="0" smtClean="0"/>
              <a:t> </a:t>
            </a:r>
            <a:endParaRPr lang="en-US" altLang="en-US" sz="2700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Connect the black test lead to test lead </a:t>
            </a:r>
            <a:r>
              <a:rPr lang="en-US" altLang="en-US" sz="2700" dirty="0" smtClean="0"/>
              <a:t>to the </a:t>
            </a:r>
            <a:r>
              <a:rPr lang="en-US" altLang="en-US" sz="2700" b="1" dirty="0" smtClean="0"/>
              <a:t>COM terminal</a:t>
            </a:r>
            <a:endParaRPr lang="en-US" altLang="en-US" sz="2700" b="1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Move the Rotary Dial to </a:t>
            </a:r>
            <a:r>
              <a:rPr lang="en-US" altLang="en-US" sz="2700" b="1" dirty="0" smtClean="0"/>
              <a:t>AC</a:t>
            </a:r>
            <a:r>
              <a:rPr lang="en-US" altLang="en-US" sz="2700" dirty="0" smtClean="0"/>
              <a:t>/</a:t>
            </a:r>
            <a:r>
              <a:rPr lang="en-US" altLang="en-US" sz="2700" b="1" dirty="0" smtClean="0"/>
              <a:t>DC Amperage</a:t>
            </a:r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 smtClean="0"/>
              <a:t>Connect </a:t>
            </a:r>
            <a:r>
              <a:rPr lang="en-US" altLang="en-US" sz="2700" b="1" u="sng" dirty="0" smtClean="0"/>
              <a:t>ONLY</a:t>
            </a:r>
            <a:r>
              <a:rPr lang="en-US" altLang="en-US" sz="2700" dirty="0" smtClean="0"/>
              <a:t> the negative(-) terminal of the battery to the signal board</a:t>
            </a:r>
          </a:p>
          <a:p>
            <a:pPr marL="914400" lvl="2" indent="0" algn="l">
              <a:buNone/>
            </a:pPr>
            <a:r>
              <a:rPr lang="en-US" altLang="en-US" sz="2500" dirty="0"/>
              <a:t> </a:t>
            </a:r>
            <a:r>
              <a:rPr lang="en-US" altLang="en-US" sz="2500" dirty="0" smtClean="0"/>
              <a:t>- This creates a break in the circuit that the meter can then be connected into</a:t>
            </a:r>
          </a:p>
        </p:txBody>
      </p:sp>
      <p:sp>
        <p:nvSpPr>
          <p:cNvPr id="69639" name="Footer Placeholder 3"/>
          <p:cNvSpPr txBox="1">
            <a:spLocks noGrp="1"/>
          </p:cNvSpPr>
          <p:nvPr/>
        </p:nvSpPr>
        <p:spPr bwMode="auto">
          <a:xfrm>
            <a:off x="3286126" y="5815014"/>
            <a:ext cx="287496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solidFill>
                  <a:schemeClr val="bg1"/>
                </a:solidFill>
              </a:rPr>
              <a:t>© 2009 Snap-on Incorporated; All Rights Reserved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850" b="1" dirty="0">
                <a:ea typeface="Calibri"/>
                <a:cs typeface="Times New Roman"/>
              </a:rPr>
              <a:t>Digital Multimeter </a:t>
            </a:r>
            <a:r>
              <a:rPr lang="en-US" sz="3850" b="1" dirty="0" smtClean="0">
                <a:ea typeface="Calibri"/>
                <a:cs typeface="Times New Roman"/>
              </a:rPr>
              <a:t>Amperage Testing</a:t>
            </a:r>
            <a:endParaRPr lang="en-US" altLang="en-US" sz="3850" b="1" kern="0" dirty="0" smtClean="0"/>
          </a:p>
        </p:txBody>
      </p:sp>
      <p:sp>
        <p:nvSpPr>
          <p:cNvPr id="26" name="Oval 25"/>
          <p:cNvSpPr/>
          <p:nvPr/>
        </p:nvSpPr>
        <p:spPr bwMode="auto">
          <a:xfrm>
            <a:off x="6086032" y="2677229"/>
            <a:ext cx="789900" cy="175744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 rot="4154587">
            <a:off x="8030045" y="1038817"/>
            <a:ext cx="384960" cy="11163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 rot="21447902">
            <a:off x="7512445" y="2788410"/>
            <a:ext cx="672595" cy="170992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2124" b="94826" l="6771" r="90748">
                        <a14:foregroundMark x1="69210" y1="2996" x2="73989" y2="2669"/>
                        <a14:foregroundMark x1="37102" y1="3159" x2="33885" y2="2832"/>
                        <a14:foregroundMark x1="15533" y1="36656" x2="23192" y2="36656"/>
                        <a14:foregroundMark x1="23100" y1="36819" x2="22917" y2="38399"/>
                        <a14:foregroundMark x1="10141" y1="33279" x2="9988" y2="28540"/>
                        <a14:foregroundMark x1="10080" y1="29085" x2="13817" y2="29194"/>
                        <a14:foregroundMark x1="13817" y1="29630" x2="13909" y2="34205"/>
                        <a14:foregroundMark x1="13817" y1="32898" x2="16115" y2="33115"/>
                        <a14:foregroundMark x1="14706" y1="23584" x2="14767" y2="33007"/>
                        <a14:backgroundMark x1="69118" y1="1307" x2="73100" y2="1471"/>
                        <a14:backgroundMark x1="14645" y1="26580" x2="14706" y2="3262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67" t="2593" r="10000" b="5556"/>
          <a:stretch/>
        </p:blipFill>
        <p:spPr>
          <a:xfrm>
            <a:off x="5726995" y="4640591"/>
            <a:ext cx="3417005" cy="2118543"/>
          </a:xfrm>
          <a:prstGeom prst="rect">
            <a:avLst/>
          </a:prstGeom>
        </p:spPr>
      </p:pic>
      <p:sp>
        <p:nvSpPr>
          <p:cNvPr id="12" name="Content Placeholder 2"/>
          <p:cNvSpPr>
            <a:spLocks/>
          </p:cNvSpPr>
          <p:nvPr/>
        </p:nvSpPr>
        <p:spPr bwMode="auto">
          <a:xfrm>
            <a:off x="6007805" y="4732463"/>
            <a:ext cx="3133976" cy="211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 algn="l" eaLnBrk="1" hangingPunct="1">
              <a:buNone/>
            </a:pPr>
            <a:endParaRPr lang="en-US" altLang="en-US" sz="2700" dirty="0"/>
          </a:p>
        </p:txBody>
      </p:sp>
      <p:sp>
        <p:nvSpPr>
          <p:cNvPr id="13" name="Oval 12"/>
          <p:cNvSpPr/>
          <p:nvPr/>
        </p:nvSpPr>
        <p:spPr bwMode="auto">
          <a:xfrm rot="21447902">
            <a:off x="6087386" y="5028808"/>
            <a:ext cx="506752" cy="66031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198958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6786" l="7966" r="87010">
                        <a14:foregroundMark x1="37469" y1="13998" x2="49020" y2="13998"/>
                        <a14:foregroundMark x1="54933" y1="13508" x2="59804" y2="13834"/>
                        <a14:foregroundMark x1="15104" y1="84967" x2="15104" y2="94227"/>
                        <a14:foregroundMark x1="16360" y1="93137" x2="32996" y2="93682"/>
                        <a14:foregroundMark x1="86336" y1="64161" x2="86826" y2="96786"/>
                        <a14:backgroundMark x1="24357" y1="926" x2="24050" y2="13671"/>
                        <a14:backgroundMark x1="24173" y1="13508" x2="49387" y2="13508"/>
                        <a14:backgroundMark x1="16054" y1="96786" x2="32813" y2="9705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49" t="-673" r="13518" b="5858"/>
          <a:stretch/>
        </p:blipFill>
        <p:spPr>
          <a:xfrm>
            <a:off x="3943304" y="602182"/>
            <a:ext cx="5200696" cy="3540900"/>
          </a:xfrm>
          <a:prstGeom prst="rect">
            <a:avLst/>
          </a:prstGeom>
        </p:spPr>
      </p:pic>
      <p:sp>
        <p:nvSpPr>
          <p:cNvPr id="51205" name="Content Placeholder 2"/>
          <p:cNvSpPr>
            <a:spLocks/>
          </p:cNvSpPr>
          <p:nvPr/>
        </p:nvSpPr>
        <p:spPr bwMode="auto">
          <a:xfrm>
            <a:off x="8467" y="609600"/>
            <a:ext cx="4518819" cy="540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dirty="0"/>
              <a:t>D</a:t>
            </a:r>
            <a:r>
              <a:rPr lang="en-US" altLang="en-US" sz="2700" b="1" dirty="0" smtClean="0"/>
              <a:t>C Amperage Testing</a:t>
            </a:r>
            <a:endParaRPr lang="en-US" altLang="en-US" sz="2700" b="1" dirty="0"/>
          </a:p>
          <a:p>
            <a:pPr marL="552450" indent="-514350" algn="l">
              <a:buFont typeface="+mj-lt"/>
              <a:buAutoNum type="arabicPeriod" startAt="5"/>
            </a:pPr>
            <a:r>
              <a:rPr lang="en-US" altLang="en-US" sz="2700" dirty="0"/>
              <a:t>Connect the red test lead to </a:t>
            </a:r>
            <a:r>
              <a:rPr lang="en-US" altLang="en-US" sz="2700" dirty="0" smtClean="0"/>
              <a:t>the positive (+) battery post</a:t>
            </a:r>
            <a:endParaRPr lang="en-US" altLang="en-US" sz="2700" dirty="0"/>
          </a:p>
          <a:p>
            <a:pPr marL="552450" indent="-514350" algn="l">
              <a:buFont typeface="+mj-lt"/>
              <a:buAutoNum type="arabicPeriod" startAt="5"/>
            </a:pPr>
            <a:r>
              <a:rPr lang="en-US" altLang="en-US" sz="2700" dirty="0"/>
              <a:t>Connect the black test lead </a:t>
            </a:r>
            <a:r>
              <a:rPr lang="en-US" altLang="en-US" sz="2700" dirty="0" smtClean="0"/>
              <a:t>to the positive (+) battery terminal</a:t>
            </a:r>
          </a:p>
          <a:p>
            <a:pPr marL="552450" indent="-514350" algn="l">
              <a:buFont typeface="+mj-lt"/>
              <a:buAutoNum type="arabicPeriod" startAt="5"/>
            </a:pPr>
            <a:r>
              <a:rPr lang="en-US" altLang="en-US" sz="2700" dirty="0" smtClean="0"/>
              <a:t>The circuit is now complete as the meter is connected in SERIES</a:t>
            </a:r>
          </a:p>
          <a:p>
            <a:pPr marL="552450" indent="-514350" algn="l">
              <a:buFont typeface="+mj-lt"/>
              <a:buAutoNum type="arabicPeriod" startAt="5"/>
            </a:pPr>
            <a:r>
              <a:rPr lang="en-US" altLang="en-US" sz="2700" dirty="0"/>
              <a:t>Turn the simulator </a:t>
            </a:r>
            <a:r>
              <a:rPr lang="en-US" altLang="en-US" sz="2700" dirty="0">
                <a:solidFill>
                  <a:srgbClr val="FF0000"/>
                </a:solidFill>
              </a:rPr>
              <a:t>ON</a:t>
            </a:r>
            <a:r>
              <a:rPr lang="en-US" altLang="en-US" sz="2700" dirty="0"/>
              <a:t> (press on/off button</a:t>
            </a:r>
            <a:r>
              <a:rPr lang="en-US" altLang="en-US" sz="2700" dirty="0" smtClean="0"/>
              <a:t>)</a:t>
            </a:r>
          </a:p>
          <a:p>
            <a:pPr marL="38100" indent="0" algn="l">
              <a:buNone/>
            </a:pPr>
            <a:endParaRPr lang="en-US" altLang="en-US" sz="2700" dirty="0"/>
          </a:p>
        </p:txBody>
      </p:sp>
      <p:sp>
        <p:nvSpPr>
          <p:cNvPr id="18" name="Oval 17"/>
          <p:cNvSpPr/>
          <p:nvPr/>
        </p:nvSpPr>
        <p:spPr bwMode="auto">
          <a:xfrm rot="17169251">
            <a:off x="4062249" y="1350393"/>
            <a:ext cx="864932" cy="88293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850" b="1" dirty="0">
                <a:ea typeface="Calibri"/>
                <a:cs typeface="Times New Roman"/>
              </a:rPr>
              <a:t>Digital Multimeter </a:t>
            </a:r>
            <a:r>
              <a:rPr lang="en-US" sz="3850" b="1" dirty="0" smtClean="0">
                <a:ea typeface="Calibri"/>
                <a:cs typeface="Times New Roman"/>
              </a:rPr>
              <a:t>Amperage Testing</a:t>
            </a:r>
            <a:endParaRPr lang="en-US" altLang="en-US" sz="3850" b="1" kern="0" dirty="0" smtClean="0"/>
          </a:p>
        </p:txBody>
      </p:sp>
      <p:sp>
        <p:nvSpPr>
          <p:cNvPr id="20" name="Oval 19"/>
          <p:cNvSpPr/>
          <p:nvPr/>
        </p:nvSpPr>
        <p:spPr bwMode="auto">
          <a:xfrm rot="17169251">
            <a:off x="5366179" y="1483411"/>
            <a:ext cx="1017700" cy="97172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 rot="8792896">
            <a:off x="5125368" y="944223"/>
            <a:ext cx="1073780" cy="448346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836574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3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0" grpId="1" animBg="1"/>
      <p:bldP spid="24" grpId="0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6786" l="7966" r="87010">
                        <a14:foregroundMark x1="37469" y1="13998" x2="49020" y2="13998"/>
                        <a14:foregroundMark x1="54933" y1="13508" x2="59804" y2="13834"/>
                        <a14:foregroundMark x1="15104" y1="84967" x2="15104" y2="94227"/>
                        <a14:foregroundMark x1="16360" y1="93137" x2="32996" y2="93682"/>
                        <a14:foregroundMark x1="86336" y1="64161" x2="86826" y2="96786"/>
                        <a14:backgroundMark x1="24357" y1="926" x2="24050" y2="13671"/>
                        <a14:backgroundMark x1="24173" y1="13508" x2="49387" y2="13508"/>
                        <a14:backgroundMark x1="16054" y1="96786" x2="32813" y2="9705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49" t="-673" r="13518" b="5858"/>
          <a:stretch/>
        </p:blipFill>
        <p:spPr>
          <a:xfrm>
            <a:off x="3943304" y="602182"/>
            <a:ext cx="5200696" cy="3540900"/>
          </a:xfrm>
          <a:prstGeom prst="rect">
            <a:avLst/>
          </a:prstGeom>
        </p:spPr>
      </p:pic>
      <p:sp>
        <p:nvSpPr>
          <p:cNvPr id="51205" name="Content Placeholder 2"/>
          <p:cNvSpPr>
            <a:spLocks/>
          </p:cNvSpPr>
          <p:nvPr/>
        </p:nvSpPr>
        <p:spPr bwMode="auto">
          <a:xfrm>
            <a:off x="155007" y="4121917"/>
            <a:ext cx="5940994" cy="23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52450" indent="-514350" algn="l">
              <a:buFont typeface="+mj-lt"/>
              <a:buAutoNum type="arabicPeriod" startAt="11"/>
            </a:pPr>
            <a:r>
              <a:rPr lang="en-US" altLang="en-US" sz="2800" dirty="0" smtClean="0"/>
              <a:t>How many milliamps is 0.008 Amps (you calculate your displayed value)</a:t>
            </a:r>
          </a:p>
          <a:p>
            <a:pPr marL="552450" indent="-514350" algn="l">
              <a:buFont typeface="+mj-lt"/>
              <a:buAutoNum type="arabicPeriod" startAt="11"/>
            </a:pPr>
            <a:r>
              <a:rPr lang="en-US" altLang="en-US" sz="2800" dirty="0"/>
              <a:t> </a:t>
            </a:r>
            <a:r>
              <a:rPr lang="en-US" altLang="en-US" sz="2800" dirty="0" smtClean="0"/>
              <a:t>= 8mA: Yes, being its less than 500mA it is safe to test </a:t>
            </a:r>
            <a:endParaRPr lang="en-US" altLang="en-US" sz="2700" dirty="0"/>
          </a:p>
          <a:p>
            <a:pPr marL="38100" indent="0" algn="l">
              <a:buNone/>
            </a:pPr>
            <a:endParaRPr lang="en-US" altLang="en-US" sz="2700" dirty="0"/>
          </a:p>
        </p:txBody>
      </p:sp>
      <p:sp>
        <p:nvSpPr>
          <p:cNvPr id="18" name="Oval 17"/>
          <p:cNvSpPr/>
          <p:nvPr/>
        </p:nvSpPr>
        <p:spPr bwMode="auto">
          <a:xfrm rot="17169251">
            <a:off x="4062249" y="1350393"/>
            <a:ext cx="864932" cy="88293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850" b="1" dirty="0">
                <a:ea typeface="Calibri"/>
                <a:cs typeface="Times New Roman"/>
              </a:rPr>
              <a:t>Digital Multimeter </a:t>
            </a:r>
            <a:r>
              <a:rPr lang="en-US" sz="3850" b="1" dirty="0" smtClean="0">
                <a:ea typeface="Calibri"/>
                <a:cs typeface="Times New Roman"/>
              </a:rPr>
              <a:t>Amperage Testing</a:t>
            </a:r>
            <a:endParaRPr lang="en-US" altLang="en-US" sz="3850" b="1" kern="0" dirty="0" smtClean="0"/>
          </a:p>
        </p:txBody>
      </p:sp>
      <p:sp>
        <p:nvSpPr>
          <p:cNvPr id="20" name="Oval 19"/>
          <p:cNvSpPr/>
          <p:nvPr/>
        </p:nvSpPr>
        <p:spPr bwMode="auto">
          <a:xfrm rot="17169251">
            <a:off x="5366179" y="1483411"/>
            <a:ext cx="1017700" cy="97172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29" y="4209218"/>
            <a:ext cx="3124200" cy="1757363"/>
          </a:xfrm>
          <a:prstGeom prst="rect">
            <a:avLst/>
          </a:prstGeom>
        </p:spPr>
      </p:pic>
      <p:sp>
        <p:nvSpPr>
          <p:cNvPr id="11" name="Content Placeholder 2"/>
          <p:cNvSpPr>
            <a:spLocks/>
          </p:cNvSpPr>
          <p:nvPr/>
        </p:nvSpPr>
        <p:spPr bwMode="auto">
          <a:xfrm>
            <a:off x="67793" y="608808"/>
            <a:ext cx="4225446" cy="442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dirty="0"/>
              <a:t>D</a:t>
            </a:r>
            <a:r>
              <a:rPr lang="en-US" altLang="en-US" sz="2700" b="1" dirty="0" smtClean="0"/>
              <a:t>C Amperage Testing</a:t>
            </a:r>
            <a:endParaRPr lang="en-US" altLang="en-US" sz="2700" b="1" dirty="0"/>
          </a:p>
          <a:p>
            <a:pPr marL="552450" indent="-514350" algn="l">
              <a:buFont typeface="+mj-lt"/>
              <a:buAutoNum type="arabicPeriod" startAt="9"/>
            </a:pPr>
            <a:r>
              <a:rPr lang="en-US" altLang="en-US" sz="2700" dirty="0" smtClean="0"/>
              <a:t>Read </a:t>
            </a:r>
            <a:r>
              <a:rPr lang="en-US" altLang="en-US" sz="2700" dirty="0"/>
              <a:t>the value on the </a:t>
            </a:r>
            <a:r>
              <a:rPr lang="en-US" altLang="en-US" sz="2700" dirty="0" smtClean="0"/>
              <a:t>display</a:t>
            </a:r>
          </a:p>
          <a:p>
            <a:pPr marL="552450" indent="-514350" algn="l">
              <a:buFont typeface="+mj-lt"/>
              <a:buAutoNum type="arabicPeriod" startAt="9"/>
            </a:pPr>
            <a:r>
              <a:rPr lang="en-US" altLang="en-US" sz="2700" dirty="0" smtClean="0"/>
              <a:t>Would it be safe to use the milliamp setting to get a more accurate measurement without blowing the mA fuse?</a:t>
            </a:r>
          </a:p>
        </p:txBody>
      </p:sp>
    </p:spTree>
    <p:extLst>
      <p:ext uri="{BB962C8B-B14F-4D97-AF65-F5344CB8AC3E}">
        <p14:creationId xmlns="" xmlns:p14="http://schemas.microsoft.com/office/powerpoint/2010/main" val="88392015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6786" l="7966" r="87010">
                        <a14:foregroundMark x1="37469" y1="13998" x2="49020" y2="13998"/>
                        <a14:foregroundMark x1="54933" y1="13508" x2="59804" y2="13834"/>
                        <a14:foregroundMark x1="15104" y1="84967" x2="15104" y2="94227"/>
                        <a14:foregroundMark x1="16360" y1="93137" x2="32996" y2="93682"/>
                        <a14:foregroundMark x1="86336" y1="64161" x2="86826" y2="96786"/>
                        <a14:backgroundMark x1="24357" y1="926" x2="24050" y2="13671"/>
                        <a14:backgroundMark x1="24173" y1="13508" x2="49387" y2="13508"/>
                        <a14:backgroundMark x1="16054" y1="96786" x2="32813" y2="9705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49" t="-673" r="13518" b="5858"/>
          <a:stretch/>
        </p:blipFill>
        <p:spPr>
          <a:xfrm>
            <a:off x="4880192" y="602182"/>
            <a:ext cx="4263807" cy="2903018"/>
          </a:xfrm>
          <a:prstGeom prst="rect">
            <a:avLst/>
          </a:prstGeom>
        </p:spPr>
      </p:pic>
      <p:sp>
        <p:nvSpPr>
          <p:cNvPr id="51205" name="Content Placeholder 2"/>
          <p:cNvSpPr>
            <a:spLocks/>
          </p:cNvSpPr>
          <p:nvPr/>
        </p:nvSpPr>
        <p:spPr bwMode="auto">
          <a:xfrm>
            <a:off x="72944" y="924350"/>
            <a:ext cx="3877412" cy="42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52450" indent="-514350" algn="l">
              <a:buFont typeface="+mj-lt"/>
              <a:buAutoNum type="arabicPeriod" startAt="13"/>
            </a:pPr>
            <a:r>
              <a:rPr lang="en-US" altLang="en-US" sz="2800" dirty="0"/>
              <a:t>This completes the DC </a:t>
            </a:r>
            <a:r>
              <a:rPr lang="en-US" altLang="en-US" sz="2800" dirty="0" smtClean="0"/>
              <a:t>Amp Test</a:t>
            </a:r>
            <a:endParaRPr lang="en-US" altLang="en-US" sz="2700" dirty="0" smtClean="0"/>
          </a:p>
          <a:p>
            <a:pPr marL="552450" indent="-514350" algn="l">
              <a:buFont typeface="+mj-lt"/>
              <a:buAutoNum type="arabicPeriod" startAt="13"/>
            </a:pPr>
            <a:r>
              <a:rPr lang="en-US" altLang="en-US" sz="2700" dirty="0" smtClean="0"/>
              <a:t>What is the next step?</a:t>
            </a:r>
          </a:p>
          <a:p>
            <a:pPr marL="552450" indent="-514350" algn="l">
              <a:buFont typeface="+mj-lt"/>
              <a:buAutoNum type="arabicPeriod" startAt="13"/>
            </a:pPr>
            <a:r>
              <a:rPr lang="en-US" altLang="en-US" sz="2700" b="1" dirty="0" smtClean="0"/>
              <a:t>REMOVE THE RED TEST LEAD FROM THE METER</a:t>
            </a:r>
          </a:p>
          <a:p>
            <a:pPr marL="38100" indent="0" algn="l">
              <a:buNone/>
            </a:pPr>
            <a:r>
              <a:rPr lang="en-US" altLang="en-US" sz="2700" b="1" dirty="0"/>
              <a:t> </a:t>
            </a:r>
            <a:r>
              <a:rPr lang="en-US" altLang="en-US" sz="2700" b="1" dirty="0" smtClean="0"/>
              <a:t> Why?</a:t>
            </a:r>
          </a:p>
          <a:p>
            <a:pPr marL="38100" indent="0" algn="l">
              <a:buNone/>
            </a:pPr>
            <a:endParaRPr lang="en-US" altLang="en-US" sz="2700" dirty="0"/>
          </a:p>
          <a:p>
            <a:pPr marL="38100" indent="0" algn="l">
              <a:buNone/>
            </a:pPr>
            <a:endParaRPr lang="en-US" altLang="en-US" sz="2700" dirty="0"/>
          </a:p>
        </p:txBody>
      </p:sp>
      <p:sp>
        <p:nvSpPr>
          <p:cNvPr id="18" name="Oval 17"/>
          <p:cNvSpPr/>
          <p:nvPr/>
        </p:nvSpPr>
        <p:spPr bwMode="auto">
          <a:xfrm rot="17169251">
            <a:off x="4878824" y="1115617"/>
            <a:ext cx="864932" cy="88293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850" b="1" dirty="0">
                <a:ea typeface="Calibri"/>
                <a:cs typeface="Times New Roman"/>
              </a:rPr>
              <a:t>Digital Multimeter </a:t>
            </a:r>
            <a:r>
              <a:rPr lang="en-US" sz="3850" b="1" dirty="0" smtClean="0">
                <a:ea typeface="Calibri"/>
                <a:cs typeface="Times New Roman"/>
              </a:rPr>
              <a:t>Amperage Testing</a:t>
            </a:r>
            <a:endParaRPr lang="en-US" altLang="en-US" sz="3850" b="1" kern="0" dirty="0" smtClean="0"/>
          </a:p>
        </p:txBody>
      </p:sp>
      <p:sp>
        <p:nvSpPr>
          <p:cNvPr id="20" name="Oval 19"/>
          <p:cNvSpPr/>
          <p:nvPr/>
        </p:nvSpPr>
        <p:spPr bwMode="auto">
          <a:xfrm rot="17169251">
            <a:off x="5934227" y="1165525"/>
            <a:ext cx="1017700" cy="97172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9" y="3657600"/>
            <a:ext cx="3124200" cy="175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92484" l="19363" r="74602">
                        <a14:foregroundMark x1="73989" y1="5664" x2="73989" y2="5664"/>
                        <a14:foregroundMark x1="42188" y1="56972" x2="42188" y2="56972"/>
                        <a14:foregroundMark x1="24479" y1="75436" x2="24479" y2="75436"/>
                        <a14:foregroundMark x1="35907" y1="86111" x2="35907" y2="8611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67" t="-371" r="25000" b="7038"/>
          <a:stretch/>
        </p:blipFill>
        <p:spPr>
          <a:xfrm>
            <a:off x="3145385" y="3481754"/>
            <a:ext cx="2817783" cy="26495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35630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33" t="16236" r="8334" b="12916"/>
          <a:stretch/>
        </p:blipFill>
        <p:spPr>
          <a:xfrm rot="5400000">
            <a:off x="5461180" y="1149705"/>
            <a:ext cx="4015260" cy="3159549"/>
          </a:xfrm>
          <a:prstGeom prst="rect">
            <a:avLst/>
          </a:prstGeom>
        </p:spPr>
      </p:pic>
      <p:sp>
        <p:nvSpPr>
          <p:cNvPr id="69636" name="Slide Number Placeholder 4"/>
          <p:cNvSpPr txBox="1">
            <a:spLocks noGrp="1"/>
          </p:cNvSpPr>
          <p:nvPr/>
        </p:nvSpPr>
        <p:spPr bwMode="auto">
          <a:xfrm>
            <a:off x="3505200" y="6400800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6CA4153-6F4A-4B43-B46E-55982FF394B3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800" dirty="0">
              <a:solidFill>
                <a:schemeClr val="bg1"/>
              </a:solidFill>
            </a:endParaRPr>
          </a:p>
        </p:txBody>
      </p:sp>
      <p:sp>
        <p:nvSpPr>
          <p:cNvPr id="51205" name="Content Placeholder 2"/>
          <p:cNvSpPr>
            <a:spLocks/>
          </p:cNvSpPr>
          <p:nvPr/>
        </p:nvSpPr>
        <p:spPr bwMode="auto">
          <a:xfrm>
            <a:off x="30614" y="533400"/>
            <a:ext cx="5765225" cy="4597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u="sng" dirty="0" smtClean="0"/>
              <a:t>DC milliamp Testing</a:t>
            </a:r>
            <a:endParaRPr lang="en-US" altLang="en-US" sz="2700" b="1" u="sng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Connect the red test lead to </a:t>
            </a:r>
            <a:r>
              <a:rPr lang="en-US" altLang="en-US" sz="2700" dirty="0" smtClean="0"/>
              <a:t>the </a:t>
            </a:r>
            <a:r>
              <a:rPr lang="en-US" altLang="en-US" sz="2700" b="1" dirty="0" err="1" smtClean="0"/>
              <a:t>mA</a:t>
            </a:r>
            <a:r>
              <a:rPr lang="en-US" altLang="en-US" sz="2700" b="1" dirty="0" err="1" smtClean="0">
                <a:cs typeface="Arial" panose="020B0604020202020204" pitchFamily="34" charset="0"/>
              </a:rPr>
              <a:t>µA</a:t>
            </a:r>
            <a:r>
              <a:rPr lang="en-US" altLang="en-US" sz="2700" b="1" dirty="0" smtClean="0">
                <a:cs typeface="Arial" panose="020B0604020202020204" pitchFamily="34" charset="0"/>
              </a:rPr>
              <a:t> </a:t>
            </a:r>
            <a:r>
              <a:rPr lang="en-US" altLang="en-US" sz="2700" b="1" dirty="0">
                <a:cs typeface="Arial" panose="020B0604020202020204" pitchFamily="34" charset="0"/>
              </a:rPr>
              <a:t>terminal</a:t>
            </a:r>
            <a:r>
              <a:rPr lang="en-US" altLang="en-US" sz="2700" dirty="0" smtClean="0"/>
              <a:t> </a:t>
            </a:r>
            <a:endParaRPr lang="en-US" altLang="en-US" sz="2700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Connect the black test lead to test lead </a:t>
            </a:r>
            <a:r>
              <a:rPr lang="en-US" altLang="en-US" sz="2700" dirty="0" smtClean="0"/>
              <a:t>to the </a:t>
            </a:r>
            <a:r>
              <a:rPr lang="en-US" altLang="en-US" sz="2700" b="1" dirty="0" smtClean="0"/>
              <a:t>COM terminal</a:t>
            </a:r>
            <a:endParaRPr lang="en-US" altLang="en-US" sz="2700" b="1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Move the Rotary Dial to </a:t>
            </a:r>
            <a:r>
              <a:rPr lang="en-US" altLang="en-US" sz="2700" b="1" dirty="0" smtClean="0"/>
              <a:t>AC</a:t>
            </a:r>
            <a:r>
              <a:rPr lang="en-US" altLang="en-US" sz="2700" dirty="0" smtClean="0"/>
              <a:t>/</a:t>
            </a:r>
            <a:r>
              <a:rPr lang="en-US" altLang="en-US" sz="2700" b="1" dirty="0" smtClean="0"/>
              <a:t>DC milliamps</a:t>
            </a:r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 smtClean="0"/>
              <a:t>Connect </a:t>
            </a:r>
            <a:r>
              <a:rPr lang="en-US" altLang="en-US" sz="2700" b="1" u="sng" dirty="0" smtClean="0"/>
              <a:t>ONLY</a:t>
            </a:r>
            <a:r>
              <a:rPr lang="en-US" altLang="en-US" sz="2700" dirty="0" smtClean="0"/>
              <a:t> the negative(-) terminal of the battery to the signal board</a:t>
            </a:r>
          </a:p>
          <a:p>
            <a:pPr marL="457200" lvl="1" indent="0" algn="l" eaLnBrk="1" hangingPunct="1">
              <a:buNone/>
            </a:pPr>
            <a:r>
              <a:rPr lang="en-US" altLang="en-US" sz="2800" dirty="0" smtClean="0"/>
              <a:t> - This </a:t>
            </a:r>
            <a:r>
              <a:rPr lang="en-US" altLang="en-US" sz="2800" dirty="0"/>
              <a:t>creates a break in the circuit that the meter can then be connected into</a:t>
            </a:r>
          </a:p>
          <a:p>
            <a:pPr marL="457200" lvl="1" indent="0" algn="l" eaLnBrk="1" hangingPunct="1">
              <a:buNone/>
            </a:pPr>
            <a:endParaRPr lang="en-US" altLang="en-US" sz="27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850" b="1" dirty="0">
                <a:ea typeface="Calibri"/>
                <a:cs typeface="Times New Roman"/>
              </a:rPr>
              <a:t>Digital Multimeter </a:t>
            </a:r>
            <a:r>
              <a:rPr lang="en-US" sz="3850" b="1" dirty="0" smtClean="0">
                <a:ea typeface="Calibri"/>
                <a:cs typeface="Times New Roman"/>
              </a:rPr>
              <a:t>Amperage Testing</a:t>
            </a:r>
            <a:endParaRPr lang="en-US" altLang="en-US" sz="3850" b="1" kern="0" dirty="0" smtClean="0"/>
          </a:p>
        </p:txBody>
      </p:sp>
      <p:sp>
        <p:nvSpPr>
          <p:cNvPr id="26" name="Oval 25"/>
          <p:cNvSpPr/>
          <p:nvPr/>
        </p:nvSpPr>
        <p:spPr bwMode="auto">
          <a:xfrm>
            <a:off x="6673223" y="2738357"/>
            <a:ext cx="789900" cy="175744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 rot="3260429">
            <a:off x="7903587" y="829693"/>
            <a:ext cx="384960" cy="11163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 rot="21447902">
            <a:off x="7512445" y="2788410"/>
            <a:ext cx="672595" cy="170992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2124" b="94826" l="6771" r="90748">
                        <a14:foregroundMark x1="69210" y1="2996" x2="73989" y2="2669"/>
                        <a14:foregroundMark x1="37102" y1="3159" x2="33885" y2="2832"/>
                        <a14:foregroundMark x1="15533" y1="36656" x2="23192" y2="36656"/>
                        <a14:foregroundMark x1="23100" y1="36819" x2="22917" y2="38399"/>
                        <a14:foregroundMark x1="10141" y1="33279" x2="9988" y2="28540"/>
                        <a14:foregroundMark x1="10080" y1="29085" x2="13817" y2="29194"/>
                        <a14:foregroundMark x1="13817" y1="29630" x2="13909" y2="34205"/>
                        <a14:foregroundMark x1="13817" y1="32898" x2="16115" y2="33115"/>
                        <a14:foregroundMark x1="14706" y1="23584" x2="14767" y2="33007"/>
                        <a14:backgroundMark x1="69118" y1="1307" x2="73100" y2="1471"/>
                        <a14:backgroundMark x1="14645" y1="26580" x2="14706" y2="3262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67" t="2593" r="10000" b="5556"/>
          <a:stretch/>
        </p:blipFill>
        <p:spPr>
          <a:xfrm>
            <a:off x="5495071" y="4671090"/>
            <a:ext cx="3417005" cy="2118543"/>
          </a:xfrm>
          <a:prstGeom prst="rect">
            <a:avLst/>
          </a:prstGeom>
        </p:spPr>
      </p:pic>
      <p:sp>
        <p:nvSpPr>
          <p:cNvPr id="12" name="Content Placeholder 2"/>
          <p:cNvSpPr>
            <a:spLocks/>
          </p:cNvSpPr>
          <p:nvPr/>
        </p:nvSpPr>
        <p:spPr bwMode="auto">
          <a:xfrm>
            <a:off x="6007805" y="4732463"/>
            <a:ext cx="3133976" cy="211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 algn="l" eaLnBrk="1" hangingPunct="1">
              <a:buNone/>
            </a:pPr>
            <a:endParaRPr lang="en-US" altLang="en-US" sz="2700" dirty="0"/>
          </a:p>
        </p:txBody>
      </p:sp>
      <p:sp>
        <p:nvSpPr>
          <p:cNvPr id="13" name="Oval 12"/>
          <p:cNvSpPr/>
          <p:nvPr/>
        </p:nvSpPr>
        <p:spPr bwMode="auto">
          <a:xfrm rot="21447902">
            <a:off x="5852531" y="4984913"/>
            <a:ext cx="506752" cy="66031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090312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1022</Words>
  <Application>Microsoft Office PowerPoint</Application>
  <PresentationFormat>On-screen Show (4:3)</PresentationFormat>
  <Paragraphs>94</Paragraphs>
  <Slides>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Unit 5 - Digital Multimeter Amperage Testing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Review for Understanding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5 - Digital Multimeter Amperage Testing </dc:title>
  <dc:creator>jmacdonald</dc:creator>
  <cp:lastModifiedBy>jmacdonald</cp:lastModifiedBy>
  <cp:revision>1</cp:revision>
  <dcterms:created xsi:type="dcterms:W3CDTF">2015-11-04T20:41:48Z</dcterms:created>
  <dcterms:modified xsi:type="dcterms:W3CDTF">2015-11-04T20:42:06Z</dcterms:modified>
</cp:coreProperties>
</file>