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722AC-61D9-46E1-B842-7E012A3DF3B5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31E70-6731-4923-9F63-8DC6A52C5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Starter draw will exceed the amperage capabilities of the meter however with the proper inductive pickup this test can be performed.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6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6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6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6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8D4D5B-E691-4922-8F88-344212EFCE85}" type="slidenum">
              <a:rPr lang="en-US" altLang="en-US" sz="1000" smtClean="0"/>
              <a:pPr/>
              <a:t>2</a:t>
            </a:fld>
            <a:endParaRPr lang="en-US" altLang="en-US" sz="1000" smtClean="0"/>
          </a:p>
        </p:txBody>
      </p:sp>
    </p:spTree>
    <p:extLst>
      <p:ext uri="{BB962C8B-B14F-4D97-AF65-F5344CB8AC3E}">
        <p14:creationId xmlns="" xmlns:p14="http://schemas.microsoft.com/office/powerpoint/2010/main" val="160763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467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41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Answers:</a:t>
            </a:r>
          </a:p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                              </a:t>
            </a:r>
          </a:p>
          <a:p>
            <a:pPr marL="2286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baseline="0" dirty="0" smtClean="0">
                <a:latin typeface="Arial" panose="020B0604020202020204" pitchFamily="34" charset="0"/>
              </a:rPr>
              <a:t>Minimum and Maximum values</a:t>
            </a:r>
          </a:p>
          <a:p>
            <a:pPr marL="2286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baseline="0" dirty="0" smtClean="0">
                <a:latin typeface="Arial" panose="020B0604020202020204" pitchFamily="34" charset="0"/>
              </a:rPr>
              <a:t>It will zero out the initial measurement value and </a:t>
            </a:r>
            <a:r>
              <a:rPr lang="en-US" altLang="en-US" sz="2800" baseline="0" dirty="0" smtClean="0">
                <a:latin typeface="Arial" charset="0"/>
              </a:rPr>
              <a:t>c</a:t>
            </a:r>
            <a:r>
              <a:rPr lang="en-US" altLang="en-US" sz="2800" dirty="0" smtClean="0"/>
              <a:t>an be used to see the </a:t>
            </a:r>
            <a:r>
              <a:rPr lang="en-US" altLang="en-US" sz="2800" b="1" i="1" u="sng" dirty="0" smtClean="0"/>
              <a:t>change</a:t>
            </a:r>
            <a:r>
              <a:rPr lang="en-US" altLang="en-US" sz="2800" dirty="0" smtClean="0"/>
              <a:t> in an electrical signal as compared to a relative base point.</a:t>
            </a:r>
          </a:p>
          <a:p>
            <a:pPr marL="2286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800" dirty="0" smtClean="0"/>
              <a:t>The displayed</a:t>
            </a:r>
            <a:r>
              <a:rPr lang="en-US" altLang="en-US" sz="2800" baseline="0" dirty="0" smtClean="0"/>
              <a:t> value will be frozen or paused for easy reference.</a:t>
            </a:r>
          </a:p>
          <a:p>
            <a:pPr marL="2286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800" baseline="0" dirty="0" smtClean="0"/>
              <a:t>AC Volts, DC Volts, AC/DC millivolts, Ohms, DC 40 </a:t>
            </a:r>
            <a:r>
              <a:rPr lang="en-US" altLang="en-US" sz="2800" baseline="0" dirty="0" err="1" smtClean="0"/>
              <a:t>micoramps</a:t>
            </a:r>
            <a:r>
              <a:rPr lang="en-US" altLang="en-US" sz="2800" baseline="0" dirty="0" smtClean="0"/>
              <a:t>, AC/DC </a:t>
            </a:r>
            <a:r>
              <a:rPr lang="en-US" altLang="en-US" sz="2800" baseline="0" dirty="0" err="1" smtClean="0"/>
              <a:t>micoamps</a:t>
            </a:r>
            <a:r>
              <a:rPr lang="en-US" altLang="en-US" sz="2800" baseline="0" dirty="0" smtClean="0"/>
              <a:t>, AC/DC milliamps, and AC/DC Amps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aseline="0" dirty="0" smtClean="0"/>
              <a:t>	NOTE:  REL is NOT used with HZ and REC is NOT used with Hz or CAP.  </a:t>
            </a:r>
            <a:endParaRPr lang="en-US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66554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56850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714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139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31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213457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82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51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98368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C9BE-C7C2-496B-B6AA-30DC01CB0090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B824B-C772-4E38-AC42-18D8DDAED4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7.wdp"/><Relationship Id="rId5" Type="http://schemas.openxmlformats.org/officeDocument/2006/relationships/image" Target="../media/image7.png"/><Relationship Id="rId4" Type="http://schemas.microsoft.com/office/2007/relationships/hdphoto" Target="../media/hdphoto7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microsoft.com/office/2007/relationships/hdphoto" Target="../media/hdphoto77.wdp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76.wdp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4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5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7.wdp"/><Relationship Id="rId5" Type="http://schemas.openxmlformats.org/officeDocument/2006/relationships/image" Target="../media/image7.png"/><Relationship Id="rId4" Type="http://schemas.microsoft.com/office/2007/relationships/hdphoto" Target="../media/hdphoto7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microsoft.com/office/2007/relationships/hdphoto" Target="../media/hdphoto78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7.wdp"/><Relationship Id="rId11" Type="http://schemas.openxmlformats.org/officeDocument/2006/relationships/image" Target="../media/image18.gif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76.wdp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9.wdp"/><Relationship Id="rId5" Type="http://schemas.openxmlformats.org/officeDocument/2006/relationships/image" Target="../media/image2.png"/><Relationship Id="rId4" Type="http://schemas.microsoft.com/office/2007/relationships/hdphoto" Target="../media/hdphoto68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6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7.png"/><Relationship Id="rId4" Type="http://schemas.microsoft.com/office/2007/relationships/hdphoto" Target="../media/hdphoto3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6.png"/><Relationship Id="rId10" Type="http://schemas.microsoft.com/office/2007/relationships/hdphoto" Target="../media/hdphoto41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7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5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3" y="884237"/>
            <a:ext cx="8925791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</a:t>
            </a:r>
            <a:r>
              <a:rPr lang="en-US" dirty="0"/>
              <a:t>7</a:t>
            </a:r>
            <a:r>
              <a:rPr lang="en-US" dirty="0" smtClean="0"/>
              <a:t> - </a:t>
            </a:r>
            <a:r>
              <a:rPr lang="en-US" dirty="0" smtClean="0">
                <a:ea typeface="Calibri"/>
                <a:cs typeface="Times New Roman"/>
              </a:rPr>
              <a:t>Digital Multimeter Additional Functions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/>
            </a:r>
            <a:br>
              <a:rPr lang="en-US" dirty="0" smtClean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04" y="1524000"/>
            <a:ext cx="8925791" cy="4380489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When you complete this unit, you will be able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the Record (REC) feature and how it is used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Explain the </a:t>
            </a:r>
            <a:r>
              <a:rPr lang="en-US" dirty="0" smtClean="0"/>
              <a:t>Relative </a:t>
            </a:r>
            <a:r>
              <a:rPr lang="en-US" dirty="0"/>
              <a:t>(</a:t>
            </a:r>
            <a:r>
              <a:rPr lang="en-US" dirty="0" smtClean="0"/>
              <a:t>REL) </a:t>
            </a:r>
            <a:r>
              <a:rPr lang="en-US" dirty="0"/>
              <a:t>feature and how it is </a:t>
            </a:r>
            <a:r>
              <a:rPr lang="en-US" dirty="0" smtClean="0"/>
              <a:t>used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Explain the </a:t>
            </a:r>
            <a:r>
              <a:rPr lang="en-US" dirty="0" smtClean="0"/>
              <a:t>Hold (HOLD) </a:t>
            </a:r>
            <a:r>
              <a:rPr lang="en-US" dirty="0"/>
              <a:t>feature and how it is </a:t>
            </a:r>
            <a:r>
              <a:rPr lang="en-US" dirty="0" smtClean="0"/>
              <a:t>used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Match the additional functions to the rotary dial settings where they can be utilized 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189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0" t="17969" r="10833" b="9439"/>
          <a:stretch/>
        </p:blipFill>
        <p:spPr>
          <a:xfrm rot="5400000">
            <a:off x="4686298" y="1866900"/>
            <a:ext cx="4724400" cy="3733801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3505200" y="6400800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9"/>
            <a:ext cx="4953000" cy="435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Relative</a:t>
            </a:r>
            <a:r>
              <a:rPr lang="en-US" altLang="en-US" sz="2700" b="1" dirty="0" smtClean="0"/>
              <a:t> DC Voltage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the red test lead to the </a:t>
            </a:r>
            <a:r>
              <a:rPr lang="en-US" altLang="en-US" sz="2700" b="1" dirty="0" smtClean="0"/>
              <a:t>V</a:t>
            </a:r>
            <a:r>
              <a:rPr lang="en-US" altLang="en-US" sz="2700" b="1" dirty="0" smtClean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D</a:t>
            </a:r>
            <a:r>
              <a:rPr lang="en-US" altLang="en-US" sz="2700" b="1" dirty="0" smtClean="0"/>
              <a:t>C Volts</a:t>
            </a:r>
            <a:endParaRPr lang="en-US" altLang="en-US" sz="2700" b="1" dirty="0"/>
          </a:p>
        </p:txBody>
      </p:sp>
      <p:sp>
        <p:nvSpPr>
          <p:cNvPr id="26" name="Oval 25"/>
          <p:cNvSpPr/>
          <p:nvPr/>
        </p:nvSpPr>
        <p:spPr bwMode="auto">
          <a:xfrm>
            <a:off x="7048498" y="3626460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8609811">
            <a:off x="6044072" y="1601381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924265" y="3536083"/>
            <a:ext cx="946777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Relative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41258875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492384" y="685405"/>
            <a:ext cx="4554802" cy="325658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43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Relative</a:t>
            </a:r>
            <a:r>
              <a:rPr lang="en-US" altLang="en-US" sz="2700" b="1" dirty="0" smtClean="0"/>
              <a:t> DC Voltage </a:t>
            </a:r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red test lead to </a:t>
            </a:r>
            <a:r>
              <a:rPr lang="en-US" altLang="en-US" sz="2700" dirty="0" smtClean="0"/>
              <a:t>test terminal #</a:t>
            </a:r>
            <a:r>
              <a:rPr lang="en-US" altLang="en-US" sz="2700" dirty="0"/>
              <a:t>4</a:t>
            </a:r>
            <a:r>
              <a:rPr lang="en-US" altLang="en-US" sz="2700" dirty="0" smtClean="0"/>
              <a:t> (DC voltage)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</a:t>
            </a:r>
            <a:r>
              <a:rPr lang="en-US" altLang="en-US" sz="2700" dirty="0" smtClean="0"/>
              <a:t>terminal </a:t>
            </a:r>
            <a:r>
              <a:rPr lang="en-US" altLang="en-US" sz="2700" dirty="0"/>
              <a:t>#6 (</a:t>
            </a:r>
            <a:r>
              <a:rPr lang="en-US" altLang="en-US" sz="2700" dirty="0" smtClean="0"/>
              <a:t>ground)</a:t>
            </a:r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Set dial C to the 12 o’clock or straight up position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Turn </a:t>
            </a:r>
            <a:r>
              <a:rPr lang="en-US" altLang="en-US" sz="2700" dirty="0"/>
              <a:t>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  <a:endParaRPr lang="en-US" altLang="en-US" sz="27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79464" y="294144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253588" y="3638275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Relative Button</a:t>
            </a:r>
            <a:endParaRPr lang="en-US" altLang="en-US" sz="4100" b="1" kern="0" dirty="0" smtClean="0"/>
          </a:p>
        </p:txBody>
      </p:sp>
      <p:grpSp>
        <p:nvGrpSpPr>
          <p:cNvPr id="4" name="Group 18"/>
          <p:cNvGrpSpPr/>
          <p:nvPr/>
        </p:nvGrpSpPr>
        <p:grpSpPr>
          <a:xfrm>
            <a:off x="7495379" y="2362198"/>
            <a:ext cx="385575" cy="571385"/>
            <a:chOff x="6832609" y="2482501"/>
            <a:chExt cx="273711" cy="442271"/>
          </a:xfrm>
        </p:grpSpPr>
        <p:sp>
          <p:nvSpPr>
            <p:cNvPr id="20" name="Oval 2055"/>
            <p:cNvSpPr>
              <a:spLocks noChangeArrowheads="1"/>
            </p:cNvSpPr>
            <p:nvPr/>
          </p:nvSpPr>
          <p:spPr bwMode="auto">
            <a:xfrm>
              <a:off x="6832609" y="2593103"/>
              <a:ext cx="273711" cy="331669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923746" y="2482501"/>
              <a:ext cx="45719" cy="171461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123427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280" y="4114048"/>
            <a:ext cx="2761126" cy="15715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00" t="42643" r="14589" b="2613"/>
          <a:stretch/>
        </p:blipFill>
        <p:spPr>
          <a:xfrm>
            <a:off x="5638800" y="1904999"/>
            <a:ext cx="3443288" cy="2047829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63973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Relative</a:t>
            </a:r>
            <a:r>
              <a:rPr lang="en-US" altLang="en-US" sz="2700" b="1" dirty="0" smtClean="0"/>
              <a:t> DC Voltage Test</a:t>
            </a:r>
            <a:endParaRPr lang="en-US" altLang="en-US" sz="2700" dirty="0" smtClean="0"/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Press the REL button</a:t>
            </a:r>
          </a:p>
          <a:p>
            <a:pPr marL="38100" indent="0" algn="l">
              <a:buNone/>
            </a:pPr>
            <a:r>
              <a:rPr lang="en-US" altLang="en-US" sz="2700" dirty="0" smtClean="0"/>
              <a:t>NOTE: The Display will be zeroed out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/>
              <a:t>R</a:t>
            </a:r>
            <a:r>
              <a:rPr lang="en-US" altLang="en-US" sz="2700" dirty="0" smtClean="0"/>
              <a:t>otate </a:t>
            </a:r>
            <a:r>
              <a:rPr lang="en-US" altLang="en-US" sz="2700" dirty="0"/>
              <a:t>dial </a:t>
            </a:r>
            <a:r>
              <a:rPr lang="en-US" altLang="en-US" sz="2700" dirty="0" smtClean="0"/>
              <a:t>C </a:t>
            </a:r>
            <a:r>
              <a:rPr lang="en-US" altLang="en-US" sz="2700" dirty="0"/>
              <a:t>to the left and then the </a:t>
            </a:r>
            <a:r>
              <a:rPr lang="en-US" altLang="en-US" sz="2700" dirty="0" smtClean="0"/>
              <a:t>right</a:t>
            </a:r>
          </a:p>
          <a:p>
            <a:pPr marL="552450" indent="-514350" algn="l">
              <a:buFont typeface="+mj-lt"/>
              <a:buAutoNum type="arabicPeriod" startAt="9"/>
            </a:pPr>
            <a:r>
              <a:rPr lang="en-US" altLang="en-US" sz="2700" dirty="0" smtClean="0"/>
              <a:t>The </a:t>
            </a:r>
            <a:r>
              <a:rPr lang="en-US" altLang="en-US" sz="2700" i="1" u="sng" dirty="0" smtClean="0"/>
              <a:t>change</a:t>
            </a:r>
            <a:r>
              <a:rPr lang="en-US" altLang="en-US" sz="2700" dirty="0" smtClean="0"/>
              <a:t> in voltage will be displayed based on the value that was set to zero using the relative button</a:t>
            </a:r>
            <a:r>
              <a:rPr lang="en-US" altLang="en-US" sz="2500" dirty="0"/>
              <a:t/>
            </a:r>
            <a:br>
              <a:rPr lang="en-US" altLang="en-US" sz="2500" dirty="0"/>
            </a:br>
            <a:r>
              <a:rPr lang="en-US" altLang="en-US" sz="2500" dirty="0"/>
              <a:t/>
            </a:r>
            <a:br>
              <a:rPr lang="en-US" altLang="en-US" sz="2500" dirty="0"/>
            </a:br>
            <a:endParaRPr lang="en-US" altLang="en-US" sz="23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79464" y="294144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314408" y="3649898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6" name="Oval 2055"/>
          <p:cNvSpPr>
            <a:spLocks noChangeArrowheads="1"/>
          </p:cNvSpPr>
          <p:nvPr/>
        </p:nvSpPr>
        <p:spPr bwMode="auto">
          <a:xfrm>
            <a:off x="7594205" y="2608814"/>
            <a:ext cx="309562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C</a:t>
            </a:r>
          </a:p>
        </p:txBody>
      </p:sp>
      <p:sp>
        <p:nvSpPr>
          <p:cNvPr id="9" name="Circular Arrow 8"/>
          <p:cNvSpPr/>
          <p:nvPr/>
        </p:nvSpPr>
        <p:spPr bwMode="auto">
          <a:xfrm>
            <a:off x="7394490" y="2401465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Relative Button</a:t>
            </a:r>
            <a:endParaRPr lang="en-US" altLang="en-US" sz="4100" b="1" kern="0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5522550" y="621667"/>
            <a:ext cx="2869762" cy="133760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 rot="16200000">
            <a:off x="7490084" y="836466"/>
            <a:ext cx="420741" cy="5822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5" y="4114048"/>
            <a:ext cx="2746290" cy="1544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651497" y="5529578"/>
            <a:ext cx="703727" cy="14318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4139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89" y="3031350"/>
            <a:ext cx="4694488" cy="264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66404" r="25142" b="4023"/>
          <a:stretch/>
        </p:blipFill>
        <p:spPr>
          <a:xfrm>
            <a:off x="4595903" y="890375"/>
            <a:ext cx="4537574" cy="1624225"/>
          </a:xfrm>
          <a:prstGeom prst="rect">
            <a:avLst/>
          </a:prstGeom>
        </p:spPr>
      </p:pic>
      <p:sp>
        <p:nvSpPr>
          <p:cNvPr id="39940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DB9A40-B6AD-4F8A-983B-6B9E66EF6A8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96705" y="909808"/>
            <a:ext cx="4352808" cy="504753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l">
              <a:spcBef>
                <a:spcPct val="50000"/>
              </a:spcBef>
            </a:pPr>
            <a:r>
              <a:rPr lang="en-US" altLang="en-US" sz="2800" b="1" dirty="0" smtClean="0"/>
              <a:t>Hold Function: </a:t>
            </a:r>
            <a:r>
              <a:rPr lang="en-US" altLang="en-US" sz="2800" dirty="0" smtClean="0"/>
              <a:t>Pressing the Hold button will pause or freeze the screen display to hold the value for easy reference</a:t>
            </a:r>
          </a:p>
          <a:p>
            <a:pPr marL="457200" indent="-457200" algn="l">
              <a:spcBef>
                <a:spcPct val="50000"/>
              </a:spcBef>
            </a:pPr>
            <a:r>
              <a:rPr lang="en-US" altLang="en-US" sz="2800" dirty="0" smtClean="0"/>
              <a:t>Pressing the Hold button a second time will return the display to the live reading.</a:t>
            </a:r>
            <a:endParaRPr lang="en-US" altLang="en-US" sz="2800" dirty="0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828675" y="4956176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9944" name="Oval 9"/>
          <p:cNvSpPr>
            <a:spLocks noChangeArrowheads="1"/>
          </p:cNvSpPr>
          <p:nvPr/>
        </p:nvSpPr>
        <p:spPr bwMode="auto">
          <a:xfrm>
            <a:off x="6303544" y="3280798"/>
            <a:ext cx="706856" cy="51235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9946" name="Oval 12"/>
          <p:cNvSpPr>
            <a:spLocks noChangeArrowheads="1"/>
          </p:cNvSpPr>
          <p:nvPr/>
        </p:nvSpPr>
        <p:spPr bwMode="auto">
          <a:xfrm>
            <a:off x="7176105" y="1684068"/>
            <a:ext cx="865565" cy="63151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Hold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4581907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E9336F-84E4-4139-BF7F-197F6ED802C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5953" y="769324"/>
            <a:ext cx="466489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 Use with </a:t>
            </a:r>
            <a:r>
              <a:rPr lang="en-US" altLang="en-US" sz="2700" b="1" dirty="0" smtClean="0"/>
              <a:t>the all follow Rotary </a:t>
            </a:r>
            <a:r>
              <a:rPr lang="en-US" altLang="en-US" sz="2700" b="1" dirty="0"/>
              <a:t>Dial </a:t>
            </a:r>
            <a:r>
              <a:rPr lang="en-US" altLang="en-US" sz="2700" b="1" dirty="0" smtClean="0"/>
              <a:t>settings</a:t>
            </a:r>
            <a:r>
              <a:rPr lang="en-US" altLang="en-US" sz="2700" dirty="0" smtClean="0"/>
              <a:t> </a:t>
            </a:r>
            <a:endParaRPr lang="en-US" altLang="en-US" sz="2700" dirty="0"/>
          </a:p>
        </p:txBody>
      </p:sp>
      <p:pic>
        <p:nvPicPr>
          <p:cNvPr id="36869" name="Picture 7" descr="EEDM504D #2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17" y="1043087"/>
            <a:ext cx="4181393" cy="169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val 8"/>
          <p:cNvSpPr>
            <a:spLocks noChangeArrowheads="1"/>
          </p:cNvSpPr>
          <p:nvPr/>
        </p:nvSpPr>
        <p:spPr bwMode="auto">
          <a:xfrm>
            <a:off x="7291029" y="2015785"/>
            <a:ext cx="647700" cy="6207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pic>
        <p:nvPicPr>
          <p:cNvPr id="36871" name="Picture 9" descr="D:\EEDM504D\EEDM504D #4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872"/>
            <a:ext cx="5040336" cy="30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Oval 10"/>
          <p:cNvSpPr>
            <a:spLocks noChangeArrowheads="1"/>
          </p:cNvSpPr>
          <p:nvPr/>
        </p:nvSpPr>
        <p:spPr bwMode="auto">
          <a:xfrm>
            <a:off x="1131938" y="2660429"/>
            <a:ext cx="457200" cy="42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2095471" y="1996592"/>
            <a:ext cx="412758" cy="36227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1360538" y="2309091"/>
            <a:ext cx="412758" cy="4341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2982184" y="1996592"/>
            <a:ext cx="412759" cy="41282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3270752" y="2270420"/>
            <a:ext cx="528186" cy="3900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3386179" y="2636498"/>
            <a:ext cx="412759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1589138" y="1997434"/>
            <a:ext cx="620662" cy="41198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2438400" y="1837917"/>
            <a:ext cx="598376" cy="39750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8368" y="4699994"/>
            <a:ext cx="8966592" cy="1338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smtClean="0"/>
              <a:t>Next we’ll perform a Hold on a DC voltage test as an example, but remember it can be used with any of the electrical measurements circled above </a:t>
            </a:r>
            <a:endParaRPr lang="en-US" altLang="en-US" sz="2700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Hold Button</a:t>
            </a:r>
            <a:endParaRPr lang="en-US" altLang="en-US" sz="4100" b="1" kern="0" dirty="0" smtClean="0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3394943" y="3471596"/>
            <a:ext cx="643657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384042" y="3063557"/>
            <a:ext cx="643657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5074830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0" t="17969" r="10833" b="9439"/>
          <a:stretch/>
        </p:blipFill>
        <p:spPr>
          <a:xfrm rot="5400000">
            <a:off x="4686298" y="1866900"/>
            <a:ext cx="4724400" cy="3733801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3505200" y="6400800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8"/>
            <a:ext cx="4572000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Hold</a:t>
            </a:r>
            <a:r>
              <a:rPr lang="en-US" altLang="en-US" sz="2700" b="1" dirty="0" smtClean="0"/>
              <a:t> DC Voltage Test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the red test lead to the </a:t>
            </a:r>
            <a:r>
              <a:rPr lang="en-US" altLang="en-US" sz="2700" b="1" dirty="0" smtClean="0"/>
              <a:t>V</a:t>
            </a:r>
            <a:r>
              <a:rPr lang="en-US" altLang="en-US" sz="2700" b="1" dirty="0" smtClean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D</a:t>
            </a:r>
            <a:r>
              <a:rPr lang="en-US" altLang="en-US" sz="2700" b="1" dirty="0" smtClean="0"/>
              <a:t>C Volts</a:t>
            </a:r>
            <a:endParaRPr lang="en-US" altLang="en-US" sz="2700" b="1" dirty="0"/>
          </a:p>
        </p:txBody>
      </p:sp>
      <p:sp>
        <p:nvSpPr>
          <p:cNvPr id="26" name="Oval 25"/>
          <p:cNvSpPr/>
          <p:nvPr/>
        </p:nvSpPr>
        <p:spPr bwMode="auto">
          <a:xfrm>
            <a:off x="7048498" y="3626460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8609811">
            <a:off x="6044072" y="1601381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924265" y="3536083"/>
            <a:ext cx="946777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Hold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6831704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492384" y="685405"/>
            <a:ext cx="4554802" cy="325658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4316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Hold</a:t>
            </a:r>
            <a:r>
              <a:rPr lang="en-US" altLang="en-US" sz="2700" b="1" dirty="0" smtClean="0"/>
              <a:t> DC Voltage Test </a:t>
            </a:r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red test lead to </a:t>
            </a:r>
            <a:r>
              <a:rPr lang="en-US" altLang="en-US" sz="2700" dirty="0" smtClean="0"/>
              <a:t>test terminal #3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</a:t>
            </a:r>
            <a:r>
              <a:rPr lang="en-US" altLang="en-US" sz="2700" dirty="0" smtClean="0"/>
              <a:t>terminal #6 </a:t>
            </a:r>
            <a:r>
              <a:rPr lang="en-US" altLang="en-US" sz="2700" dirty="0"/>
              <a:t>(</a:t>
            </a:r>
            <a:r>
              <a:rPr lang="en-US" altLang="en-US" sz="2700" dirty="0" smtClean="0"/>
              <a:t>ground)</a:t>
            </a:r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Set ALL dials (A, B, &amp; C) to the full left or counter clockwise position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Turn </a:t>
            </a:r>
            <a:r>
              <a:rPr lang="en-US" altLang="en-US" sz="2700" dirty="0"/>
              <a:t>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  <a:endParaRPr lang="en-US" altLang="en-US" sz="27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934200" y="314725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#3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6675560" y="3604464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Hold Button</a:t>
            </a:r>
            <a:endParaRPr lang="en-US" altLang="en-US" sz="4100" b="1" kern="0" dirty="0" smtClean="0"/>
          </a:p>
        </p:txBody>
      </p:sp>
      <p:grpSp>
        <p:nvGrpSpPr>
          <p:cNvPr id="4" name="Group 4"/>
          <p:cNvGrpSpPr/>
          <p:nvPr/>
        </p:nvGrpSpPr>
        <p:grpSpPr>
          <a:xfrm>
            <a:off x="7450205" y="2508082"/>
            <a:ext cx="494553" cy="428495"/>
            <a:chOff x="7450205" y="2508082"/>
            <a:chExt cx="494553" cy="428495"/>
          </a:xfrm>
        </p:grpSpPr>
        <p:sp>
          <p:nvSpPr>
            <p:cNvPr id="20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6628955" y="2519700"/>
            <a:ext cx="494553" cy="428495"/>
            <a:chOff x="7450205" y="2508082"/>
            <a:chExt cx="494553" cy="428495"/>
          </a:xfrm>
        </p:grpSpPr>
        <p:sp>
          <p:nvSpPr>
            <p:cNvPr id="21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5894813" y="2508082"/>
            <a:ext cx="494553" cy="428495"/>
            <a:chOff x="7450205" y="2508082"/>
            <a:chExt cx="494553" cy="428495"/>
          </a:xfrm>
        </p:grpSpPr>
        <p:sp>
          <p:nvSpPr>
            <p:cNvPr id="26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A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222162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00" t="42643" r="14589" b="2613"/>
          <a:stretch/>
        </p:blipFill>
        <p:spPr>
          <a:xfrm>
            <a:off x="5638800" y="1904999"/>
            <a:ext cx="3443288" cy="2047829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5524894" cy="411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Hold</a:t>
            </a:r>
            <a:r>
              <a:rPr lang="en-US" altLang="en-US" sz="2700" b="1" dirty="0" smtClean="0"/>
              <a:t> DC Voltage Test</a:t>
            </a:r>
            <a:endParaRPr lang="en-US" altLang="en-US" sz="2700" dirty="0" smtClean="0"/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The signal will be erratic.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Press the HOLD button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Note how the display is paused or frozen for easy reference.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Press the HOLD button again to return to the live reading</a:t>
            </a:r>
          </a:p>
          <a:p>
            <a:pPr marL="38100" indent="0" algn="l">
              <a:buNone/>
            </a:pPr>
            <a:r>
              <a:rPr lang="en-US" altLang="en-US" sz="2500" dirty="0"/>
              <a:t/>
            </a:r>
            <a:br>
              <a:rPr lang="en-US" altLang="en-US" sz="2500" dirty="0"/>
            </a:br>
            <a:r>
              <a:rPr lang="en-US" altLang="en-US" sz="2500" dirty="0"/>
              <a:t/>
            </a:r>
            <a:br>
              <a:rPr lang="en-US" altLang="en-US" sz="2500" dirty="0"/>
            </a:br>
            <a:endParaRPr lang="en-US" altLang="en-US" sz="23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79464" y="294144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 rot="20017269">
            <a:off x="7253929" y="3543156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Hold Button</a:t>
            </a:r>
            <a:endParaRPr lang="en-US" altLang="en-US" sz="4100" b="1" kern="0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5522550" y="621667"/>
            <a:ext cx="2869762" cy="133760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 rot="16200000">
            <a:off x="7240579" y="1342292"/>
            <a:ext cx="420741" cy="5822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1212596" y="3952828"/>
            <a:ext cx="3568140" cy="2007079"/>
            <a:chOff x="1962186" y="3802404"/>
            <a:chExt cx="3568140" cy="20070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86" y="3802404"/>
              <a:ext cx="3568140" cy="20070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648200" y="5638800"/>
              <a:ext cx="874350" cy="170683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7450205" y="2508082"/>
            <a:ext cx="494553" cy="428495"/>
            <a:chOff x="7450205" y="2508082"/>
            <a:chExt cx="494553" cy="428495"/>
          </a:xfrm>
        </p:grpSpPr>
        <p:sp>
          <p:nvSpPr>
            <p:cNvPr id="21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6628955" y="2519700"/>
            <a:ext cx="494553" cy="428495"/>
            <a:chOff x="7450205" y="2508082"/>
            <a:chExt cx="494553" cy="428495"/>
          </a:xfrm>
        </p:grpSpPr>
        <p:sp>
          <p:nvSpPr>
            <p:cNvPr id="25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" name="Group 26"/>
          <p:cNvGrpSpPr/>
          <p:nvPr/>
        </p:nvGrpSpPr>
        <p:grpSpPr>
          <a:xfrm>
            <a:off x="5894813" y="2508082"/>
            <a:ext cx="494553" cy="428495"/>
            <a:chOff x="7450205" y="2508082"/>
            <a:chExt cx="494553" cy="428495"/>
          </a:xfrm>
        </p:grpSpPr>
        <p:sp>
          <p:nvSpPr>
            <p:cNvPr id="28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A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8" y="3952828"/>
            <a:ext cx="3568140" cy="2007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23939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0" y="1752600"/>
            <a:ext cx="9101931" cy="3847207"/>
          </a:xfrm>
          <a:prstGeom prst="rect">
            <a:avLst/>
          </a:prstGeom>
          <a:solidFill>
            <a:srgbClr val="F2FD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US" altLang="en-US" sz="2000" dirty="0" smtClean="0"/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What two values does the Record feature capture?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What purpose does the Relative feature perform?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What happens to the value being displayed when the Hold button is pressed?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List 4 rotary dial functions that can utilize the REC, REL, and Hold features      </a:t>
            </a:r>
            <a:endParaRPr lang="en-US" altLang="en-US" sz="12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2394" y="7397"/>
            <a:ext cx="7729537" cy="1401763"/>
          </a:xfrm>
          <a:solidFill>
            <a:srgbClr val="F2FD1D"/>
          </a:solidFill>
        </p:spPr>
        <p:txBody>
          <a:bodyPr/>
          <a:lstStyle/>
          <a:p>
            <a:r>
              <a:rPr lang="en-US" altLang="en-US" b="1" smtClean="0"/>
              <a:t>Review for Understanding</a:t>
            </a:r>
          </a:p>
        </p:txBody>
      </p:sp>
      <p:pic>
        <p:nvPicPr>
          <p:cNvPr id="124932" name="Picture 4" descr="C:\Program Files\Microsoft Office\Clipart\Popular\stop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051"/>
          <a:stretch/>
        </p:blipFill>
        <p:spPr bwMode="auto">
          <a:xfrm>
            <a:off x="0" y="0"/>
            <a:ext cx="1639888" cy="18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38321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110491"/>
            <a:ext cx="9144000" cy="650875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200" b="1" dirty="0" smtClean="0"/>
              <a:t>Digital Multimeter – Record Button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59467" y="820352"/>
            <a:ext cx="5731733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l">
              <a:spcBef>
                <a:spcPct val="50000"/>
              </a:spcBef>
            </a:pPr>
            <a:r>
              <a:rPr lang="en-US" altLang="en-US" sz="2700" b="1" dirty="0" smtClean="0"/>
              <a:t>Record </a:t>
            </a:r>
            <a:r>
              <a:rPr lang="en-US" altLang="en-US" sz="2700" b="1" dirty="0"/>
              <a:t>captures two extreme </a:t>
            </a:r>
            <a:r>
              <a:rPr lang="en-US" altLang="en-US" sz="2700" b="1" dirty="0" smtClean="0"/>
              <a:t>readings</a:t>
            </a:r>
          </a:p>
          <a:p>
            <a:pPr marL="914400" lvl="1" indent="-457200" algn="l">
              <a:spcBef>
                <a:spcPct val="50000"/>
              </a:spcBef>
            </a:pPr>
            <a:r>
              <a:rPr lang="en-US" altLang="en-US" sz="2700" dirty="0" smtClean="0"/>
              <a:t>MAX </a:t>
            </a:r>
            <a:r>
              <a:rPr lang="en-US" altLang="en-US" sz="2700" dirty="0"/>
              <a:t>- </a:t>
            </a:r>
            <a:r>
              <a:rPr lang="en-US" altLang="en-US" sz="2700" dirty="0" smtClean="0"/>
              <a:t>high </a:t>
            </a:r>
            <a:r>
              <a:rPr lang="en-US" altLang="en-US" sz="2700" dirty="0"/>
              <a:t>or maximum reading </a:t>
            </a:r>
          </a:p>
          <a:p>
            <a:pPr marL="914400" lvl="1" indent="-457200" algn="l">
              <a:spcBef>
                <a:spcPct val="50000"/>
              </a:spcBef>
            </a:pPr>
            <a:r>
              <a:rPr lang="en-US" altLang="en-US" sz="2700" dirty="0" smtClean="0"/>
              <a:t>MIN  </a:t>
            </a:r>
            <a:r>
              <a:rPr lang="en-US" altLang="en-US" sz="2700" dirty="0"/>
              <a:t>- low or minimum reading </a:t>
            </a:r>
          </a:p>
          <a:p>
            <a:pPr marL="457200" indent="-457200" algn="l">
              <a:spcBef>
                <a:spcPct val="50000"/>
              </a:spcBef>
            </a:pPr>
            <a:r>
              <a:rPr lang="en-US" altLang="en-US" sz="2700" b="1" dirty="0" smtClean="0"/>
              <a:t>Used </a:t>
            </a:r>
            <a:r>
              <a:rPr lang="en-US" altLang="en-US" sz="2700" b="1" dirty="0"/>
              <a:t>for Rapidly Changing </a:t>
            </a:r>
            <a:r>
              <a:rPr lang="en-US" altLang="en-US" sz="2700" b="1" dirty="0" smtClean="0"/>
              <a:t>signals</a:t>
            </a:r>
          </a:p>
          <a:p>
            <a:pPr marL="914400" lvl="1" indent="-457200" algn="l">
              <a:spcBef>
                <a:spcPct val="50000"/>
              </a:spcBef>
            </a:pPr>
            <a:r>
              <a:rPr lang="en-US" altLang="en-US" sz="2700" dirty="0" smtClean="0"/>
              <a:t>Voltage </a:t>
            </a:r>
            <a:r>
              <a:rPr lang="en-US" altLang="en-US" sz="2700" dirty="0"/>
              <a:t>drop</a:t>
            </a:r>
            <a:r>
              <a:rPr lang="en-US" altLang="en-US" sz="2700" dirty="0" smtClean="0"/>
              <a:t>, Intermittent issues, </a:t>
            </a:r>
            <a:r>
              <a:rPr lang="en-US" altLang="en-US" sz="2700" dirty="0" err="1" smtClean="0"/>
              <a:t>etc</a:t>
            </a:r>
            <a:endParaRPr lang="en-US" altLang="en-US" sz="2700" dirty="0"/>
          </a:p>
        </p:txBody>
      </p:sp>
      <p:pic>
        <p:nvPicPr>
          <p:cNvPr id="34825" name="Picture 17" descr="D:\EEDM504D\EEDM504D screen\EEDM504D meter screen #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8" y="868913"/>
            <a:ext cx="3693866" cy="22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8" descr="D:\EEDM504D\EEDM504D screen\EEDM504D meter screen #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34187"/>
            <a:ext cx="3502361" cy="211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Oval 20"/>
          <p:cNvSpPr>
            <a:spLocks noChangeArrowheads="1"/>
          </p:cNvSpPr>
          <p:nvPr/>
        </p:nvSpPr>
        <p:spPr bwMode="auto">
          <a:xfrm>
            <a:off x="7260067" y="1679851"/>
            <a:ext cx="3810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A5262"/>
              </a:solidFill>
            </a:endParaRPr>
          </a:p>
        </p:txBody>
      </p:sp>
      <p:sp>
        <p:nvSpPr>
          <p:cNvPr id="25613" name="Oval 21"/>
          <p:cNvSpPr>
            <a:spLocks noChangeArrowheads="1"/>
          </p:cNvSpPr>
          <p:nvPr/>
        </p:nvSpPr>
        <p:spPr bwMode="auto">
          <a:xfrm>
            <a:off x="7543800" y="4114800"/>
            <a:ext cx="3810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A526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9094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  <p:bldP spid="256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E9336F-84E4-4139-BF7F-197F6ED802C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5953" y="769324"/>
            <a:ext cx="466489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 Use with </a:t>
            </a:r>
            <a:r>
              <a:rPr lang="en-US" altLang="en-US" sz="2700" b="1" dirty="0" smtClean="0"/>
              <a:t>the follow Rotary </a:t>
            </a:r>
            <a:r>
              <a:rPr lang="en-US" altLang="en-US" sz="2700" b="1" dirty="0"/>
              <a:t>Dial </a:t>
            </a:r>
            <a:r>
              <a:rPr lang="en-US" altLang="en-US" sz="2700" b="1" dirty="0" smtClean="0"/>
              <a:t>settings</a:t>
            </a:r>
            <a:r>
              <a:rPr lang="en-US" altLang="en-US" sz="2700" dirty="0" smtClean="0"/>
              <a:t> </a:t>
            </a:r>
            <a:endParaRPr lang="en-US" altLang="en-US" sz="2700" dirty="0"/>
          </a:p>
        </p:txBody>
      </p:sp>
      <p:sp>
        <p:nvSpPr>
          <p:cNvPr id="36868" name="Content Placeholder 2"/>
          <p:cNvSpPr>
            <a:spLocks/>
          </p:cNvSpPr>
          <p:nvPr/>
        </p:nvSpPr>
        <p:spPr bwMode="auto">
          <a:xfrm>
            <a:off x="5081010" y="863283"/>
            <a:ext cx="4000500" cy="45561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chemeClr val="bg1"/>
                </a:solidFill>
              </a:rPr>
              <a:t>REC</a:t>
            </a:r>
          </a:p>
        </p:txBody>
      </p:sp>
      <p:pic>
        <p:nvPicPr>
          <p:cNvPr id="36869" name="Picture 7" descr="EEDM504D #2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34" y="1905001"/>
            <a:ext cx="4181393" cy="169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val 8"/>
          <p:cNvSpPr>
            <a:spLocks noChangeArrowheads="1"/>
          </p:cNvSpPr>
          <p:nvPr/>
        </p:nvSpPr>
        <p:spPr bwMode="auto">
          <a:xfrm>
            <a:off x="6439735" y="2409417"/>
            <a:ext cx="647700" cy="48618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pic>
        <p:nvPicPr>
          <p:cNvPr id="36871" name="Picture 9" descr="D:\EEDM504D\EEDM504D #4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872"/>
            <a:ext cx="5040336" cy="30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Oval 10"/>
          <p:cNvSpPr>
            <a:spLocks noChangeArrowheads="1"/>
          </p:cNvSpPr>
          <p:nvPr/>
        </p:nvSpPr>
        <p:spPr bwMode="auto">
          <a:xfrm>
            <a:off x="1131938" y="2660429"/>
            <a:ext cx="457200" cy="42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2095471" y="1774212"/>
            <a:ext cx="412758" cy="58465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1360538" y="2309091"/>
            <a:ext cx="412758" cy="4341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2982184" y="1996592"/>
            <a:ext cx="412759" cy="41282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3270752" y="2270420"/>
            <a:ext cx="528186" cy="3900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3386179" y="2636498"/>
            <a:ext cx="412759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1589138" y="1997434"/>
            <a:ext cx="620662" cy="41198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2438400" y="1837917"/>
            <a:ext cx="598376" cy="39750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0" y="110491"/>
            <a:ext cx="91440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en-US" sz="4200" b="1" kern="0" smtClean="0"/>
              <a:t>Digital Multimeter – Record Button</a:t>
            </a:r>
            <a:endParaRPr lang="en-US" altLang="en-US" sz="4200" b="1" kern="0" dirty="0" smtClean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77408" y="4691557"/>
            <a:ext cx="8966592" cy="1338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smtClean="0"/>
              <a:t>Next we’ll Record AC Voltage as an example, but remember it can be used with any of the electrical measurements circled above </a:t>
            </a:r>
            <a:endParaRPr lang="en-US" alt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40347323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8"/>
            <a:ext cx="4572000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Recording</a:t>
            </a:r>
            <a:r>
              <a:rPr lang="en-US" altLang="en-US" sz="2700" b="1" dirty="0" smtClean="0"/>
              <a:t> AC Voltage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the </a:t>
            </a:r>
            <a:r>
              <a:rPr lang="en-US" altLang="en-US" sz="2700" b="1" dirty="0"/>
              <a:t>V</a:t>
            </a:r>
            <a:r>
              <a:rPr lang="en-US" altLang="en-US" sz="2700" b="1" dirty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  <a:endParaRPr lang="en-US" altLang="en-US" sz="27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Connect 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AC </a:t>
            </a:r>
            <a:r>
              <a:rPr lang="en-US" altLang="en-US" sz="2700" b="1" dirty="0" smtClean="0"/>
              <a:t>Volts</a:t>
            </a:r>
            <a:endParaRPr lang="en-US" alt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Record Button</a:t>
            </a:r>
            <a:endParaRPr lang="en-US" altLang="en-US" sz="4100" b="1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00" t="17408" r="5862" b="7037"/>
          <a:stretch/>
        </p:blipFill>
        <p:spPr>
          <a:xfrm rot="5400000">
            <a:off x="4365610" y="1347782"/>
            <a:ext cx="5123232" cy="42165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6841126" y="3426483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7169251">
            <a:off x="5742614" y="1461105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795434" y="3538933"/>
            <a:ext cx="1075671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2769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691799" cy="54044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Recording</a:t>
            </a:r>
            <a:r>
              <a:rPr lang="en-US" altLang="en-US" sz="2700" b="1" dirty="0" smtClean="0"/>
              <a:t> AC Voltage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red test lead to </a:t>
            </a:r>
            <a:r>
              <a:rPr lang="en-US" altLang="en-US" sz="2700" dirty="0" smtClean="0"/>
              <a:t>test terminal </a:t>
            </a:r>
            <a:r>
              <a:rPr lang="en-US" altLang="en-US" sz="2700" dirty="0"/>
              <a:t>#</a:t>
            </a:r>
            <a:r>
              <a:rPr lang="en-US" altLang="en-US" sz="2700" dirty="0" smtClean="0"/>
              <a:t>5 (AC sine wave)</a:t>
            </a:r>
            <a:endParaRPr lang="en-US" altLang="en-US" sz="2700" dirty="0"/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Connect the black test lead to test </a:t>
            </a:r>
            <a:r>
              <a:rPr lang="en-US" altLang="en-US" sz="2700" dirty="0" smtClean="0"/>
              <a:t>terminal </a:t>
            </a:r>
            <a:r>
              <a:rPr lang="en-US" altLang="en-US" sz="2700" dirty="0"/>
              <a:t>#6 (ground</a:t>
            </a:r>
            <a:r>
              <a:rPr lang="en-US" altLang="en-US" sz="2700" dirty="0" smtClean="0"/>
              <a:t>)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 smtClean="0"/>
              <a:t>Turn dial B to the 12 o’clock or straight up position</a:t>
            </a:r>
          </a:p>
          <a:p>
            <a:pPr marL="552450" indent="-514350" algn="l">
              <a:buFont typeface="+mj-lt"/>
              <a:buAutoNum type="arabicPeriod" startAt="4"/>
            </a:pPr>
            <a:r>
              <a:rPr lang="en-US" altLang="en-US" sz="2700" dirty="0"/>
              <a:t>Turn 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  <a:endParaRPr lang="en-US" altLang="en-US" sz="27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9841" y="2931931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#5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10600" y="2922469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783249" y="3597792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2889" y="2482501"/>
            <a:ext cx="273711" cy="439968"/>
            <a:chOff x="6812889" y="2482501"/>
            <a:chExt cx="273711" cy="439968"/>
          </a:xfrm>
        </p:grpSpPr>
        <p:sp>
          <p:nvSpPr>
            <p:cNvPr id="16" name="Oval 2055"/>
            <p:cNvSpPr>
              <a:spLocks noChangeArrowheads="1"/>
            </p:cNvSpPr>
            <p:nvPr/>
          </p:nvSpPr>
          <p:spPr bwMode="auto">
            <a:xfrm>
              <a:off x="6812889" y="2590800"/>
              <a:ext cx="273711" cy="331669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23746" y="2482501"/>
              <a:ext cx="45719" cy="171461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Record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32958674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4467889" y="4058250"/>
            <a:ext cx="3380094" cy="15754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527286" y="696241"/>
            <a:ext cx="4554802" cy="3256588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0241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Recording</a:t>
            </a:r>
            <a:r>
              <a:rPr lang="en-US" altLang="en-US" sz="2700" b="1" dirty="0" smtClean="0"/>
              <a:t> AC Voltage 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Press the </a:t>
            </a:r>
            <a:r>
              <a:rPr lang="en-US" altLang="en-US" sz="2700" b="1" dirty="0" smtClean="0"/>
              <a:t>REC</a:t>
            </a:r>
            <a:r>
              <a:rPr lang="en-US" altLang="en-US" sz="2700" dirty="0" smtClean="0"/>
              <a:t> button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Quickly rotate dial B to the left and then the right</a:t>
            </a:r>
            <a:br>
              <a:rPr lang="en-US" altLang="en-US" sz="2700" dirty="0" smtClean="0"/>
            </a:br>
            <a:r>
              <a:rPr lang="en-US" altLang="en-US" sz="2700" dirty="0" smtClean="0"/>
              <a:t/>
            </a:r>
            <a:br>
              <a:rPr lang="en-US" altLang="en-US" sz="2700" dirty="0" smtClean="0"/>
            </a:br>
            <a:r>
              <a:rPr lang="en-US" altLang="en-US" sz="2700" dirty="0" smtClean="0"/>
              <a:t>This will simulate a fast changing signal that might be hard to see and interpret with the human eye</a:t>
            </a:r>
            <a:endParaRPr lang="en-US" altLang="en-US" sz="250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9841" y="2931931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#5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10600" y="2922469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7783249" y="3597792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6" name="Oval 2055"/>
          <p:cNvSpPr>
            <a:spLocks noChangeArrowheads="1"/>
          </p:cNvSpPr>
          <p:nvPr/>
        </p:nvSpPr>
        <p:spPr bwMode="auto">
          <a:xfrm>
            <a:off x="6812889" y="2635131"/>
            <a:ext cx="309562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B</a:t>
            </a:r>
          </a:p>
        </p:txBody>
      </p:sp>
      <p:sp>
        <p:nvSpPr>
          <p:cNvPr id="18" name="Oval 17"/>
          <p:cNvSpPr/>
          <p:nvPr/>
        </p:nvSpPr>
        <p:spPr bwMode="auto">
          <a:xfrm rot="16200000">
            <a:off x="5478459" y="4365920"/>
            <a:ext cx="549281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>
            <a:off x="6629400" y="2381493"/>
            <a:ext cx="708991" cy="715181"/>
          </a:xfrm>
          <a:prstGeom prst="circular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Record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1569140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00"/>
          <a:stretch/>
        </p:blipFill>
        <p:spPr>
          <a:xfrm>
            <a:off x="5332317" y="828477"/>
            <a:ext cx="3488267" cy="1838523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326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Recording</a:t>
            </a:r>
            <a:r>
              <a:rPr lang="en-US" altLang="en-US" sz="2700" b="1" dirty="0" smtClean="0"/>
              <a:t> AC Voltage 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10"/>
            </a:pPr>
            <a:r>
              <a:rPr lang="en-US" altLang="en-US" sz="2700" dirty="0" smtClean="0"/>
              <a:t>The MAX value is displayed by default and will update when a new MAX value is captured</a:t>
            </a:r>
          </a:p>
          <a:p>
            <a:pPr marL="552450" indent="-514350" algn="l">
              <a:buFont typeface="+mj-lt"/>
              <a:buAutoNum type="arabicPeriod" startAt="10"/>
            </a:pPr>
            <a:r>
              <a:rPr lang="en-US" altLang="en-US" sz="2700" dirty="0" smtClean="0"/>
              <a:t>Press the </a:t>
            </a:r>
            <a:r>
              <a:rPr lang="en-US" altLang="en-US" sz="2700" b="1" dirty="0" smtClean="0"/>
              <a:t>REC</a:t>
            </a:r>
            <a:r>
              <a:rPr lang="en-US" altLang="en-US" sz="2700" dirty="0" smtClean="0"/>
              <a:t> button</a:t>
            </a:r>
          </a:p>
          <a:p>
            <a:pPr marL="552450" indent="-514350" algn="l">
              <a:buFont typeface="+mj-lt"/>
              <a:buAutoNum type="arabicPeriod" startAt="10"/>
            </a:pPr>
            <a:r>
              <a:rPr lang="en-US" altLang="en-US" sz="2700" dirty="0" smtClean="0"/>
              <a:t>The MIN value will now be displayed</a:t>
            </a:r>
          </a:p>
          <a:p>
            <a:pPr marL="552450" indent="-514350" algn="l">
              <a:buFont typeface="+mj-lt"/>
              <a:buAutoNum type="arabicPeriod" startAt="10"/>
            </a:pPr>
            <a:r>
              <a:rPr lang="en-US" altLang="en-US" sz="2700" dirty="0" smtClean="0"/>
              <a:t>Continue to press the REC button to switch between the MIN and MAX values</a:t>
            </a:r>
          </a:p>
        </p:txBody>
      </p:sp>
      <p:sp>
        <p:nvSpPr>
          <p:cNvPr id="18" name="Oval 17"/>
          <p:cNvSpPr/>
          <p:nvPr/>
        </p:nvSpPr>
        <p:spPr bwMode="auto">
          <a:xfrm rot="16200000">
            <a:off x="7158153" y="995246"/>
            <a:ext cx="314095" cy="60960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66404" r="25142" b="4023"/>
          <a:stretch/>
        </p:blipFill>
        <p:spPr>
          <a:xfrm>
            <a:off x="5440490" y="2646802"/>
            <a:ext cx="3380094" cy="120990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6200000">
            <a:off x="6570710" y="2532107"/>
            <a:ext cx="394638" cy="78954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50" y="4015705"/>
            <a:ext cx="3352800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 rot="16200000">
            <a:off x="7414559" y="4158664"/>
            <a:ext cx="267674" cy="78954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Record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31153121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" t="4075" r="11667" b="7036"/>
          <a:stretch/>
        </p:blipFill>
        <p:spPr>
          <a:xfrm>
            <a:off x="4662665" y="3144065"/>
            <a:ext cx="4314648" cy="2696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66404" r="25142" b="4023"/>
          <a:stretch/>
        </p:blipFill>
        <p:spPr>
          <a:xfrm>
            <a:off x="4595903" y="890375"/>
            <a:ext cx="4537574" cy="1624225"/>
          </a:xfrm>
          <a:prstGeom prst="rect">
            <a:avLst/>
          </a:prstGeom>
        </p:spPr>
      </p:pic>
      <p:sp>
        <p:nvSpPr>
          <p:cNvPr id="39940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DB9A40-B6AD-4F8A-983B-6B9E66EF6A8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96704" y="909808"/>
            <a:ext cx="459435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l">
              <a:spcBef>
                <a:spcPct val="50000"/>
              </a:spcBef>
            </a:pPr>
            <a:r>
              <a:rPr lang="en-US" altLang="en-US" sz="2800" b="1" dirty="0" smtClean="0"/>
              <a:t>Relative (REL) Function: </a:t>
            </a:r>
            <a:r>
              <a:rPr lang="en-US" altLang="en-US" sz="2800" dirty="0" smtClean="0"/>
              <a:t>Factors </a:t>
            </a:r>
            <a:r>
              <a:rPr lang="en-US" altLang="en-US" sz="2800" dirty="0"/>
              <a:t>Out Lead Resistance on Sensitive </a:t>
            </a:r>
            <a:r>
              <a:rPr lang="en-US" altLang="en-US" sz="2800" dirty="0" smtClean="0"/>
              <a:t>Readings</a:t>
            </a:r>
          </a:p>
          <a:p>
            <a:pPr marL="457200" indent="-457200" algn="l">
              <a:spcBef>
                <a:spcPct val="50000"/>
              </a:spcBef>
            </a:pPr>
            <a:r>
              <a:rPr lang="en-US" altLang="en-US" sz="2800" dirty="0" smtClean="0"/>
              <a:t>Zero’s </a:t>
            </a:r>
            <a:r>
              <a:rPr lang="en-US" altLang="en-US" sz="2800" dirty="0"/>
              <a:t>the display if </a:t>
            </a:r>
            <a:r>
              <a:rPr lang="en-US" altLang="en-US" sz="2800" dirty="0" smtClean="0"/>
              <a:t>desired</a:t>
            </a:r>
          </a:p>
          <a:p>
            <a:pPr marL="457200" indent="-457200" algn="l">
              <a:spcBef>
                <a:spcPct val="50000"/>
              </a:spcBef>
            </a:pPr>
            <a:r>
              <a:rPr lang="en-US" altLang="en-US" sz="2800" dirty="0" smtClean="0"/>
              <a:t>Can be used to see the </a:t>
            </a:r>
            <a:r>
              <a:rPr lang="en-US" altLang="en-US" sz="2800" b="1" i="1" u="sng" dirty="0" smtClean="0"/>
              <a:t>change</a:t>
            </a:r>
            <a:r>
              <a:rPr lang="en-US" altLang="en-US" sz="2800" dirty="0" smtClean="0"/>
              <a:t> (delta triangle) in an electrical signal as compared to a relative base point</a:t>
            </a:r>
            <a:endParaRPr lang="en-US" altLang="en-US" sz="2800" dirty="0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828675" y="4956176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9944" name="Oval 9"/>
          <p:cNvSpPr>
            <a:spLocks noChangeArrowheads="1"/>
          </p:cNvSpPr>
          <p:nvPr/>
        </p:nvSpPr>
        <p:spPr bwMode="auto">
          <a:xfrm>
            <a:off x="6065000" y="3678645"/>
            <a:ext cx="477087" cy="51235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9946" name="Oval 12"/>
          <p:cNvSpPr>
            <a:spLocks noChangeArrowheads="1"/>
          </p:cNvSpPr>
          <p:nvPr/>
        </p:nvSpPr>
        <p:spPr bwMode="auto">
          <a:xfrm>
            <a:off x="7696200" y="886398"/>
            <a:ext cx="865565" cy="63151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Relative Button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31348079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E9336F-84E4-4139-BF7F-197F6ED802C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5953" y="769324"/>
            <a:ext cx="466489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 Use with </a:t>
            </a:r>
            <a:r>
              <a:rPr lang="en-US" altLang="en-US" sz="2700" b="1" dirty="0" smtClean="0"/>
              <a:t>the follow Rotary </a:t>
            </a:r>
            <a:r>
              <a:rPr lang="en-US" altLang="en-US" sz="2700" b="1" dirty="0"/>
              <a:t>Dial </a:t>
            </a:r>
            <a:r>
              <a:rPr lang="en-US" altLang="en-US" sz="2700" b="1" dirty="0" smtClean="0"/>
              <a:t>settings</a:t>
            </a:r>
            <a:r>
              <a:rPr lang="en-US" altLang="en-US" sz="2700" dirty="0" smtClean="0"/>
              <a:t> </a:t>
            </a:r>
            <a:endParaRPr lang="en-US" altLang="en-US" sz="2700" dirty="0"/>
          </a:p>
        </p:txBody>
      </p:sp>
      <p:pic>
        <p:nvPicPr>
          <p:cNvPr id="36869" name="Picture 7" descr="EEDM504D #2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17" y="1043087"/>
            <a:ext cx="4181393" cy="169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val 8"/>
          <p:cNvSpPr>
            <a:spLocks noChangeArrowheads="1"/>
          </p:cNvSpPr>
          <p:nvPr/>
        </p:nvSpPr>
        <p:spPr bwMode="auto">
          <a:xfrm>
            <a:off x="7634135" y="1527560"/>
            <a:ext cx="647700" cy="6207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pic>
        <p:nvPicPr>
          <p:cNvPr id="36871" name="Picture 9" descr="D:\EEDM504D\EEDM504D #4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872"/>
            <a:ext cx="5040336" cy="30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Oval 10"/>
          <p:cNvSpPr>
            <a:spLocks noChangeArrowheads="1"/>
          </p:cNvSpPr>
          <p:nvPr/>
        </p:nvSpPr>
        <p:spPr bwMode="auto">
          <a:xfrm>
            <a:off x="1131938" y="2660429"/>
            <a:ext cx="457200" cy="42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2095471" y="1996592"/>
            <a:ext cx="412758" cy="36227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1360538" y="2309091"/>
            <a:ext cx="412758" cy="4341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2982184" y="1996592"/>
            <a:ext cx="412759" cy="41282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3270752" y="2270420"/>
            <a:ext cx="528186" cy="39000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3386179" y="2636498"/>
            <a:ext cx="412759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1589138" y="1997434"/>
            <a:ext cx="620662" cy="41198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2438400" y="1837917"/>
            <a:ext cx="598376" cy="39750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77408" y="4706940"/>
            <a:ext cx="8966592" cy="1338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smtClean="0"/>
              <a:t>Next we’ll perform a Relative DC voltage test as an example, but remember it can be used with any of the electrical measurements circled above. </a:t>
            </a:r>
            <a:endParaRPr lang="en-US" altLang="en-US" sz="2700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</a:t>
            </a:r>
            <a:r>
              <a:rPr lang="en-US" sz="4100" b="1" dirty="0" smtClean="0">
                <a:ea typeface="Calibri"/>
                <a:cs typeface="Times New Roman"/>
              </a:rPr>
              <a:t>Multimeter – Relative Button</a:t>
            </a:r>
            <a:endParaRPr lang="en-US" altLang="en-US" sz="4100" b="1" kern="0" dirty="0" smtClean="0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3394943" y="3471596"/>
            <a:ext cx="643657" cy="45173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9037176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977</Words>
  <Application>Microsoft Office PowerPoint</Application>
  <PresentationFormat>On-screen Show (4:3)</PresentationFormat>
  <Paragraphs>136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Unit 7 - Digital Multimeter Additional Functions </vt:lpstr>
      <vt:lpstr>Digital Multimeter – Record Button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Review for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7 - Digital Multimeter Additional Functions </dc:title>
  <dc:creator>jmacdonald</dc:creator>
  <cp:lastModifiedBy>jmacdonald</cp:lastModifiedBy>
  <cp:revision>1</cp:revision>
  <dcterms:created xsi:type="dcterms:W3CDTF">2015-11-04T20:48:28Z</dcterms:created>
  <dcterms:modified xsi:type="dcterms:W3CDTF">2015-11-04T20:48:53Z</dcterms:modified>
</cp:coreProperties>
</file>